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89" r:id="rId6"/>
    <p:sldId id="264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80" r:id="rId22"/>
    <p:sldId id="285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393939"/>
    <a:srgbClr val="04396C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38" y="-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9" Type="http://schemas.openxmlformats.org/officeDocument/2006/relationships/hyperlink" Target="https://www.swwu.ac.kr/swwu.do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C%98%A4%EB%B2%94%EC%88%98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wwupmd.creatorlink.net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54503" y="2676872"/>
            <a:ext cx="11683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수원여자대학교 실용음악과 홈페이지 </a:t>
            </a:r>
            <a:r>
              <a:rPr lang="ko-KR" altLang="en-US" sz="4800" spc="-300" dirty="0" err="1" smtClean="0">
                <a:solidFill>
                  <a:schemeClr val="bg1"/>
                </a:solidFill>
              </a:rPr>
              <a:t>리뉴얼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84686" y="4346555"/>
            <a:ext cx="4222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</a:rPr>
              <a:t>팀</a:t>
            </a:r>
            <a:r>
              <a:rPr lang="en-US" altLang="ko-KR" sz="1600" dirty="0" smtClean="0">
                <a:solidFill>
                  <a:schemeClr val="bg1"/>
                </a:solidFill>
              </a:rPr>
              <a:t>_ </a:t>
            </a:r>
            <a:r>
              <a:rPr lang="ko-KR" altLang="en-US" sz="1600" dirty="0" smtClean="0">
                <a:solidFill>
                  <a:schemeClr val="bg1"/>
                </a:solidFill>
              </a:rPr>
              <a:t>김종현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팀장</a:t>
            </a:r>
            <a:r>
              <a:rPr lang="en-US" altLang="ko-KR" sz="1600" dirty="0" smtClean="0">
                <a:solidFill>
                  <a:schemeClr val="bg1"/>
                </a:solidFill>
              </a:rPr>
              <a:t>),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이준무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유동균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김선민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2022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사이트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698741" y="4403087"/>
            <a:ext cx="10903042" cy="2229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245" y="2056098"/>
            <a:ext cx="4243869" cy="10654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1761" y="2123383"/>
            <a:ext cx="4997900" cy="10669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37270" y="3630555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수원여자대학교 실용음악과소개 페이지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38847" y="3630555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수원여자대학교 실용음악과 </a:t>
            </a:r>
            <a:r>
              <a:rPr lang="ko-KR" altLang="en-US" dirty="0" err="1" smtClean="0"/>
              <a:t>브랜딩홈페이지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55037" y="4687110"/>
            <a:ext cx="7990450" cy="169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메인홈페이지와 </a:t>
            </a:r>
            <a:r>
              <a:rPr lang="ko-KR" altLang="en-US" dirty="0" err="1" smtClean="0">
                <a:solidFill>
                  <a:schemeClr val="bg1"/>
                </a:solidFill>
              </a:rPr>
              <a:t>브랜딩홈페이지</a:t>
            </a:r>
            <a:r>
              <a:rPr lang="ko-KR" altLang="en-US" dirty="0" smtClean="0">
                <a:solidFill>
                  <a:schemeClr val="bg1"/>
                </a:solidFill>
              </a:rPr>
              <a:t> 메뉴 통일 필요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브랜딩홈페이지</a:t>
            </a:r>
            <a:r>
              <a:rPr lang="ko-KR" altLang="en-US" dirty="0" smtClean="0">
                <a:solidFill>
                  <a:schemeClr val="bg1"/>
                </a:solidFill>
              </a:rPr>
              <a:t> 와 메인홈페이지 링크 통일 필요      </a:t>
            </a:r>
            <a:r>
              <a:rPr lang="en-US" altLang="ko-KR" dirty="0" smtClean="0">
                <a:solidFill>
                  <a:schemeClr val="bg1"/>
                </a:solidFill>
              </a:rPr>
              <a:t>ex) </a:t>
            </a:r>
            <a:r>
              <a:rPr lang="ko-KR" altLang="en-US" dirty="0" smtClean="0">
                <a:solidFill>
                  <a:schemeClr val="bg1"/>
                </a:solidFill>
              </a:rPr>
              <a:t>입학안내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불필요한 메뉴 삭제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사이트 맵 </a:t>
            </a:r>
            <a:r>
              <a:rPr lang="ko-KR" altLang="en-US" dirty="0" err="1" smtClean="0">
                <a:solidFill>
                  <a:schemeClr val="bg1"/>
                </a:solidFill>
              </a:rPr>
              <a:t>미구현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19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사이트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05850" y="2358467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60015" y="2358467"/>
            <a:ext cx="1974482" cy="19744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1351882" y="4403087"/>
            <a:ext cx="4221602" cy="2084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419. 수원 수원여자대학교 인제캠퍼스 대학탐방 : 경기도 유일 여대. 마지막 여대 탐방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98" y="1615739"/>
            <a:ext cx="1849437" cy="20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8042152" y="1714673"/>
            <a:ext cx="1805104" cy="1966062"/>
            <a:chOff x="7651533" y="1778328"/>
            <a:chExt cx="2762467" cy="300879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F6DB3C0-1F91-4FD6-B233-EE71B09E36E0}"/>
                </a:ext>
              </a:extLst>
            </p:cNvPr>
            <p:cNvSpPr/>
            <p:nvPr/>
          </p:nvSpPr>
          <p:spPr>
            <a:xfrm>
              <a:off x="8001970" y="2385208"/>
              <a:ext cx="2049293" cy="2049294"/>
            </a:xfrm>
            <a:prstGeom prst="ellipse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0438F71-D9C2-4E94-8533-D754C707216B}"/>
                </a:ext>
              </a:extLst>
            </p:cNvPr>
            <p:cNvSpPr/>
            <p:nvPr/>
          </p:nvSpPr>
          <p:spPr>
            <a:xfrm>
              <a:off x="8489466" y="2868130"/>
              <a:ext cx="1083451" cy="1083452"/>
            </a:xfrm>
            <a:prstGeom prst="ellipse">
              <a:avLst/>
            </a:prstGeom>
            <a:solidFill>
              <a:srgbClr val="1F2C5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945DE8-FB07-4D29-9B53-87761051509E}"/>
                </a:ext>
              </a:extLst>
            </p:cNvPr>
            <p:cNvSpPr/>
            <p:nvPr/>
          </p:nvSpPr>
          <p:spPr>
            <a:xfrm>
              <a:off x="9578464" y="3951582"/>
              <a:ext cx="835536" cy="8355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D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봉사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85920A-21A7-4E07-B04D-1B6A49A41BF4}"/>
                </a:ext>
              </a:extLst>
            </p:cNvPr>
            <p:cNvSpPr/>
            <p:nvPr/>
          </p:nvSpPr>
          <p:spPr>
            <a:xfrm>
              <a:off x="7651533" y="3951582"/>
              <a:ext cx="835536" cy="8355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D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박애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0598942-8374-4C98-856F-191333A23C76}"/>
                </a:ext>
              </a:extLst>
            </p:cNvPr>
            <p:cNvSpPr/>
            <p:nvPr/>
          </p:nvSpPr>
          <p:spPr>
            <a:xfrm>
              <a:off x="8608850" y="1778328"/>
              <a:ext cx="835536" cy="8355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D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성실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34E88B6-F3C3-480E-B97B-B7322D749700}"/>
                </a:ext>
              </a:extLst>
            </p:cNvPr>
            <p:cNvCxnSpPr>
              <a:stCxn id="19" idx="0"/>
              <a:endCxn id="22" idx="4"/>
            </p:cNvCxnSpPr>
            <p:nvPr/>
          </p:nvCxnSpPr>
          <p:spPr>
            <a:xfrm flipH="1" flipV="1">
              <a:off x="9026618" y="2613864"/>
              <a:ext cx="4574" cy="254266"/>
            </a:xfrm>
            <a:prstGeom prst="line">
              <a:avLst/>
            </a:prstGeom>
            <a:ln w="9525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77BF22C-E4EB-4A50-A507-D9FF4E933052}"/>
                </a:ext>
              </a:extLst>
            </p:cNvPr>
            <p:cNvCxnSpPr>
              <a:stCxn id="21" idx="7"/>
              <a:endCxn id="19" idx="3"/>
            </p:cNvCxnSpPr>
            <p:nvPr/>
          </p:nvCxnSpPr>
          <p:spPr>
            <a:xfrm flipV="1">
              <a:off x="8364707" y="3792914"/>
              <a:ext cx="283427" cy="281030"/>
            </a:xfrm>
            <a:prstGeom prst="line">
              <a:avLst/>
            </a:prstGeom>
            <a:ln w="9525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4D3CC9-4923-4E07-995F-37D379402C54}"/>
                </a:ext>
              </a:extLst>
            </p:cNvPr>
            <p:cNvCxnSpPr>
              <a:stCxn id="20" idx="1"/>
              <a:endCxn id="19" idx="5"/>
            </p:cNvCxnSpPr>
            <p:nvPr/>
          </p:nvCxnSpPr>
          <p:spPr>
            <a:xfrm flipH="1" flipV="1">
              <a:off x="9414249" y="3792914"/>
              <a:ext cx="286577" cy="281030"/>
            </a:xfrm>
            <a:prstGeom prst="line">
              <a:avLst/>
            </a:prstGeom>
            <a:ln w="9525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370604" y="4991488"/>
            <a:ext cx="4184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1969</a:t>
            </a:r>
            <a:r>
              <a:rPr lang="ko-KR" altLang="en-US" dirty="0" smtClean="0">
                <a:solidFill>
                  <a:schemeClr val="bg1"/>
                </a:solidFill>
              </a:rPr>
              <a:t>년 설립 이후 꾸준한 교육을 통해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창의적이고 능동적인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전문 여성 인재 육성에 전념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6454777" y="4393038"/>
            <a:ext cx="4221602" cy="2084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91843" y="5003208"/>
            <a:ext cx="357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성실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박애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봉사 정신을 바탕으로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사회변화에 능동적으로 대응하는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전문 여성인 양성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05350" y="1183281"/>
            <a:ext cx="2472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9"/>
              </a:rPr>
              <a:t>수원여자대학교 </a:t>
            </a:r>
            <a:r>
              <a:rPr lang="en-US" altLang="ko-KR" sz="1400" dirty="0">
                <a:hlinkClick r:id="rId9"/>
              </a:rPr>
              <a:t>(swwu.ac.kr)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856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사이트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6226628" y="1447280"/>
            <a:ext cx="5344071" cy="4880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785" y="1447279"/>
            <a:ext cx="5574582" cy="48809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7291" y="1661772"/>
            <a:ext cx="451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전체적으로 작은 홈페이지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r>
              <a:rPr lang="ko-KR" altLang="en-US" dirty="0">
                <a:solidFill>
                  <a:schemeClr val="bg1"/>
                </a:solidFill>
              </a:rPr>
              <a:t>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반해 한 페이지 안에 너무 다양한 컨텐츠를 </a:t>
            </a:r>
            <a:r>
              <a:rPr lang="ko-KR" altLang="en-US" dirty="0" smtClean="0">
                <a:solidFill>
                  <a:schemeClr val="bg1"/>
                </a:solidFill>
              </a:rPr>
              <a:t>담고 있음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Main banner </a:t>
            </a:r>
            <a:r>
              <a:rPr lang="ko-KR" altLang="en-US" dirty="0" smtClean="0">
                <a:solidFill>
                  <a:schemeClr val="bg1"/>
                </a:solidFill>
              </a:rPr>
              <a:t>사이에 </a:t>
            </a:r>
            <a:r>
              <a:rPr lang="en-US" altLang="ko-KR" dirty="0" smtClean="0">
                <a:solidFill>
                  <a:schemeClr val="bg1"/>
                </a:solidFill>
              </a:rPr>
              <a:t>background-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겹침으로 </a:t>
            </a:r>
            <a:r>
              <a:rPr lang="ko-KR" altLang="en-US" dirty="0" smtClean="0">
                <a:solidFill>
                  <a:schemeClr val="bg1"/>
                </a:solidFill>
              </a:rPr>
              <a:t>강조하고자하는 요소 분산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Main </a:t>
            </a:r>
            <a:r>
              <a:rPr lang="en-US" altLang="ko-KR" dirty="0" smtClean="0">
                <a:solidFill>
                  <a:schemeClr val="bg1"/>
                </a:solidFill>
              </a:rPr>
              <a:t>banner</a:t>
            </a:r>
            <a:r>
              <a:rPr lang="en-US" altLang="ko-KR" dirty="0" smtClean="0">
                <a:solidFill>
                  <a:schemeClr val="bg1"/>
                </a:solidFill>
              </a:rPr>
              <a:t>, popup zone </a:t>
            </a:r>
            <a:r>
              <a:rPr lang="ko-KR" altLang="en-US" dirty="0" smtClean="0">
                <a:solidFill>
                  <a:schemeClr val="bg1"/>
                </a:solidFill>
              </a:rPr>
              <a:t>두개의 불필요한 배너 구성 </a:t>
            </a:r>
            <a:r>
              <a:rPr lang="en-US" altLang="ko-KR" dirty="0" smtClean="0">
                <a:solidFill>
                  <a:schemeClr val="bg1"/>
                </a:solidFill>
              </a:rPr>
              <a:t>=&gt; </a:t>
            </a:r>
            <a:r>
              <a:rPr lang="ko-KR" altLang="en-US" dirty="0" smtClean="0">
                <a:solidFill>
                  <a:schemeClr val="bg1"/>
                </a:solidFill>
              </a:rPr>
              <a:t>한 </a:t>
            </a:r>
            <a:r>
              <a:rPr lang="ko-KR" altLang="en-US" dirty="0" smtClean="0">
                <a:solidFill>
                  <a:schemeClr val="bg1"/>
                </a:solidFill>
              </a:rPr>
              <a:t>개로 압축 또는 </a:t>
            </a:r>
            <a:r>
              <a:rPr lang="en-US" altLang="ko-KR" dirty="0" smtClean="0">
                <a:solidFill>
                  <a:schemeClr val="bg1"/>
                </a:solidFill>
              </a:rPr>
              <a:t>popup zone </a:t>
            </a:r>
            <a:r>
              <a:rPr lang="ko-KR" altLang="en-US" dirty="0" smtClean="0">
                <a:solidFill>
                  <a:schemeClr val="bg1"/>
                </a:solidFill>
              </a:rPr>
              <a:t>분리 필요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컨텐츠 별 구역 설정 필요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8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사이트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698741" y="4403087"/>
            <a:ext cx="10903042" cy="2229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9153" y="1498883"/>
            <a:ext cx="7573694" cy="238047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61143" y="4811510"/>
            <a:ext cx="99781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단계 메뉴구성이지만 한번에 많은 정보로 인해 원하는 메뉴 찾기가 어려움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너무 다양한 메뉴 구성 메뉴 압축 필요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                 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    ex</a:t>
            </a:r>
            <a:r>
              <a:rPr lang="en-US" altLang="ko-KR" b="1" dirty="0" smtClean="0">
                <a:solidFill>
                  <a:schemeClr val="bg1"/>
                </a:solidFill>
              </a:rPr>
              <a:t>) 50</a:t>
            </a:r>
            <a:r>
              <a:rPr lang="ko-KR" altLang="en-US" b="1" dirty="0" smtClean="0">
                <a:solidFill>
                  <a:schemeClr val="bg1"/>
                </a:solidFill>
              </a:rPr>
              <a:t>년사</a:t>
            </a:r>
            <a:r>
              <a:rPr lang="en-US" altLang="ko-KR" b="1" dirty="0" smtClean="0">
                <a:solidFill>
                  <a:schemeClr val="bg1"/>
                </a:solidFill>
              </a:rPr>
              <a:t>+50</a:t>
            </a:r>
            <a:r>
              <a:rPr lang="ko-KR" altLang="en-US" b="1" dirty="0" smtClean="0">
                <a:solidFill>
                  <a:schemeClr val="bg1"/>
                </a:solidFill>
              </a:rPr>
              <a:t>주년 사진갤러리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연도별 나열 </a:t>
            </a:r>
            <a:r>
              <a:rPr lang="en-US" altLang="ko-KR" dirty="0" smtClean="0">
                <a:solidFill>
                  <a:schemeClr val="bg1"/>
                </a:solidFill>
              </a:rPr>
              <a:t>=&gt; &lt;</a:t>
            </a:r>
            <a:r>
              <a:rPr lang="ko-KR" altLang="en-US" dirty="0" smtClean="0">
                <a:solidFill>
                  <a:schemeClr val="bg1"/>
                </a:solidFill>
              </a:rPr>
              <a:t>연혁 별 소개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 한 페이지로 압축 등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7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674815" y="3221946"/>
            <a:ext cx="508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경쟁사 홈페이지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(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충청대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)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  레퍼런스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7448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59242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978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경쟁사홈페이지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(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충청대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 실용음악과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)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레퍼런스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4654" y="2358467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02638" y="2358467"/>
            <a:ext cx="1974482" cy="19744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464457" y="1447280"/>
            <a:ext cx="5344071" cy="4880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805F6-CAB1-4B73-B3DF-B76CFE3684C2}"/>
              </a:ext>
            </a:extLst>
          </p:cNvPr>
          <p:cNvSpPr txBox="1"/>
          <p:nvPr/>
        </p:nvSpPr>
        <p:spPr>
          <a:xfrm>
            <a:off x="1655550" y="1849002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</a:rPr>
              <a:t>충청대학교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실용음악과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9A0A1-00E4-40D3-8D2A-D879DE261A4D}"/>
              </a:ext>
            </a:extLst>
          </p:cNvPr>
          <p:cNvSpPr txBox="1"/>
          <p:nvPr/>
        </p:nvSpPr>
        <p:spPr>
          <a:xfrm>
            <a:off x="1023139" y="2785321"/>
            <a:ext cx="4353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0" dirty="0" smtClean="0">
                <a:solidFill>
                  <a:schemeClr val="bg1"/>
                </a:solidFill>
                <a:effectLst/>
                <a:latin typeface="NotoKr"/>
              </a:rPr>
              <a:t>학과 소개</a:t>
            </a:r>
            <a:endParaRPr lang="en-US" altLang="ko-KR" sz="1600" b="1" i="0" dirty="0" smtClean="0">
              <a:solidFill>
                <a:schemeClr val="bg1"/>
              </a:solidFill>
              <a:effectLst/>
              <a:latin typeface="NotoKr"/>
            </a:endParaRPr>
          </a:p>
          <a:p>
            <a:r>
              <a:rPr lang="ko-KR" altLang="en-US" sz="1600" b="0" i="0" dirty="0" err="1" smtClean="0">
                <a:solidFill>
                  <a:schemeClr val="bg1"/>
                </a:solidFill>
                <a:effectLst/>
                <a:latin typeface="NotoKr"/>
              </a:rPr>
              <a:t>충청대학교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 실용음악과는 대중음악을 전공하고자 하는 학생들을 실용음악 전문가로 양성하기 위하여</a:t>
            </a:r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실무와 교육 경험이 풍부한 교</a:t>
            </a:r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NotoKr"/>
              </a:rPr>
              <a:t>/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강사진들이 전반적인 음악의 이론은 물론</a:t>
            </a:r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실기 중심의 교육을 통하여 실력을 향상시키고 있습니다</a:t>
            </a:r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NotoKr"/>
              </a:rPr>
              <a:t>. 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또한 학생들의 실용적인 실무 중심의 교육을 위한 최고의 시설과 </a:t>
            </a:r>
            <a:r>
              <a:rPr lang="ko-KR" altLang="en-US" sz="1600" b="0" i="0" dirty="0" err="1" smtClean="0">
                <a:solidFill>
                  <a:schemeClr val="bg1"/>
                </a:solidFill>
                <a:effectLst/>
                <a:latin typeface="NotoKr"/>
              </a:rPr>
              <a:t>악기보유를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 통해</a:t>
            </a:r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학생 개개인의 능력과 목표에 맞춰 각 전공별 </a:t>
            </a:r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NotoKr"/>
              </a:rPr>
              <a:t>1:1 </a:t>
            </a:r>
            <a:r>
              <a:rPr lang="ko-KR" altLang="en-US" sz="1600" b="0" i="0" dirty="0" err="1" smtClean="0">
                <a:solidFill>
                  <a:schemeClr val="bg1"/>
                </a:solidFill>
                <a:effectLst/>
                <a:latin typeface="NotoKr"/>
              </a:rPr>
              <a:t>개별레슨과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 다양한 </a:t>
            </a:r>
            <a:r>
              <a:rPr lang="ko-KR" altLang="en-US" sz="1600" b="0" i="0" dirty="0" err="1" smtClean="0">
                <a:solidFill>
                  <a:schemeClr val="bg1"/>
                </a:solidFill>
                <a:effectLst/>
                <a:latin typeface="NotoKr"/>
              </a:rPr>
              <a:t>무대경험을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 통하여 창조적이고 </a:t>
            </a:r>
            <a:r>
              <a:rPr lang="ko-KR" altLang="en-US" sz="1600" b="0" i="0" dirty="0" err="1" smtClean="0">
                <a:solidFill>
                  <a:schemeClr val="bg1"/>
                </a:solidFill>
                <a:effectLst/>
                <a:latin typeface="NotoKr"/>
              </a:rPr>
              <a:t>능력있는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 </a:t>
            </a:r>
            <a:r>
              <a:rPr lang="ko-KR" altLang="en-US" sz="1600" b="0" i="0" dirty="0" err="1" smtClean="0">
                <a:solidFill>
                  <a:schemeClr val="bg1"/>
                </a:solidFill>
                <a:effectLst/>
                <a:latin typeface="NotoKr"/>
              </a:rPr>
              <a:t>실용음악인</a:t>
            </a:r>
            <a:r>
              <a:rPr lang="ko-KR" altLang="en-US" sz="1600" b="0" i="0" dirty="0" smtClean="0">
                <a:solidFill>
                  <a:schemeClr val="bg1"/>
                </a:solidFill>
                <a:effectLst/>
                <a:latin typeface="NotoKr"/>
              </a:rPr>
              <a:t> 양성을 목표로 운영하고 있습니다</a:t>
            </a:r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NotoKr"/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78872"/>
              </p:ext>
            </p:extLst>
          </p:nvPr>
        </p:nvGraphicFramePr>
        <p:xfrm>
          <a:off x="7008584" y="1969811"/>
          <a:ext cx="3910266" cy="4351340"/>
        </p:xfrm>
        <a:graphic>
          <a:graphicData uri="http://schemas.openxmlformats.org/drawingml/2006/table">
            <a:tbl>
              <a:tblPr/>
              <a:tblGrid>
                <a:gridCol w="1955133">
                  <a:extLst>
                    <a:ext uri="{9D8B030D-6E8A-4147-A177-3AD203B41FA5}">
                      <a16:colId xmlns:a16="http://schemas.microsoft.com/office/drawing/2014/main" val="857783662"/>
                    </a:ext>
                  </a:extLst>
                </a:gridCol>
                <a:gridCol w="1955133">
                  <a:extLst>
                    <a:ext uri="{9D8B030D-6E8A-4147-A177-3AD203B41FA5}">
                      <a16:colId xmlns:a16="http://schemas.microsoft.com/office/drawing/2014/main" val="1126779472"/>
                    </a:ext>
                  </a:extLst>
                </a:gridCol>
              </a:tblGrid>
              <a:tr h="5301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FFFFFF"/>
                          </a:solidFill>
                          <a:effectLst/>
                        </a:rPr>
                        <a:t>1981</a:t>
                      </a:r>
                      <a:r>
                        <a:rPr lang="ko-KR" altLang="en-US" sz="1000" dirty="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 dirty="0" err="1">
                          <a:solidFill>
                            <a:srgbClr val="0275D8"/>
                          </a:solidFill>
                          <a:effectLst/>
                          <a:hlinkClick r:id="rId8" tooltip="오범수"/>
                        </a:rPr>
                        <a:t>오범수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吳範秀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effectLst/>
                        </a:rPr>
                        <a:t>가 학교법인 </a:t>
                      </a:r>
                      <a:r>
                        <a:rPr lang="ko-KR" altLang="en-US" sz="1000" dirty="0" err="1">
                          <a:effectLst/>
                        </a:rPr>
                        <a:t>충청학원의</a:t>
                      </a:r>
                      <a:r>
                        <a:rPr lang="ko-KR" altLang="en-US" sz="1000" dirty="0">
                          <a:effectLst/>
                        </a:rPr>
                        <a:t> 설립인가를 받아 이듬해 </a:t>
                      </a:r>
                      <a:r>
                        <a:rPr lang="en-US" altLang="ko-KR" sz="1000" dirty="0">
                          <a:effectLst/>
                        </a:rPr>
                        <a:t>12</a:t>
                      </a:r>
                      <a:r>
                        <a:rPr lang="ko-KR" altLang="en-US" sz="1000" dirty="0">
                          <a:effectLst/>
                        </a:rPr>
                        <a:t>월에 설립하였다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27615"/>
                  </a:ext>
                </a:extLst>
              </a:tr>
              <a:tr h="8469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FFFFFF"/>
                          </a:solidFill>
                          <a:effectLst/>
                        </a:rPr>
                        <a:t>1983</a:t>
                      </a:r>
                      <a:r>
                        <a:rPr lang="ko-KR" altLang="en-US" sz="1000" dirty="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</a:rPr>
                        <a:t>경영과</a:t>
                      </a:r>
                      <a:r>
                        <a:rPr lang="en-US" altLang="ko-KR" sz="1000" dirty="0"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effectLst/>
                        </a:rPr>
                        <a:t>행정과</a:t>
                      </a:r>
                      <a:r>
                        <a:rPr lang="en-US" altLang="ko-KR" sz="1000" dirty="0"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effectLst/>
                        </a:rPr>
                        <a:t>지적과</a:t>
                      </a:r>
                      <a:r>
                        <a:rPr lang="en-US" altLang="ko-KR" sz="1000" dirty="0">
                          <a:effectLst/>
                        </a:rPr>
                        <a:t>·</a:t>
                      </a:r>
                      <a:r>
                        <a:rPr lang="ko-KR" altLang="en-US" sz="1000" dirty="0" err="1">
                          <a:effectLst/>
                        </a:rPr>
                        <a:t>세무회계과</a:t>
                      </a:r>
                      <a:r>
                        <a:rPr lang="en-US" altLang="ko-KR" sz="1000" dirty="0"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effectLst/>
                        </a:rPr>
                        <a:t>유아교육과</a:t>
                      </a:r>
                      <a:r>
                        <a:rPr lang="en-US" altLang="ko-KR" sz="1000" dirty="0"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effectLst/>
                        </a:rPr>
                        <a:t>의상과</a:t>
                      </a:r>
                      <a:r>
                        <a:rPr lang="en-US" altLang="ko-KR" sz="1000" dirty="0"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effectLst/>
                        </a:rPr>
                        <a:t>식품영양과 등 </a:t>
                      </a:r>
                      <a:r>
                        <a:rPr lang="en-US" altLang="ko-KR" sz="1000" dirty="0">
                          <a:effectLst/>
                        </a:rPr>
                        <a:t>7</a:t>
                      </a:r>
                      <a:r>
                        <a:rPr lang="ko-KR" altLang="en-US" sz="1000" dirty="0">
                          <a:effectLst/>
                        </a:rPr>
                        <a:t>개 학과에 </a:t>
                      </a:r>
                      <a:r>
                        <a:rPr lang="en-US" altLang="ko-KR" sz="1000" dirty="0">
                          <a:effectLst/>
                        </a:rPr>
                        <a:t>506</a:t>
                      </a:r>
                      <a:r>
                        <a:rPr lang="ko-KR" altLang="en-US" sz="1000" dirty="0">
                          <a:effectLst/>
                        </a:rPr>
                        <a:t>명으로 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>
                          <a:effectLst/>
                        </a:rPr>
                        <a:t>충청전문실업대학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>
                          <a:effectLst/>
                        </a:rPr>
                        <a:t>이 개교하였다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23202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FFFFFF"/>
                          </a:solidFill>
                          <a:effectLst/>
                        </a:rPr>
                        <a:t>1983</a:t>
                      </a:r>
                      <a:r>
                        <a:rPr lang="ko-KR" altLang="en-US" sz="1000" dirty="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관광과</a:t>
                      </a:r>
                      <a:r>
                        <a:rPr lang="en-US" altLang="ko-KR" sz="1000">
                          <a:effectLst/>
                        </a:rPr>
                        <a:t>·</a:t>
                      </a:r>
                      <a:r>
                        <a:rPr lang="ko-KR" altLang="en-US" sz="1000">
                          <a:effectLst/>
                        </a:rPr>
                        <a:t>상업디자인과</a:t>
                      </a:r>
                      <a:r>
                        <a:rPr lang="en-US" altLang="ko-KR" sz="1000">
                          <a:effectLst/>
                        </a:rPr>
                        <a:t>·</a:t>
                      </a:r>
                      <a:r>
                        <a:rPr lang="ko-KR" altLang="en-US" sz="1000">
                          <a:effectLst/>
                        </a:rPr>
                        <a:t>영어과를 증설하였다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92059"/>
                  </a:ext>
                </a:extLst>
              </a:tr>
              <a:tr h="2133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1984</a:t>
                      </a:r>
                      <a:r>
                        <a:rPr lang="ko-KR" altLang="en-US" sz="100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건축설비과를 증설하였다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08657"/>
                  </a:ext>
                </a:extLst>
              </a:tr>
              <a:tr h="37177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FFFFFF"/>
                          </a:solidFill>
                          <a:effectLst/>
                        </a:rPr>
                        <a:t>1985</a:t>
                      </a:r>
                      <a:r>
                        <a:rPr lang="ko-KR" altLang="en-US" sz="1000" dirty="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effectLst/>
                        </a:rPr>
                        <a:t>영어과를</a:t>
                      </a:r>
                      <a:r>
                        <a:rPr lang="ko-KR" altLang="en-US" sz="1000" dirty="0">
                          <a:effectLst/>
                        </a:rPr>
                        <a:t> 관광영어통역과로 변경하였다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233076"/>
                  </a:ext>
                </a:extLst>
              </a:tr>
              <a:tr h="530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</a:rPr>
                        <a:t>제</a:t>
                      </a:r>
                      <a:r>
                        <a:rPr lang="en-US" altLang="ko-KR" sz="1000" dirty="0"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effectLst/>
                        </a:rPr>
                        <a:t>회 졸업생 </a:t>
                      </a:r>
                      <a:r>
                        <a:rPr lang="en-US" altLang="ko-KR" sz="1000" dirty="0">
                          <a:effectLst/>
                        </a:rPr>
                        <a:t>400</a:t>
                      </a:r>
                      <a:r>
                        <a:rPr lang="ko-KR" altLang="en-US" sz="1000" dirty="0">
                          <a:effectLst/>
                        </a:rPr>
                        <a:t>명을 배출하였고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지속적으로 학과를 증설하였다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05625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FFFFFF"/>
                          </a:solidFill>
                          <a:effectLst/>
                        </a:rPr>
                        <a:t>1986</a:t>
                      </a:r>
                      <a:r>
                        <a:rPr lang="ko-KR" altLang="en-US" sz="1000" dirty="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</a:rPr>
                        <a:t>상업디자인과를 산업디자인과로 개편하였다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43072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1991</a:t>
                      </a:r>
                      <a:r>
                        <a:rPr lang="ko-KR" altLang="en-US" sz="100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>
                          <a:effectLst/>
                        </a:rPr>
                        <a:t>충청전문대학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 err="1">
                          <a:effectLst/>
                        </a:rPr>
                        <a:t>으로</a:t>
                      </a:r>
                      <a:r>
                        <a:rPr lang="ko-KR" altLang="en-US" sz="1000" dirty="0">
                          <a:effectLst/>
                        </a:rPr>
                        <a:t> 교명을 변경하였다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54265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FFFFFF"/>
                          </a:solidFill>
                          <a:effectLst/>
                        </a:rPr>
                        <a:t>1998</a:t>
                      </a:r>
                      <a:r>
                        <a:rPr lang="ko-KR" altLang="en-US" sz="1000" dirty="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 err="1">
                          <a:effectLst/>
                        </a:rPr>
                        <a:t>충청대학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 err="1">
                          <a:effectLst/>
                        </a:rPr>
                        <a:t>으로</a:t>
                      </a:r>
                      <a:r>
                        <a:rPr lang="ko-KR" altLang="en-US" sz="1000" dirty="0">
                          <a:effectLst/>
                        </a:rPr>
                        <a:t> 교명을 변경하였다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67764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FFFFFF"/>
                          </a:solidFill>
                          <a:effectLst/>
                        </a:rPr>
                        <a:t>2012</a:t>
                      </a:r>
                      <a:r>
                        <a:rPr lang="ko-KR" altLang="en-US" sz="1000" dirty="0">
                          <a:solidFill>
                            <a:srgbClr val="FFFFFF"/>
                          </a:solidFill>
                          <a:effectLst/>
                        </a:rPr>
                        <a:t>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 err="1">
                          <a:effectLst/>
                        </a:rPr>
                        <a:t>충청대학교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>
                          <a:effectLst/>
                        </a:rPr>
                        <a:t>로 교명을 변경하였다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54997" marR="54997" marT="27498" marB="2749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00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4F3C9AB-E860-417C-8B6A-E473F8FBE07E}"/>
              </a:ext>
            </a:extLst>
          </p:cNvPr>
          <p:cNvSpPr txBox="1"/>
          <p:nvPr/>
        </p:nvSpPr>
        <p:spPr>
          <a:xfrm>
            <a:off x="7037660" y="145762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1F2C59"/>
                </a:solidFill>
              </a:rPr>
              <a:t>대학교 연혁</a:t>
            </a:r>
            <a:endParaRPr lang="ko-KR" altLang="en-US" sz="1600" b="1" dirty="0">
              <a:solidFill>
                <a:srgbClr val="1F2C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17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978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경쟁사홈페이지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(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충청대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 실용음악과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)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레퍼런스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C44D0-E12E-463D-ACD5-1AF59BCE2A26}"/>
              </a:ext>
            </a:extLst>
          </p:cNvPr>
          <p:cNvSpPr txBox="1"/>
          <p:nvPr/>
        </p:nvSpPr>
        <p:spPr>
          <a:xfrm>
            <a:off x="615438" y="1346493"/>
            <a:ext cx="367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F5597"/>
                </a:solidFill>
              </a:rPr>
              <a:t>사이트 소개 </a:t>
            </a:r>
            <a:r>
              <a:rPr lang="en-US" altLang="ko-KR" sz="1200" dirty="0"/>
              <a:t>: https://www.ok.ac.kr/music/index.do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82999A-1408-40C0-9C8A-3F33E91D104E}"/>
              </a:ext>
            </a:extLst>
          </p:cNvPr>
          <p:cNvSpPr/>
          <p:nvPr/>
        </p:nvSpPr>
        <p:spPr>
          <a:xfrm>
            <a:off x="749137" y="2116730"/>
            <a:ext cx="3968006" cy="3964755"/>
          </a:xfrm>
          <a:prstGeom prst="rect">
            <a:avLst/>
          </a:prstGeom>
          <a:solidFill>
            <a:srgbClr val="1F2C5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EFFA9-F024-45D4-BC7B-78223530AE4E}"/>
              </a:ext>
            </a:extLst>
          </p:cNvPr>
          <p:cNvSpPr txBox="1"/>
          <p:nvPr/>
        </p:nvSpPr>
        <p:spPr>
          <a:xfrm>
            <a:off x="1449075" y="2167709"/>
            <a:ext cx="54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989B52-94F8-4A15-BFD2-185A9C03117C}"/>
              </a:ext>
            </a:extLst>
          </p:cNvPr>
          <p:cNvSpPr txBox="1"/>
          <p:nvPr/>
        </p:nvSpPr>
        <p:spPr>
          <a:xfrm>
            <a:off x="3174275" y="2187049"/>
            <a:ext cx="12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MOBILE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D4BA03B-B999-4930-AF00-03FED63C6CD5}"/>
              </a:ext>
            </a:extLst>
          </p:cNvPr>
          <p:cNvCxnSpPr>
            <a:cxnSpLocks/>
          </p:cNvCxnSpPr>
          <p:nvPr/>
        </p:nvCxnSpPr>
        <p:spPr>
          <a:xfrm>
            <a:off x="2792859" y="2396407"/>
            <a:ext cx="0" cy="3214422"/>
          </a:xfrm>
          <a:prstGeom prst="line">
            <a:avLst/>
          </a:prstGeom>
          <a:ln w="19050"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32" y="2585561"/>
            <a:ext cx="337581" cy="327553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01" y="2585561"/>
            <a:ext cx="1253127" cy="328920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3EFFA9-F024-45D4-BC7B-78223530AE4E}"/>
              </a:ext>
            </a:extLst>
          </p:cNvPr>
          <p:cNvSpPr txBox="1"/>
          <p:nvPr/>
        </p:nvSpPr>
        <p:spPr>
          <a:xfrm>
            <a:off x="9092715" y="2299763"/>
            <a:ext cx="52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B52-94F8-4A15-BFD2-185A9C03117C}"/>
              </a:ext>
            </a:extLst>
          </p:cNvPr>
          <p:cNvSpPr txBox="1"/>
          <p:nvPr/>
        </p:nvSpPr>
        <p:spPr>
          <a:xfrm>
            <a:off x="8689886" y="2367824"/>
            <a:ext cx="123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MOBILE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C81B53-5121-4965-964C-FDC2E3E27A61}"/>
              </a:ext>
            </a:extLst>
          </p:cNvPr>
          <p:cNvSpPr/>
          <p:nvPr/>
        </p:nvSpPr>
        <p:spPr>
          <a:xfrm>
            <a:off x="5933253" y="2467337"/>
            <a:ext cx="2559225" cy="1569742"/>
          </a:xfrm>
          <a:prstGeom prst="rect">
            <a:avLst/>
          </a:prstGeom>
          <a:solidFill>
            <a:schemeClr val="bg1"/>
          </a:solidFill>
          <a:ln>
            <a:solidFill>
              <a:srgbClr val="1F2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6A7CB0-EA46-47BC-809B-7B7F4EE5B057}"/>
              </a:ext>
            </a:extLst>
          </p:cNvPr>
          <p:cNvSpPr/>
          <p:nvPr/>
        </p:nvSpPr>
        <p:spPr>
          <a:xfrm>
            <a:off x="8642012" y="2467337"/>
            <a:ext cx="2559225" cy="1569742"/>
          </a:xfrm>
          <a:prstGeom prst="rect">
            <a:avLst/>
          </a:prstGeom>
          <a:solidFill>
            <a:schemeClr val="bg1"/>
          </a:solidFill>
          <a:ln>
            <a:solidFill>
              <a:srgbClr val="1F2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F53458-EA6D-4117-B480-DD8A2CBC603C}"/>
              </a:ext>
            </a:extLst>
          </p:cNvPr>
          <p:cNvSpPr/>
          <p:nvPr/>
        </p:nvSpPr>
        <p:spPr>
          <a:xfrm>
            <a:off x="8642012" y="4176655"/>
            <a:ext cx="2559225" cy="1569742"/>
          </a:xfrm>
          <a:prstGeom prst="rect">
            <a:avLst/>
          </a:prstGeom>
          <a:solidFill>
            <a:schemeClr val="bg1"/>
          </a:solidFill>
          <a:ln>
            <a:solidFill>
              <a:srgbClr val="1F2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FD66C6-5C97-49B1-A19D-35B58E585B7F}"/>
              </a:ext>
            </a:extLst>
          </p:cNvPr>
          <p:cNvSpPr/>
          <p:nvPr/>
        </p:nvSpPr>
        <p:spPr>
          <a:xfrm>
            <a:off x="5933253" y="4176655"/>
            <a:ext cx="2559225" cy="1569742"/>
          </a:xfrm>
          <a:prstGeom prst="rect">
            <a:avLst/>
          </a:prstGeom>
          <a:solidFill>
            <a:schemeClr val="bg1"/>
          </a:solidFill>
          <a:ln>
            <a:solidFill>
              <a:srgbClr val="1F2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위쪽 모서리 7">
            <a:extLst>
              <a:ext uri="{FF2B5EF4-FFF2-40B4-BE49-F238E27FC236}">
                <a16:creationId xmlns:a16="http://schemas.microsoft.com/office/drawing/2014/main" id="{D906C12C-F0C9-4CA3-A641-E94193CB25D6}"/>
              </a:ext>
            </a:extLst>
          </p:cNvPr>
          <p:cNvSpPr/>
          <p:nvPr/>
        </p:nvSpPr>
        <p:spPr>
          <a:xfrm rot="5400000">
            <a:off x="6522025" y="1924854"/>
            <a:ext cx="441602" cy="1619146"/>
          </a:xfrm>
          <a:prstGeom prst="round2SameRect">
            <a:avLst/>
          </a:prstGeom>
          <a:solidFill>
            <a:srgbClr val="1F2C59"/>
          </a:solidFill>
          <a:ln>
            <a:solidFill>
              <a:srgbClr val="1F2C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7E6E63-A3EC-4F6E-B155-3B4DAE63FFE9}"/>
              </a:ext>
            </a:extLst>
          </p:cNvPr>
          <p:cNvSpPr txBox="1"/>
          <p:nvPr/>
        </p:nvSpPr>
        <p:spPr>
          <a:xfrm>
            <a:off x="5971466" y="2537961"/>
            <a:ext cx="185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SRTENGTHS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사각형: 둥근 위쪽 모서리 94">
            <a:extLst>
              <a:ext uri="{FF2B5EF4-FFF2-40B4-BE49-F238E27FC236}">
                <a16:creationId xmlns:a16="http://schemas.microsoft.com/office/drawing/2014/main" id="{5DF21A84-62ED-46BA-B820-86FC584DD939}"/>
              </a:ext>
            </a:extLst>
          </p:cNvPr>
          <p:cNvSpPr/>
          <p:nvPr/>
        </p:nvSpPr>
        <p:spPr>
          <a:xfrm rot="16200000" flipH="1">
            <a:off x="10170863" y="1924854"/>
            <a:ext cx="441602" cy="1619146"/>
          </a:xfrm>
          <a:prstGeom prst="round2SameRect">
            <a:avLst/>
          </a:prstGeom>
          <a:solidFill>
            <a:srgbClr val="1F2C59"/>
          </a:solidFill>
          <a:ln>
            <a:solidFill>
              <a:srgbClr val="1F2C5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688FCF-05F9-4FAC-B815-876448EBA400}"/>
              </a:ext>
            </a:extLst>
          </p:cNvPr>
          <p:cNvSpPr txBox="1"/>
          <p:nvPr/>
        </p:nvSpPr>
        <p:spPr>
          <a:xfrm>
            <a:off x="9621239" y="2537961"/>
            <a:ext cx="168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WEAKNESS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사각형: 둥근 위쪽 모서리 96">
            <a:extLst>
              <a:ext uri="{FF2B5EF4-FFF2-40B4-BE49-F238E27FC236}">
                <a16:creationId xmlns:a16="http://schemas.microsoft.com/office/drawing/2014/main" id="{733A9893-C521-4E2E-9F06-355074CF313F}"/>
              </a:ext>
            </a:extLst>
          </p:cNvPr>
          <p:cNvSpPr/>
          <p:nvPr/>
        </p:nvSpPr>
        <p:spPr>
          <a:xfrm rot="5400000">
            <a:off x="6723325" y="3438491"/>
            <a:ext cx="441602" cy="2021747"/>
          </a:xfrm>
          <a:prstGeom prst="round2SameRect">
            <a:avLst/>
          </a:prstGeom>
          <a:solidFill>
            <a:srgbClr val="1F2C59"/>
          </a:solidFill>
          <a:ln>
            <a:solidFill>
              <a:srgbClr val="1F2C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D7E4F-AFDF-4926-8087-1E176E746769}"/>
              </a:ext>
            </a:extLst>
          </p:cNvPr>
          <p:cNvSpPr txBox="1"/>
          <p:nvPr/>
        </p:nvSpPr>
        <p:spPr>
          <a:xfrm>
            <a:off x="5881450" y="4252899"/>
            <a:ext cx="212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OPPORRUNITIES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사각형: 둥근 위쪽 모서리 98">
            <a:extLst>
              <a:ext uri="{FF2B5EF4-FFF2-40B4-BE49-F238E27FC236}">
                <a16:creationId xmlns:a16="http://schemas.microsoft.com/office/drawing/2014/main" id="{3A91D9D2-3B62-4749-A11F-FC9A425797B0}"/>
              </a:ext>
            </a:extLst>
          </p:cNvPr>
          <p:cNvSpPr/>
          <p:nvPr/>
        </p:nvSpPr>
        <p:spPr>
          <a:xfrm rot="16200000" flipH="1">
            <a:off x="10170863" y="3639792"/>
            <a:ext cx="441602" cy="1619146"/>
          </a:xfrm>
          <a:prstGeom prst="round2SameRect">
            <a:avLst/>
          </a:prstGeom>
          <a:solidFill>
            <a:srgbClr val="1F2C59"/>
          </a:solidFill>
          <a:ln>
            <a:solidFill>
              <a:srgbClr val="1F2C5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F4A95-B7B2-46D6-8567-460966A3B9B9}"/>
              </a:ext>
            </a:extLst>
          </p:cNvPr>
          <p:cNvSpPr txBox="1"/>
          <p:nvPr/>
        </p:nvSpPr>
        <p:spPr>
          <a:xfrm>
            <a:off x="9737616" y="4252899"/>
            <a:ext cx="13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THREATS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809C91-4CBB-491A-8EF3-398CC161DB97}"/>
              </a:ext>
            </a:extLst>
          </p:cNvPr>
          <p:cNvSpPr/>
          <p:nvPr/>
        </p:nvSpPr>
        <p:spPr>
          <a:xfrm>
            <a:off x="8113502" y="3669249"/>
            <a:ext cx="445506" cy="443332"/>
          </a:xfrm>
          <a:prstGeom prst="rect">
            <a:avLst/>
          </a:prstGeom>
          <a:solidFill>
            <a:srgbClr val="1F2C59"/>
          </a:solidFill>
          <a:ln>
            <a:solidFill>
              <a:srgbClr val="1F2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</a:t>
            </a:r>
            <a:endParaRPr lang="ko-KR" altLang="en-US" sz="24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BF5C94-20B5-45E4-B033-CC8C056899D2}"/>
              </a:ext>
            </a:extLst>
          </p:cNvPr>
          <p:cNvSpPr/>
          <p:nvPr/>
        </p:nvSpPr>
        <p:spPr>
          <a:xfrm>
            <a:off x="8583285" y="3669249"/>
            <a:ext cx="445506" cy="443332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W</a:t>
            </a:r>
            <a:endParaRPr lang="ko-KR" altLang="en-US" sz="24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91124D-5193-4ECD-8441-29FE853A288D}"/>
              </a:ext>
            </a:extLst>
          </p:cNvPr>
          <p:cNvSpPr/>
          <p:nvPr/>
        </p:nvSpPr>
        <p:spPr>
          <a:xfrm>
            <a:off x="8113502" y="4134710"/>
            <a:ext cx="445506" cy="443332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</a:t>
            </a:r>
            <a:endParaRPr lang="ko-KR" altLang="en-US" sz="2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0581365-4B78-40B7-93AB-3CBF55817581}"/>
              </a:ext>
            </a:extLst>
          </p:cNvPr>
          <p:cNvSpPr/>
          <p:nvPr/>
        </p:nvSpPr>
        <p:spPr>
          <a:xfrm>
            <a:off x="8583285" y="4137747"/>
            <a:ext cx="445506" cy="443332"/>
          </a:xfrm>
          <a:prstGeom prst="rect">
            <a:avLst/>
          </a:prstGeom>
          <a:solidFill>
            <a:srgbClr val="1F2C59"/>
          </a:solidFill>
          <a:ln>
            <a:solidFill>
              <a:srgbClr val="1F2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8ABBBF-1AF3-4021-8FC0-23B6E4490C9D}"/>
              </a:ext>
            </a:extLst>
          </p:cNvPr>
          <p:cNvSpPr txBox="1"/>
          <p:nvPr/>
        </p:nvSpPr>
        <p:spPr>
          <a:xfrm>
            <a:off x="6044036" y="3081058"/>
            <a:ext cx="244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트랜디한</a:t>
            </a:r>
            <a:r>
              <a:rPr lang="ko-KR" altLang="en-US" sz="1200" dirty="0"/>
              <a:t> 디자인 구성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레이아웃 구조가 직관적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반응형웹이</a:t>
            </a:r>
            <a:r>
              <a:rPr lang="ko-KR" altLang="en-US" sz="1200" dirty="0" smtClean="0"/>
              <a:t> 잘 지원됨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933308-EB2A-44C4-9E18-452DFA0BF3E6}"/>
              </a:ext>
            </a:extLst>
          </p:cNvPr>
          <p:cNvSpPr txBox="1"/>
          <p:nvPr/>
        </p:nvSpPr>
        <p:spPr>
          <a:xfrm>
            <a:off x="8975386" y="3081058"/>
            <a:ext cx="228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대학교 메인 </a:t>
            </a:r>
            <a:r>
              <a:rPr lang="ko-KR" altLang="en-US" sz="1200" smtClean="0"/>
              <a:t>컬러와 불일치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졸업생 활동 정보 부족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수상 내역 정보 없음</a:t>
            </a:r>
            <a:endParaRPr lang="en-US" altLang="ko-KR" sz="1200" dirty="0" smtClean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9D79B-4BDA-497C-BF72-F9E9EE263D8F}"/>
              </a:ext>
            </a:extLst>
          </p:cNvPr>
          <p:cNvSpPr txBox="1"/>
          <p:nvPr/>
        </p:nvSpPr>
        <p:spPr>
          <a:xfrm>
            <a:off x="9028791" y="4743685"/>
            <a:ext cx="2172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메인 </a:t>
            </a:r>
            <a:r>
              <a:rPr lang="ko-KR" altLang="en-US" sz="1200" dirty="0" err="1" smtClean="0"/>
              <a:t>비주얼</a:t>
            </a:r>
            <a:r>
              <a:rPr lang="ko-KR" altLang="en-US" sz="1200" dirty="0" smtClean="0"/>
              <a:t> 이미지 부족</a:t>
            </a:r>
            <a:endParaRPr lang="en-US" altLang="ko-KR" sz="1200" dirty="0" smtClean="0"/>
          </a:p>
          <a:p>
            <a:pPr marL="171450" indent="-1714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사이트맵이</a:t>
            </a:r>
            <a:r>
              <a:rPr lang="ko-KR" altLang="en-US" sz="1200" dirty="0" smtClean="0"/>
              <a:t> 오버레이 되지않고 페이지로 넘어가는 불편함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ABBBF-1AF3-4021-8FC0-23B6E4490C9D}"/>
              </a:ext>
            </a:extLst>
          </p:cNvPr>
          <p:cNvSpPr txBox="1"/>
          <p:nvPr/>
        </p:nvSpPr>
        <p:spPr>
          <a:xfrm>
            <a:off x="5968536" y="4707856"/>
            <a:ext cx="232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학과 특성상 새롭게 추가 될 컨텐츠가 무한함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5664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978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경쟁사홈페이지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(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충청대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 실용음악과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)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레퍼런스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EFFA9-F024-45D4-BC7B-78223530AE4E}"/>
              </a:ext>
            </a:extLst>
          </p:cNvPr>
          <p:cNvSpPr txBox="1"/>
          <p:nvPr/>
        </p:nvSpPr>
        <p:spPr>
          <a:xfrm>
            <a:off x="1449075" y="2167709"/>
            <a:ext cx="54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989B52-94F8-4A15-BFD2-185A9C03117C}"/>
              </a:ext>
            </a:extLst>
          </p:cNvPr>
          <p:cNvSpPr txBox="1"/>
          <p:nvPr/>
        </p:nvSpPr>
        <p:spPr>
          <a:xfrm>
            <a:off x="3174275" y="2187049"/>
            <a:ext cx="12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MOBILE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80"/>
          <p:cNvSpPr/>
          <p:nvPr/>
        </p:nvSpPr>
        <p:spPr>
          <a:xfrm>
            <a:off x="1290233" y="1392174"/>
            <a:ext cx="2933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b="1" dirty="0" smtClean="0">
                <a:solidFill>
                  <a:srgbClr val="404040"/>
                </a:solidFill>
              </a:rPr>
              <a:t>장단점 상세 내용</a:t>
            </a:r>
            <a:endParaRPr lang="ko-KR" altLang="en-US" sz="2400" b="1" dirty="0">
              <a:solidFill>
                <a:srgbClr val="1F2C59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68582"/>
              </p:ext>
            </p:extLst>
          </p:nvPr>
        </p:nvGraphicFramePr>
        <p:xfrm>
          <a:off x="1289420" y="2353719"/>
          <a:ext cx="9697896" cy="3161711"/>
        </p:xfrm>
        <a:graphic>
          <a:graphicData uri="http://schemas.openxmlformats.org/drawingml/2006/table">
            <a:tbl>
              <a:tblPr firstRow="1" bandRow="1"/>
              <a:tblGrid>
                <a:gridCol w="484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6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800" dirty="0">
                          <a:solidFill>
                            <a:srgbClr val="FFFFFF"/>
                          </a:solidFill>
                        </a:rPr>
                        <a:t>장점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F2C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800" dirty="0" smtClean="0">
                          <a:solidFill>
                            <a:srgbClr val="FFFFFF"/>
                          </a:solidFill>
                        </a:rPr>
                        <a:t>단점</a:t>
                      </a:r>
                      <a:endParaRPr lang="ko-KR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F2C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1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dirty="0" smtClean="0"/>
                        <a:t>메인 페이지의 컨텐츠 풍부</a:t>
                      </a:r>
                      <a:endParaRPr lang="en-US" altLang="ko-KR" sz="1800" dirty="0" smtClean="0"/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dirty="0" smtClean="0"/>
                        <a:t>폰트 심미성이 좋음</a:t>
                      </a:r>
                      <a:endParaRPr lang="en-US" altLang="ko-KR" sz="1800" dirty="0" smtClean="0"/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dirty="0" err="1" smtClean="0"/>
                        <a:t>반응형</a:t>
                      </a:r>
                      <a:r>
                        <a:rPr lang="ko-KR" altLang="en-US" sz="1800" dirty="0" smtClean="0"/>
                        <a:t> 웹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모바일 웹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이 잘 지원됨</a:t>
                      </a:r>
                      <a:endParaRPr lang="en-US" altLang="ko-KR" sz="1800" baseline="0" dirty="0" smtClean="0"/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baseline="0" dirty="0" smtClean="0"/>
                        <a:t>자주 사용하는 메뉴를 퀵서비스 레이아웃에 배치함</a:t>
                      </a:r>
                      <a:endParaRPr lang="en-US" altLang="ko-KR" sz="1800" dirty="0" smtClean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dirty="0" smtClean="0"/>
                        <a:t>Pc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기준 </a:t>
                      </a:r>
                      <a:r>
                        <a:rPr lang="ko-KR" altLang="en-US" sz="1800" baseline="0" dirty="0" err="1" smtClean="0"/>
                        <a:t>사이트맵이</a:t>
                      </a:r>
                      <a:r>
                        <a:rPr lang="ko-KR" altLang="en-US" sz="1800" baseline="0" dirty="0" smtClean="0"/>
                        <a:t> 오버레이가 아닌 이동</a:t>
                      </a:r>
                      <a:endParaRPr lang="en-US" altLang="ko-KR" sz="18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baseline="0" dirty="0" smtClean="0"/>
                        <a:t>대학교의 교색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err="1" smtClean="0"/>
                        <a:t>메인컬러</a:t>
                      </a:r>
                      <a:r>
                        <a:rPr lang="en-US" altLang="ko-KR" sz="1800" baseline="0" dirty="0" smtClean="0"/>
                        <a:t>)</a:t>
                      </a:r>
                      <a:r>
                        <a:rPr lang="ko-KR" altLang="en-US" sz="1800" baseline="0" dirty="0" smtClean="0"/>
                        <a:t>와 다름</a:t>
                      </a:r>
                      <a:endParaRPr lang="en-US" altLang="ko-KR" sz="18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baseline="0" dirty="0" err="1" smtClean="0"/>
                        <a:t>메인비주얼</a:t>
                      </a:r>
                      <a:r>
                        <a:rPr lang="ko-KR" altLang="en-US" sz="1800" baseline="0" dirty="0" smtClean="0"/>
                        <a:t> 이미지는 </a:t>
                      </a:r>
                      <a:r>
                        <a:rPr lang="en-US" altLang="ko-KR" sz="1800" baseline="0" dirty="0" smtClean="0"/>
                        <a:t>1</a:t>
                      </a:r>
                      <a:r>
                        <a:rPr lang="ko-KR" altLang="en-US" sz="1800" baseline="0" dirty="0" smtClean="0"/>
                        <a:t>장인데 재생됨</a:t>
                      </a:r>
                      <a:endParaRPr lang="en-US" altLang="ko-KR" sz="18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  <a:defRPr/>
                      </a:pPr>
                      <a:endParaRPr lang="en-US" altLang="ko-KR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9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23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674815" y="3221946"/>
            <a:ext cx="508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수원여대 실용음악과</a:t>
            </a:r>
            <a:endParaRPr lang="en-US" altLang="ko-KR" sz="3600" spc="-300" dirty="0" smtClean="0">
              <a:solidFill>
                <a:schemeClr val="bg1"/>
              </a:solidFill>
            </a:endParaRPr>
          </a:p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사이트맵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7448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59242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64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829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사이트 맵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15937"/>
              </p:ext>
            </p:extLst>
          </p:nvPr>
        </p:nvGraphicFramePr>
        <p:xfrm>
          <a:off x="1407886" y="1401837"/>
          <a:ext cx="9550400" cy="48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1146087126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532370898"/>
                    </a:ext>
                  </a:extLst>
                </a:gridCol>
              </a:tblGrid>
              <a:tr h="806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단계 메뉴</a:t>
                      </a:r>
                      <a:r>
                        <a:rPr lang="en-US" altLang="ko-KR" dirty="0" smtClean="0"/>
                        <a:t>(1DEPTH)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단계 메뉴</a:t>
                      </a:r>
                      <a:r>
                        <a:rPr lang="en-US" altLang="ko-KR" dirty="0" smtClean="0"/>
                        <a:t>(2DEPTH)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802958"/>
                  </a:ext>
                </a:extLst>
              </a:tr>
              <a:tr h="806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회사소개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교수소개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학과소식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교육시설및</a:t>
                      </a:r>
                      <a:r>
                        <a:rPr lang="ko-KR" altLang="en-US" dirty="0" smtClean="0"/>
                        <a:t> 장비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532123"/>
                  </a:ext>
                </a:extLst>
              </a:tr>
              <a:tr h="8065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lt"/>
                          <a:ea typeface="+mn-ea"/>
                        </a:rPr>
                        <a:t>APOA</a:t>
                      </a:r>
                      <a:r>
                        <a:rPr lang="en-US" altLang="ko-KR" sz="1800" baseline="0" dirty="0" smtClean="0">
                          <a:latin typeface="+mn-lt"/>
                          <a:ea typeface="+mn-ea"/>
                        </a:rPr>
                        <a:t> STUDIO</a:t>
                      </a:r>
                      <a:endParaRPr lang="ko-KR" altLang="en-US" sz="1800" dirty="0" smtClean="0">
                        <a:latin typeface="HY나무M" pitchFamily="18" charset="-127"/>
                        <a:ea typeface="HY나무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음반 제작 및 </a:t>
                      </a:r>
                      <a:r>
                        <a:rPr lang="ko-KR" altLang="en-US" dirty="0" err="1" smtClean="0"/>
                        <a:t>유통업무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238447"/>
                  </a:ext>
                </a:extLst>
              </a:tr>
              <a:tr h="806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졸업생 소식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졸업생 소식</a:t>
                      </a:r>
                      <a:r>
                        <a:rPr lang="en-US" altLang="ko-KR" dirty="0" smtClean="0"/>
                        <a:t>, BIOGRAPHY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34125"/>
                  </a:ext>
                </a:extLst>
              </a:tr>
              <a:tr h="806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입학안내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신입생 </a:t>
                      </a:r>
                      <a:r>
                        <a:rPr lang="ko-KR" altLang="en-US" dirty="0" err="1" smtClean="0"/>
                        <a:t>모집안내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입학홈페이지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입학</a:t>
                      </a:r>
                      <a:r>
                        <a:rPr lang="en-US" altLang="ko-KR" dirty="0" smtClean="0"/>
                        <a:t>FAQ,</a:t>
                      </a:r>
                    </a:p>
                    <a:p>
                      <a:pPr algn="ctr" latinLnBrk="1"/>
                      <a:r>
                        <a:rPr lang="ko-KR" altLang="en-US" dirty="0" err="1" smtClean="0"/>
                        <a:t>입학게시판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046953"/>
                  </a:ext>
                </a:extLst>
              </a:tr>
              <a:tr h="806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CONTACT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CONTACT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6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135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29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063932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059624"/>
            <a:ext cx="8399594" cy="707886"/>
            <a:chOff x="294640" y="3596640"/>
            <a:chExt cx="8399594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7750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수원여자대학교 기본정보 및 실용음악과 시장분석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050462"/>
            <a:ext cx="6253173" cy="707886"/>
            <a:chOff x="294640" y="3596640"/>
            <a:chExt cx="6253173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5604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수원여자대학교 자사 홈페이지 분석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041300"/>
            <a:ext cx="7453822" cy="707886"/>
            <a:chOff x="294640" y="3596640"/>
            <a:chExt cx="745382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6805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충청대학교</a:t>
              </a:r>
              <a:r>
                <a:rPr lang="en-US" altLang="ko-KR" sz="2800" spc="-150" dirty="0" smtClean="0">
                  <a:solidFill>
                    <a:srgbClr val="393939"/>
                  </a:solidFill>
                </a:rPr>
                <a:t>(</a:t>
              </a:r>
              <a:r>
                <a:rPr lang="ko-KR" altLang="en-US" sz="2800" spc="-150" dirty="0" smtClean="0">
                  <a:solidFill>
                    <a:srgbClr val="393939"/>
                  </a:solidFill>
                </a:rPr>
                <a:t>레퍼런스사이트</a:t>
              </a:r>
              <a:r>
                <a:rPr lang="en-US" altLang="ko-KR" sz="2800" spc="-150" dirty="0" smtClean="0">
                  <a:solidFill>
                    <a:srgbClr val="393939"/>
                  </a:solidFill>
                </a:rPr>
                <a:t>) </a:t>
              </a:r>
              <a:r>
                <a:rPr lang="ko-KR" altLang="en-US" sz="2800" spc="-150" dirty="0" smtClean="0">
                  <a:solidFill>
                    <a:srgbClr val="393939"/>
                  </a:solidFill>
                </a:rPr>
                <a:t>홈페이지 분석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1762" y="6006482"/>
            <a:ext cx="4553990" cy="707886"/>
            <a:chOff x="294640" y="3596640"/>
            <a:chExt cx="4553990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74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905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사이트맵</a:t>
              </a:r>
              <a:r>
                <a:rPr lang="ko-KR" altLang="en-US" sz="2800" spc="-150" dirty="0" smtClean="0">
                  <a:solidFill>
                    <a:srgbClr val="393939"/>
                  </a:solidFill>
                </a:rPr>
                <a:t> 및 디자인 시안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829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사이트 맵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도표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03440" y="1530334"/>
            <a:ext cx="1428760" cy="428628"/>
          </a:xfrm>
          <a:prstGeom prst="rect">
            <a:avLst/>
          </a:prstGeom>
          <a:solidFill>
            <a:srgbClr val="1E325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  <a:ea typeface="한컴 백제 M" pitchFamily="18" charset="-127"/>
              </a:rPr>
              <a:t>홈</a:t>
            </a:r>
            <a:endParaRPr lang="ko-KR" altLang="en-US" sz="1600" b="1" dirty="0">
              <a:latin typeface="+mj-lt"/>
              <a:ea typeface="한컴 백제 M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83092" y="2673342"/>
            <a:ext cx="1214446" cy="428628"/>
          </a:xfrm>
          <a:prstGeom prst="rect">
            <a:avLst/>
          </a:prstGeom>
          <a:solidFill>
            <a:srgbClr val="1E325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ea typeface="한컴 백제 M" pitchFamily="18" charset="-127"/>
              </a:rPr>
              <a:t>회사소개</a:t>
            </a:r>
            <a:endParaRPr lang="en-US" altLang="ko-KR" sz="1600" b="1" dirty="0" smtClean="0">
              <a:ea typeface="한컴 백제 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2084" y="2673342"/>
            <a:ext cx="1214446" cy="428628"/>
          </a:xfrm>
          <a:prstGeom prst="rect">
            <a:avLst/>
          </a:prstGeom>
          <a:solidFill>
            <a:srgbClr val="1E325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ea typeface="한컴 백제 M" pitchFamily="18" charset="-127"/>
              </a:rPr>
              <a:t>APOA STUDIO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6517" y="2673342"/>
            <a:ext cx="1428760" cy="428628"/>
          </a:xfrm>
          <a:prstGeom prst="rect">
            <a:avLst/>
          </a:prstGeom>
          <a:solidFill>
            <a:srgbClr val="1E325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ea typeface="한컴 백제 M" pitchFamily="18" charset="-127"/>
              </a:rPr>
              <a:t>졸업생소식</a:t>
            </a:r>
            <a:endParaRPr lang="en-US" altLang="ko-KR" sz="1600" b="1" dirty="0" smtClean="0">
              <a:ea typeface="한컴 백제 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4134" y="2673342"/>
            <a:ext cx="1456242" cy="428628"/>
          </a:xfrm>
          <a:prstGeom prst="rect">
            <a:avLst/>
          </a:prstGeom>
          <a:solidFill>
            <a:srgbClr val="1E325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ea typeface="한컴 백제 M" pitchFamily="18" charset="-127"/>
              </a:rPr>
              <a:t>입학안내</a:t>
            </a:r>
            <a:endParaRPr lang="en-US" altLang="ko-KR" sz="1600" b="1" dirty="0" smtClean="0">
              <a:ea typeface="한컴 백제 M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27208" y="2673342"/>
            <a:ext cx="1428760" cy="428628"/>
          </a:xfrm>
          <a:prstGeom prst="rect">
            <a:avLst/>
          </a:prstGeom>
          <a:solidFill>
            <a:srgbClr val="1E325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ea typeface="한컴 백제 M" pitchFamily="18" charset="-127"/>
              </a:rPr>
              <a:t>CONTACT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383092" y="3101970"/>
            <a:ext cx="1223708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ea typeface="한컴 백제 M" pitchFamily="18" charset="-127"/>
              </a:rPr>
              <a:t>교수소개</a:t>
            </a:r>
            <a:endParaRPr lang="en-US" altLang="ko-KR" sz="1600" dirty="0" smtClean="0">
              <a:solidFill>
                <a:schemeClr val="tx1"/>
              </a:solidFill>
              <a:ea typeface="한컴 백제 M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83092" y="3530598"/>
            <a:ext cx="1214446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ea typeface="한컴 백제 M" pitchFamily="18" charset="-127"/>
              </a:rPr>
              <a:t>학과소식</a:t>
            </a:r>
            <a:endParaRPr lang="en-US" altLang="ko-KR" sz="1600" dirty="0" smtClean="0">
              <a:solidFill>
                <a:schemeClr val="tx1"/>
              </a:solidFill>
              <a:ea typeface="한컴 백제 M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83092" y="3959226"/>
            <a:ext cx="1214446" cy="58737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한컴 백제 M" pitchFamily="18" charset="-127"/>
              </a:rPr>
              <a:t>교육 시설 및 장비</a:t>
            </a:r>
            <a:endParaRPr lang="en-US" altLang="ko-KR" sz="1600" dirty="0" smtClean="0">
              <a:solidFill>
                <a:schemeClr val="tx1"/>
              </a:solidFill>
              <a:ea typeface="한컴 백제 M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4185" y="3101970"/>
            <a:ext cx="1214446" cy="8572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한컴 백제 M" pitchFamily="18" charset="-127"/>
              </a:rPr>
              <a:t>음반 </a:t>
            </a:r>
            <a:r>
              <a:rPr lang="ko-KR" altLang="en-US" sz="1600" dirty="0" smtClean="0">
                <a:solidFill>
                  <a:schemeClr val="tx1"/>
                </a:solidFill>
                <a:ea typeface="한컴 백제 M" pitchFamily="18" charset="-127"/>
              </a:rPr>
              <a:t>제작 유통 </a:t>
            </a:r>
            <a:r>
              <a:rPr lang="ko-KR" altLang="en-US" sz="1600" dirty="0">
                <a:solidFill>
                  <a:schemeClr val="tx1"/>
                </a:solidFill>
                <a:ea typeface="한컴 백제 M" pitchFamily="18" charset="-127"/>
              </a:rPr>
              <a:t>업무</a:t>
            </a:r>
            <a:endParaRPr lang="en-US" altLang="ko-KR" sz="1600" dirty="0">
              <a:solidFill>
                <a:schemeClr val="tx1"/>
              </a:solidFill>
              <a:ea typeface="한컴 백제 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84134" y="3101970"/>
            <a:ext cx="1456242" cy="4921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한컴 백제 M" pitchFamily="18" charset="-127"/>
              </a:rPr>
              <a:t>신입생 </a:t>
            </a:r>
            <a:r>
              <a:rPr lang="ko-KR" altLang="en-US" sz="1600" dirty="0" err="1" smtClean="0">
                <a:solidFill>
                  <a:schemeClr val="tx1"/>
                </a:solidFill>
                <a:ea typeface="한컴 백제 M" pitchFamily="18" charset="-127"/>
              </a:rPr>
              <a:t>모집안내</a:t>
            </a:r>
            <a:r>
              <a:rPr lang="ko-KR" altLang="en-US" sz="1600" dirty="0" smtClean="0">
                <a:solidFill>
                  <a:schemeClr val="tx1"/>
                </a:solidFill>
                <a:ea typeface="한컴 백제 M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ea typeface="한컴 백제 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10103" y="3108810"/>
            <a:ext cx="1435173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ea typeface="한컴 백제 M" pitchFamily="18" charset="-127"/>
              </a:rPr>
              <a:t>졸업생소식</a:t>
            </a:r>
            <a:endParaRPr lang="en-US" altLang="ko-KR" sz="1600" dirty="0" smtClean="0">
              <a:solidFill>
                <a:schemeClr val="tx1"/>
              </a:solidFill>
              <a:ea typeface="한컴 백제 M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27208" y="3101970"/>
            <a:ext cx="1428760" cy="8572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한컴 백제 M" pitchFamily="18" charset="-127"/>
              </a:rPr>
              <a:t>Contact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884134" y="3594098"/>
            <a:ext cx="1456242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한컴 백제 M" pitchFamily="18" charset="-127"/>
              </a:rPr>
              <a:t>입학홈페이지</a:t>
            </a:r>
            <a:endParaRPr lang="en-US" altLang="ko-KR" sz="1600" dirty="0" smtClean="0">
              <a:solidFill>
                <a:schemeClr val="tx1"/>
              </a:solidFill>
              <a:ea typeface="한컴 백제 M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84134" y="4022726"/>
            <a:ext cx="1456242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한컴 백제 M" pitchFamily="18" charset="-127"/>
              </a:rPr>
              <a:t>입학 </a:t>
            </a:r>
            <a:r>
              <a:rPr lang="en-US" altLang="ko-KR" sz="1600" dirty="0" smtClean="0">
                <a:solidFill>
                  <a:schemeClr val="tx1"/>
                </a:solidFill>
                <a:ea typeface="한컴 백제 M" pitchFamily="18" charset="-127"/>
              </a:rPr>
              <a:t>FAQ</a:t>
            </a:r>
          </a:p>
        </p:txBody>
      </p:sp>
      <p:cxnSp>
        <p:nvCxnSpPr>
          <p:cNvPr id="44" name="꺾인 연결선 43"/>
          <p:cNvCxnSpPr>
            <a:stCxn id="30" idx="0"/>
          </p:cNvCxnSpPr>
          <p:nvPr/>
        </p:nvCxnSpPr>
        <p:spPr>
          <a:xfrm rot="5400000" flipH="1" flipV="1">
            <a:off x="6034364" y="-585813"/>
            <a:ext cx="215107" cy="6303204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4667968" y="2566185"/>
            <a:ext cx="214314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5776076" y="2565391"/>
            <a:ext cx="214314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7666051" y="2565391"/>
            <a:ext cx="214314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9180507" y="2565391"/>
            <a:ext cx="214314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>
            <a:off x="5635846" y="2206747"/>
            <a:ext cx="500066" cy="37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08002" y="3537438"/>
            <a:ext cx="1437274" cy="8572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600" dirty="0">
                <a:solidFill>
                  <a:schemeClr val="tx1"/>
                </a:solidFill>
                <a:ea typeface="한컴 백제 M" pitchFamily="18" charset="-127"/>
              </a:rPr>
              <a:t>B I O G R A P H Y</a:t>
            </a:r>
            <a:endParaRPr lang="en-US" altLang="ko-KR" sz="1600" dirty="0">
              <a:solidFill>
                <a:schemeClr val="tx1"/>
              </a:solidFill>
              <a:ea typeface="한컴 백제 M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84134" y="4442564"/>
            <a:ext cx="1456242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ea typeface="한컴 백제 M" pitchFamily="18" charset="-127"/>
              </a:rPr>
              <a:t>입학게시판</a:t>
            </a:r>
            <a:endParaRPr lang="en-US" altLang="ko-KR" sz="1600" dirty="0" smtClean="0">
              <a:solidFill>
                <a:schemeClr val="tx1"/>
              </a:solidFill>
              <a:ea typeface="한컴 백제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85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1946605" y="3075056"/>
            <a:ext cx="79944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소통의 창구로 발전하는 홈페이지 제작</a:t>
            </a:r>
            <a:endParaRPr lang="ko-KR" altLang="en-US" sz="35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3540021" y="2926546"/>
            <a:ext cx="512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i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7200" i="1" dirty="0" smtClean="0">
                <a:solidFill>
                  <a:schemeClr val="bg1"/>
                </a:solidFill>
              </a:rPr>
              <a:t> </a:t>
            </a:r>
            <a:endParaRPr lang="ko-KR" altLang="en-US" sz="7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674815" y="3221946"/>
            <a:ext cx="508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기본 정보</a:t>
            </a:r>
            <a:endParaRPr lang="en-US" altLang="ko-KR" sz="3600" spc="-300" dirty="0" smtClean="0">
              <a:solidFill>
                <a:schemeClr val="bg1"/>
              </a:solidFill>
            </a:endParaRPr>
          </a:p>
          <a:p>
            <a:r>
              <a:rPr lang="ko-KR" altLang="en-US" sz="3600" spc="-300" dirty="0" smtClean="0">
                <a:solidFill>
                  <a:schemeClr val="bg1"/>
                </a:solidFill>
              </a:rPr>
              <a:t> 및 실용음악과 시장분석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7448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59242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732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기본 정보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94971" y="1973943"/>
            <a:ext cx="9042400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소재지 </a:t>
            </a:r>
            <a:r>
              <a:rPr lang="en-US" altLang="ko-KR" sz="2400" dirty="0"/>
              <a:t>: </a:t>
            </a:r>
            <a:r>
              <a:rPr lang="ko-KR" altLang="en-US" sz="2400" dirty="0"/>
              <a:t>경기도 화성시 </a:t>
            </a:r>
            <a:r>
              <a:rPr lang="ko-KR" altLang="en-US" sz="2400" dirty="0" err="1"/>
              <a:t>주석로</a:t>
            </a:r>
            <a:r>
              <a:rPr lang="ko-KR" altLang="en-US" sz="2400" dirty="0"/>
              <a:t> </a:t>
            </a:r>
            <a:r>
              <a:rPr lang="en-US" altLang="ko-KR" sz="2400" dirty="0"/>
              <a:t>1098,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연락처 </a:t>
            </a:r>
            <a:r>
              <a:rPr lang="en-US" altLang="ko-KR" sz="2400" dirty="0"/>
              <a:t>: 031-290-8991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수원대학교 대표 홈페이지 주소 </a:t>
            </a:r>
            <a:r>
              <a:rPr lang="en-US" altLang="ko-KR" sz="2400" dirty="0"/>
              <a:t>: https://www.swwu.ac.k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공식 홈페이지 주소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8"/>
              </a:rPr>
              <a:t>https://swwupmd.creatorlink.net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학과 과정 </a:t>
            </a:r>
            <a:r>
              <a:rPr lang="en-US" altLang="ko-KR" sz="2400" dirty="0"/>
              <a:t>: 2</a:t>
            </a:r>
            <a:r>
              <a:rPr lang="ko-KR" altLang="en-US" sz="2400" dirty="0"/>
              <a:t>년제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평균 경쟁률 </a:t>
            </a:r>
            <a:r>
              <a:rPr lang="en-US" altLang="ko-KR" sz="2400" dirty="0"/>
              <a:t>: 7.80 : 1</a:t>
            </a: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8028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제작 목표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442976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84858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F335AD-9242-4BFA-A736-00EAA5C720F9}"/>
              </a:ext>
            </a:extLst>
          </p:cNvPr>
          <p:cNvSpPr txBox="1"/>
          <p:nvPr/>
        </p:nvSpPr>
        <p:spPr>
          <a:xfrm>
            <a:off x="631683" y="5447360"/>
            <a:ext cx="2887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solidFill>
                  <a:srgbClr val="393939"/>
                </a:solidFill>
              </a:rPr>
              <a:t>기존 대학 공식 홈페이지 외 추가 학과 홈페이지의 노후화로 인하여 </a:t>
            </a:r>
            <a:r>
              <a:rPr lang="ko-KR" altLang="en-US" spc="-150" dirty="0" err="1" smtClean="0">
                <a:solidFill>
                  <a:srgbClr val="393939"/>
                </a:solidFill>
              </a:rPr>
              <a:t>가독성이</a:t>
            </a:r>
            <a:r>
              <a:rPr lang="ko-KR" altLang="en-US" spc="-150" dirty="0" smtClean="0">
                <a:solidFill>
                  <a:srgbClr val="393939"/>
                </a:solidFill>
              </a:rPr>
              <a:t> 떨어지는 단점을 보완</a:t>
            </a:r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447360"/>
            <a:ext cx="288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 smtClean="0">
                <a:solidFill>
                  <a:srgbClr val="393939"/>
                </a:solidFill>
              </a:rPr>
              <a:t>PC </a:t>
            </a:r>
            <a:r>
              <a:rPr lang="ko-KR" altLang="en-US" spc="-150" dirty="0" smtClean="0">
                <a:solidFill>
                  <a:srgbClr val="393939"/>
                </a:solidFill>
              </a:rPr>
              <a:t>및 모바일에서도 쉽게 접근할 수 있는 </a:t>
            </a:r>
            <a:r>
              <a:rPr lang="ko-KR" altLang="en-US" spc="-150" dirty="0" err="1" smtClean="0">
                <a:solidFill>
                  <a:srgbClr val="393939"/>
                </a:solidFill>
              </a:rPr>
              <a:t>반응형</a:t>
            </a:r>
            <a:r>
              <a:rPr lang="ko-KR" altLang="en-US" spc="-150" dirty="0" smtClean="0">
                <a:solidFill>
                  <a:srgbClr val="393939"/>
                </a:solidFill>
              </a:rPr>
              <a:t> 홈페이지 구축</a:t>
            </a:r>
            <a:r>
              <a:rPr lang="en-US" altLang="ko-KR" spc="-150" dirty="0" smtClean="0">
                <a:solidFill>
                  <a:srgbClr val="393939"/>
                </a:solidFill>
              </a:rPr>
              <a:t> </a:t>
            </a:r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4B137-9F3C-4A3B-863C-2DA04F463D9A}"/>
              </a:ext>
            </a:extLst>
          </p:cNvPr>
          <p:cNvSpPr txBox="1"/>
          <p:nvPr/>
        </p:nvSpPr>
        <p:spPr>
          <a:xfrm>
            <a:off x="8672665" y="5447360"/>
            <a:ext cx="288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solidFill>
                  <a:srgbClr val="393939"/>
                </a:solidFill>
              </a:rPr>
              <a:t>사이트 </a:t>
            </a:r>
            <a:r>
              <a:rPr lang="ko-KR" altLang="en-US" spc="-150" dirty="0" err="1" smtClean="0">
                <a:solidFill>
                  <a:srgbClr val="393939"/>
                </a:solidFill>
              </a:rPr>
              <a:t>맵의</a:t>
            </a:r>
            <a:r>
              <a:rPr lang="ko-KR" altLang="en-US" spc="-150" dirty="0" smtClean="0">
                <a:solidFill>
                  <a:srgbClr val="393939"/>
                </a:solidFill>
              </a:rPr>
              <a:t> 단순화를 통한 </a:t>
            </a:r>
            <a:r>
              <a:rPr lang="ko-KR" altLang="en-US" spc="-150" dirty="0" err="1" smtClean="0">
                <a:solidFill>
                  <a:srgbClr val="393939"/>
                </a:solidFill>
              </a:rPr>
              <a:t>가독성</a:t>
            </a:r>
            <a:r>
              <a:rPr lang="ko-KR" altLang="en-US" spc="-150" dirty="0" smtClean="0">
                <a:solidFill>
                  <a:srgbClr val="393939"/>
                </a:solidFill>
              </a:rPr>
              <a:t> 증가</a:t>
            </a:r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257" y="3018967"/>
            <a:ext cx="2496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기존 홈페이지의 노후화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5997" y="3011710"/>
            <a:ext cx="2496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홈페이지 제작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0794" y="3018970"/>
            <a:ext cx="249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사이트 맵 개선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58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한국 실용음악 관련 시장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6C93B2-28CD-450E-926E-80DE67A2B29A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5EFD1B-6F2A-4F7F-AC39-6ECBEEE2C1CD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9EB5B3-D70E-43D4-AFC6-8BF37F008866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9363E6-0CAE-46B2-8B42-8178026D58BB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511" y="2380343"/>
            <a:ext cx="18184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K-pop</a:t>
            </a:r>
            <a:r>
              <a:rPr lang="ko-KR" altLang="en-US" sz="2000" dirty="0" smtClean="0">
                <a:solidFill>
                  <a:schemeClr val="bg1"/>
                </a:solidFill>
              </a:rPr>
              <a:t>등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한국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대중문화의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세계적 관심 증가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싸이</a:t>
            </a:r>
            <a:r>
              <a:rPr lang="en-US" altLang="ko-KR" sz="2000" dirty="0" smtClean="0">
                <a:solidFill>
                  <a:schemeClr val="bg1"/>
                </a:solidFill>
              </a:rPr>
              <a:t>, BTS,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오징어게임</a:t>
            </a:r>
            <a:r>
              <a:rPr lang="ko-KR" altLang="en-US" sz="2000" dirty="0" smtClean="0">
                <a:solidFill>
                  <a:schemeClr val="bg1"/>
                </a:solidFill>
              </a:rPr>
              <a:t> 등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8364" y="2402114"/>
            <a:ext cx="18184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대중문화와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관련한 업종의 국내적 관심 증가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–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관련학과들에 대한 관심 증가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1734" y="2438402"/>
            <a:ext cx="1818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이와 관련된 직업의 다양성 증가 및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대학학과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개설증대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59624" y="2431148"/>
            <a:ext cx="18184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학과 주요 대학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</a:p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서울예술대학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동아방송대학교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호원대학교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동덕여자대학교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674815" y="3221946"/>
            <a:ext cx="508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</a:t>
            </a:r>
            <a:endParaRPr lang="en-US" altLang="ko-KR" sz="3600" spc="-300" dirty="0" smtClean="0">
              <a:solidFill>
                <a:schemeClr val="bg1"/>
              </a:solidFill>
            </a:endParaRPr>
          </a:p>
          <a:p>
            <a:r>
              <a:rPr lang="ko-KR" altLang="en-US" sz="3600" spc="-300" dirty="0" smtClean="0">
                <a:solidFill>
                  <a:schemeClr val="bg1"/>
                </a:solidFill>
              </a:rPr>
              <a:t>자사 홈페이지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7448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59242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8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사이트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549" y="1447281"/>
            <a:ext cx="2921064" cy="49392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4737700" y="1447280"/>
            <a:ext cx="6833000" cy="4939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2516" y="2400734"/>
            <a:ext cx="57367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학과소개 페이지이지만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정보 미흡 및 컨텐츠 소개 미흡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별도의 </a:t>
            </a:r>
            <a:r>
              <a:rPr lang="ko-KR" altLang="en-US" dirty="0" err="1" smtClean="0">
                <a:solidFill>
                  <a:schemeClr val="bg1"/>
                </a:solidFill>
              </a:rPr>
              <a:t>브랜딩홈페이지</a:t>
            </a:r>
            <a:r>
              <a:rPr lang="ko-KR" altLang="en-US" dirty="0" smtClean="0">
                <a:solidFill>
                  <a:schemeClr val="bg1"/>
                </a:solidFill>
              </a:rPr>
              <a:t> 가 있음에도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활용 미비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한 눈에 띄는 정보 소개</a:t>
            </a:r>
            <a:r>
              <a:rPr lang="en-US" altLang="ko-KR" dirty="0" smtClean="0">
                <a:solidFill>
                  <a:schemeClr val="bg1"/>
                </a:solidFill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간결하게 학과소개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취업 및 향후 진로 등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필요한 정보만 게시 후 이외의 정보는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브랜딩홈페이지</a:t>
            </a:r>
            <a:r>
              <a:rPr lang="ko-KR" altLang="en-US" dirty="0" smtClean="0">
                <a:solidFill>
                  <a:schemeClr val="bg1"/>
                </a:solidFill>
              </a:rPr>
              <a:t> 로 이동 필요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7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51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수원여자대학교 실용음악과 사이트 분석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6226628" y="1447280"/>
            <a:ext cx="5344071" cy="4880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435" y="1825154"/>
            <a:ext cx="5481197" cy="39778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22135" y="2191546"/>
            <a:ext cx="4684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Main </a:t>
            </a:r>
            <a:r>
              <a:rPr lang="en-US" altLang="ko-KR" dirty="0" err="1">
                <a:solidFill>
                  <a:schemeClr val="bg1"/>
                </a:solidFill>
              </a:rPr>
              <a:t>b</a:t>
            </a:r>
            <a:r>
              <a:rPr lang="en-US" altLang="ko-KR" dirty="0" err="1" smtClean="0">
                <a:solidFill>
                  <a:schemeClr val="bg1"/>
                </a:solidFill>
              </a:rPr>
              <a:t>aneer</a:t>
            </a:r>
            <a:r>
              <a:rPr lang="en-US" altLang="ko-KR" dirty="0" smtClean="0">
                <a:solidFill>
                  <a:schemeClr val="bg1"/>
                </a:solidFill>
              </a:rPr>
              <a:t> + Main 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부재로 홈페이지가 비어 보임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Logo 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강조 </a:t>
            </a:r>
            <a:r>
              <a:rPr lang="ko-KR" altLang="en-US" dirty="0" smtClean="0">
                <a:solidFill>
                  <a:schemeClr val="bg1"/>
                </a:solidFill>
              </a:rPr>
              <a:t>필요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수원여자대학교 </a:t>
            </a:r>
            <a:r>
              <a:rPr lang="en-US" altLang="ko-KR" dirty="0" smtClean="0">
                <a:solidFill>
                  <a:schemeClr val="bg1"/>
                </a:solidFill>
              </a:rPr>
              <a:t>logo</a:t>
            </a:r>
            <a:r>
              <a:rPr lang="ko-KR" altLang="en-US" dirty="0" smtClean="0">
                <a:solidFill>
                  <a:schemeClr val="bg1"/>
                </a:solidFill>
              </a:rPr>
              <a:t>와 컬러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이미지의 부조화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Footer </a:t>
            </a:r>
            <a:r>
              <a:rPr lang="ko-KR" altLang="en-US" dirty="0" smtClean="0">
                <a:solidFill>
                  <a:schemeClr val="bg1"/>
                </a:solidFill>
              </a:rPr>
              <a:t>영역 내용 추가 필요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과 특성상 </a:t>
            </a:r>
            <a:r>
              <a:rPr lang="en-US" altLang="ko-KR" dirty="0" smtClean="0">
                <a:solidFill>
                  <a:schemeClr val="bg1"/>
                </a:solidFill>
              </a:rPr>
              <a:t>SNS </a:t>
            </a:r>
            <a:r>
              <a:rPr lang="ko-KR" altLang="en-US" dirty="0" smtClean="0">
                <a:solidFill>
                  <a:schemeClr val="bg1"/>
                </a:solidFill>
              </a:rPr>
              <a:t>활용빈도多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별도의 </a:t>
            </a:r>
            <a:r>
              <a:rPr lang="ko-KR" altLang="en-US" dirty="0" smtClean="0">
                <a:solidFill>
                  <a:schemeClr val="bg1"/>
                </a:solidFill>
              </a:rPr>
              <a:t>아이콘 제작 후 홈페이지 메인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배너에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배치 및 활용도를 높임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54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893</Words>
  <Application>Microsoft Office PowerPoint</Application>
  <PresentationFormat>와이드스크린</PresentationFormat>
  <Paragraphs>204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Arial Nova Light</vt:lpstr>
      <vt:lpstr>HY나무M</vt:lpstr>
      <vt:lpstr>NotoKr</vt:lpstr>
      <vt:lpstr>나눔스퀘어 ExtraBold</vt:lpstr>
      <vt:lpstr>나눔스퀘어 Light</vt:lpstr>
      <vt:lpstr>야놀자 야체 B</vt:lpstr>
      <vt:lpstr>한컴 백제 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학생용</cp:lastModifiedBy>
  <cp:revision>24</cp:revision>
  <dcterms:created xsi:type="dcterms:W3CDTF">2020-09-07T02:34:06Z</dcterms:created>
  <dcterms:modified xsi:type="dcterms:W3CDTF">2022-11-14T05:45:35Z</dcterms:modified>
</cp:coreProperties>
</file>