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3" r:id="rId5"/>
    <p:sldId id="328" r:id="rId6"/>
    <p:sldId id="271" r:id="rId7"/>
    <p:sldId id="269" r:id="rId8"/>
    <p:sldId id="270" r:id="rId9"/>
    <p:sldId id="272" r:id="rId10"/>
    <p:sldId id="273" r:id="rId11"/>
    <p:sldId id="274" r:id="rId12"/>
    <p:sldId id="275" r:id="rId13"/>
    <p:sldId id="276" r:id="rId14"/>
    <p:sldId id="280" r:id="rId15"/>
    <p:sldId id="277" r:id="rId16"/>
    <p:sldId id="267" r:id="rId17"/>
    <p:sldId id="278" r:id="rId18"/>
    <p:sldId id="279" r:id="rId19"/>
    <p:sldId id="268" r:id="rId20"/>
    <p:sldId id="281" r:id="rId21"/>
    <p:sldId id="282" r:id="rId22"/>
    <p:sldId id="284" r:id="rId23"/>
    <p:sldId id="285" r:id="rId24"/>
    <p:sldId id="286" r:id="rId25"/>
    <p:sldId id="287" r:id="rId26"/>
    <p:sldId id="288" r:id="rId27"/>
    <p:sldId id="289" r:id="rId28"/>
    <p:sldId id="290" r:id="rId29"/>
    <p:sldId id="291" r:id="rId30"/>
    <p:sldId id="292" r:id="rId31"/>
    <p:sldId id="294" r:id="rId32"/>
    <p:sldId id="293"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9" r:id="rId66"/>
    <p:sldId id="330" r:id="rId67"/>
    <p:sldId id="331" r:id="rId68"/>
    <p:sldId id="332" r:id="rId69"/>
    <p:sldId id="333" r:id="rId70"/>
    <p:sldId id="334" r:id="rId71"/>
    <p:sldId id="335" r:id="rId72"/>
    <p:sldId id="336" r:id="rId73"/>
    <p:sldId id="337" r:id="rId74"/>
    <p:sldId id="327"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2/10/2019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Introducción </a:t>
            </a:r>
            <a:r>
              <a:rPr lang="es-CL" dirty="0" smtClean="0"/>
              <a:t>a Data </a:t>
            </a:r>
            <a:r>
              <a:rPr lang="es-CL" dirty="0" err="1" smtClean="0"/>
              <a:t>Science</a:t>
            </a:r>
            <a:endParaRPr lang="es-CL" dirty="0"/>
          </a:p>
        </p:txBody>
      </p:sp>
      <p:sp>
        <p:nvSpPr>
          <p:cNvPr id="3" name="Subtítulo 2"/>
          <p:cNvSpPr>
            <a:spLocks noGrp="1"/>
          </p:cNvSpPr>
          <p:nvPr>
            <p:ph type="subTitle" idx="1"/>
          </p:nvPr>
        </p:nvSpPr>
        <p:spPr/>
        <p:txBody>
          <a:bodyPr/>
          <a:lstStyle/>
          <a:p>
            <a:r>
              <a:rPr lang="es-CL" dirty="0" smtClean="0"/>
              <a:t>Rodrigo Alfaro pinto</a:t>
            </a:r>
            <a:endParaRPr lang="es-CL" dirty="0"/>
          </a:p>
        </p:txBody>
      </p:sp>
    </p:spTree>
    <p:extLst>
      <p:ext uri="{BB962C8B-B14F-4D97-AF65-F5344CB8AC3E}">
        <p14:creationId xmlns:p14="http://schemas.microsoft.com/office/powerpoint/2010/main" val="96065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¿Otra vez… conocer el negocio?</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307" y="1727625"/>
            <a:ext cx="7883527" cy="4450378"/>
          </a:xfrm>
        </p:spPr>
      </p:pic>
    </p:spTree>
    <p:extLst>
      <p:ext uri="{BB962C8B-B14F-4D97-AF65-F5344CB8AC3E}">
        <p14:creationId xmlns:p14="http://schemas.microsoft.com/office/powerpoint/2010/main" val="22227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Data </a:t>
            </a:r>
            <a:r>
              <a:rPr lang="es-CL" dirty="0" err="1" smtClean="0"/>
              <a:t>Science</a:t>
            </a:r>
            <a:r>
              <a:rPr lang="es-CL" dirty="0" smtClean="0"/>
              <a:t> v/s Business </a:t>
            </a:r>
            <a:r>
              <a:rPr lang="es-CL" dirty="0" err="1" smtClean="0"/>
              <a:t>Intelligence</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247401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Data </a:t>
            </a:r>
            <a:r>
              <a:rPr lang="es-CL" dirty="0" err="1" smtClean="0"/>
              <a:t>Science</a:t>
            </a:r>
            <a:r>
              <a:rPr lang="es-CL" dirty="0" smtClean="0"/>
              <a:t> v/s Business </a:t>
            </a:r>
            <a:r>
              <a:rPr lang="es-CL" dirty="0" err="1" smtClean="0"/>
              <a:t>Intelligence</a:t>
            </a:r>
            <a:endParaRPr lang="es-CL" dirty="0"/>
          </a:p>
        </p:txBody>
      </p:sp>
      <p:sp>
        <p:nvSpPr>
          <p:cNvPr id="3" name="Marcador de contenido 2"/>
          <p:cNvSpPr>
            <a:spLocks noGrp="1"/>
          </p:cNvSpPr>
          <p:nvPr>
            <p:ph idx="1"/>
          </p:nvPr>
        </p:nvSpPr>
        <p:spPr/>
        <p:txBody>
          <a:bodyPr>
            <a:normAutofit lnSpcReduction="10000"/>
          </a:bodyPr>
          <a:lstStyle/>
          <a:p>
            <a:r>
              <a:rPr lang="es-ES" dirty="0"/>
              <a:t>Las principales diferencias que podemos observar son que el Business </a:t>
            </a:r>
            <a:r>
              <a:rPr lang="es-ES" dirty="0" err="1"/>
              <a:t>Intelligence</a:t>
            </a:r>
            <a:r>
              <a:rPr lang="es-ES" dirty="0"/>
              <a:t> trabaja con datos estructurados y ordenados, completos y con una cantidad grande pero </a:t>
            </a:r>
            <a:r>
              <a:rPr lang="es-ES" dirty="0" smtClean="0"/>
              <a:t>manejable;</a:t>
            </a:r>
          </a:p>
          <a:p>
            <a:r>
              <a:rPr lang="es-ES" dirty="0" smtClean="0"/>
              <a:t>Por </a:t>
            </a:r>
            <a:r>
              <a:rPr lang="es-ES" dirty="0"/>
              <a:t>otro lado, el Data </a:t>
            </a:r>
            <a:r>
              <a:rPr lang="es-ES" dirty="0" err="1"/>
              <a:t>Science</a:t>
            </a:r>
            <a:r>
              <a:rPr lang="es-ES" dirty="0"/>
              <a:t> lo hace con datos que no están completos y que se muestran desordenados en cantidades tan ingentes que trabajar con ellos resulta extremadamente complicado. </a:t>
            </a:r>
          </a:p>
          <a:p>
            <a:r>
              <a:rPr lang="es-ES" dirty="0" smtClean="0"/>
              <a:t>BI </a:t>
            </a:r>
            <a:r>
              <a:rPr lang="es-ES" dirty="0"/>
              <a:t>es útil para medir el pasado y obtener información acerca de éste para usarla en la toma de </a:t>
            </a:r>
            <a:r>
              <a:rPr lang="es-ES" dirty="0" smtClean="0"/>
              <a:t>decisiones.</a:t>
            </a:r>
          </a:p>
          <a:p>
            <a:r>
              <a:rPr lang="es-ES" dirty="0" smtClean="0"/>
              <a:t>Data </a:t>
            </a:r>
            <a:r>
              <a:rPr lang="es-ES" dirty="0" err="1"/>
              <a:t>Science</a:t>
            </a:r>
            <a:r>
              <a:rPr lang="es-ES" dirty="0"/>
              <a:t> nos permite analizar esa información de tal manera que la empresa pueda adelantarse a futuros acontecimientos y encaminar sus estrategias de una forma más específica para la consecución de sus objetivos.</a:t>
            </a:r>
            <a:endParaRPr lang="es-CL" dirty="0"/>
          </a:p>
        </p:txBody>
      </p:sp>
    </p:spTree>
    <p:extLst>
      <p:ext uri="{BB962C8B-B14F-4D97-AF65-F5344CB8AC3E}">
        <p14:creationId xmlns:p14="http://schemas.microsoft.com/office/powerpoint/2010/main" val="171324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Muy bonito, pero ¿para que me serviría en el trabajo?</a:t>
            </a:r>
            <a:endParaRPr lang="es-CL" dirty="0"/>
          </a:p>
        </p:txBody>
      </p:sp>
      <p:sp>
        <p:nvSpPr>
          <p:cNvPr id="3" name="Marcador de contenido 2"/>
          <p:cNvSpPr>
            <a:spLocks noGrp="1"/>
          </p:cNvSpPr>
          <p:nvPr>
            <p:ph idx="1"/>
          </p:nvPr>
        </p:nvSpPr>
        <p:spPr/>
        <p:txBody>
          <a:bodyPr/>
          <a:lstStyle/>
          <a:p>
            <a:r>
              <a:rPr lang="es-ES" dirty="0"/>
              <a:t>Anticiparse a situaciones futuras, aplicaciones en el </a:t>
            </a:r>
            <a:r>
              <a:rPr lang="es-ES" dirty="0" smtClean="0"/>
              <a:t>marketing, gestión </a:t>
            </a:r>
            <a:r>
              <a:rPr lang="es-ES" dirty="0"/>
              <a:t>de la cartera de </a:t>
            </a:r>
            <a:r>
              <a:rPr lang="es-ES" dirty="0" smtClean="0"/>
              <a:t>clientes, decisión de compra de insumos, etc.</a:t>
            </a:r>
          </a:p>
          <a:p>
            <a:r>
              <a:rPr lang="es-ES" dirty="0" smtClean="0"/>
              <a:t>Lo que sea que haga su negocio.</a:t>
            </a:r>
            <a:endParaRPr lang="es-CL" dirty="0"/>
          </a:p>
        </p:txBody>
      </p:sp>
    </p:spTree>
    <p:extLst>
      <p:ext uri="{BB962C8B-B14F-4D97-AF65-F5344CB8AC3E}">
        <p14:creationId xmlns:p14="http://schemas.microsoft.com/office/powerpoint/2010/main" val="28075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Software a utilizar</a:t>
            </a:r>
            <a:endParaRPr lang="es-CL" dirty="0"/>
          </a:p>
        </p:txBody>
      </p:sp>
      <p:sp>
        <p:nvSpPr>
          <p:cNvPr id="5" name="Marcador de texto 4"/>
          <p:cNvSpPr>
            <a:spLocks noGrp="1"/>
          </p:cNvSpPr>
          <p:nvPr>
            <p:ph type="body" sz="half" idx="2"/>
          </p:nvPr>
        </p:nvSpPr>
        <p:spPr/>
        <p:txBody>
          <a:bodyPr/>
          <a:lstStyle/>
          <a:p>
            <a:r>
              <a:rPr lang="es-CL" dirty="0" smtClean="0"/>
              <a:t>Python Anaconda</a:t>
            </a:r>
          </a:p>
          <a:p>
            <a:r>
              <a:rPr lang="es-CL" dirty="0" err="1" smtClean="0"/>
              <a:t>Jupyter</a:t>
            </a:r>
            <a:endParaRPr lang="es-CL" dirty="0" smtClean="0"/>
          </a:p>
          <a:p>
            <a:r>
              <a:rPr lang="es-CL" dirty="0"/>
              <a:t>R</a:t>
            </a:r>
          </a:p>
        </p:txBody>
      </p:sp>
    </p:spTree>
    <p:extLst>
      <p:ext uri="{BB962C8B-B14F-4D97-AF65-F5344CB8AC3E}">
        <p14:creationId xmlns:p14="http://schemas.microsoft.com/office/powerpoint/2010/main" val="86211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Python Anaconda</a:t>
            </a:r>
            <a:endParaRPr lang="es-CL" dirty="0"/>
          </a:p>
        </p:txBody>
      </p:sp>
      <p:pic>
        <p:nvPicPr>
          <p:cNvPr id="4" name="Marcador de contenido 3"/>
          <p:cNvPicPr>
            <a:picLocks noGrp="1" noChangeAspect="1"/>
          </p:cNvPicPr>
          <p:nvPr>
            <p:ph idx="1"/>
          </p:nvPr>
        </p:nvPicPr>
        <p:blipFill>
          <a:blip r:embed="rId2"/>
          <a:stretch>
            <a:fillRect/>
          </a:stretch>
        </p:blipFill>
        <p:spPr>
          <a:xfrm>
            <a:off x="2838450" y="2612231"/>
            <a:ext cx="5476875" cy="3076575"/>
          </a:xfrm>
          <a:prstGeom prst="rect">
            <a:avLst/>
          </a:prstGeom>
        </p:spPr>
      </p:pic>
    </p:spTree>
    <p:extLst>
      <p:ext uri="{BB962C8B-B14F-4D97-AF65-F5344CB8AC3E}">
        <p14:creationId xmlns:p14="http://schemas.microsoft.com/office/powerpoint/2010/main" val="177752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Python Anaconda</a:t>
            </a:r>
            <a:endParaRPr lang="es-CL" dirty="0"/>
          </a:p>
        </p:txBody>
      </p:sp>
      <p:sp>
        <p:nvSpPr>
          <p:cNvPr id="3" name="Marcador de contenido 2"/>
          <p:cNvSpPr>
            <a:spLocks noGrp="1"/>
          </p:cNvSpPr>
          <p:nvPr>
            <p:ph idx="1"/>
          </p:nvPr>
        </p:nvSpPr>
        <p:spPr/>
        <p:txBody>
          <a:bodyPr/>
          <a:lstStyle/>
          <a:p>
            <a:r>
              <a:rPr lang="es-ES" dirty="0"/>
              <a:t>Anaconda es un entorno sencillo y gratuito de Python para Data </a:t>
            </a:r>
            <a:r>
              <a:rPr lang="es-ES" dirty="0" err="1"/>
              <a:t>Science</a:t>
            </a:r>
            <a:r>
              <a:rPr lang="es-ES" dirty="0" smtClean="0"/>
              <a:t>.</a:t>
            </a:r>
          </a:p>
          <a:p>
            <a:r>
              <a:rPr lang="es-ES" dirty="0" smtClean="0"/>
              <a:t>Descargar: </a:t>
            </a:r>
            <a:r>
              <a:rPr lang="es-CL" dirty="0"/>
              <a:t>https://</a:t>
            </a:r>
            <a:r>
              <a:rPr lang="es-CL" dirty="0" smtClean="0"/>
              <a:t>bit.ly/2GiiqK0</a:t>
            </a:r>
          </a:p>
          <a:p>
            <a:r>
              <a:rPr lang="es-CL" dirty="0" smtClean="0"/>
              <a:t>Instalar según arquitectura de SO. 32bits o 64bits.</a:t>
            </a:r>
            <a:endParaRPr lang="es-CL" dirty="0"/>
          </a:p>
        </p:txBody>
      </p:sp>
    </p:spTree>
    <p:extLst>
      <p:ext uri="{BB962C8B-B14F-4D97-AF65-F5344CB8AC3E}">
        <p14:creationId xmlns:p14="http://schemas.microsoft.com/office/powerpoint/2010/main" val="4177698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Python Anaconda</a:t>
            </a:r>
            <a:endParaRPr lang="es-CL" dirty="0"/>
          </a:p>
        </p:txBody>
      </p:sp>
      <p:pic>
        <p:nvPicPr>
          <p:cNvPr id="4" name="Marcador de contenido 3"/>
          <p:cNvPicPr>
            <a:picLocks noGrp="1" noChangeAspect="1"/>
          </p:cNvPicPr>
          <p:nvPr>
            <p:ph idx="1"/>
          </p:nvPr>
        </p:nvPicPr>
        <p:blipFill>
          <a:blip r:embed="rId2"/>
          <a:stretch>
            <a:fillRect/>
          </a:stretch>
        </p:blipFill>
        <p:spPr>
          <a:xfrm>
            <a:off x="3233738" y="2336006"/>
            <a:ext cx="4686300" cy="3629025"/>
          </a:xfrm>
          <a:prstGeom prst="rect">
            <a:avLst/>
          </a:prstGeom>
        </p:spPr>
      </p:pic>
    </p:spTree>
    <p:extLst>
      <p:ext uri="{BB962C8B-B14F-4D97-AF65-F5344CB8AC3E}">
        <p14:creationId xmlns:p14="http://schemas.microsoft.com/office/powerpoint/2010/main" val="402165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Python Anaconda</a:t>
            </a:r>
            <a:endParaRPr lang="es-CL" dirty="0"/>
          </a:p>
        </p:txBody>
      </p:sp>
      <p:pic>
        <p:nvPicPr>
          <p:cNvPr id="5" name="Marcador de contenido 4"/>
          <p:cNvPicPr>
            <a:picLocks noGrp="1" noChangeAspect="1"/>
          </p:cNvPicPr>
          <p:nvPr>
            <p:ph idx="1"/>
          </p:nvPr>
        </p:nvPicPr>
        <p:blipFill>
          <a:blip r:embed="rId2"/>
          <a:stretch>
            <a:fillRect/>
          </a:stretch>
        </p:blipFill>
        <p:spPr>
          <a:xfrm>
            <a:off x="3219450" y="2316956"/>
            <a:ext cx="4714875" cy="3667125"/>
          </a:xfrm>
          <a:prstGeom prst="rect">
            <a:avLst/>
          </a:prstGeom>
        </p:spPr>
      </p:pic>
    </p:spTree>
    <p:extLst>
      <p:ext uri="{BB962C8B-B14F-4D97-AF65-F5344CB8AC3E}">
        <p14:creationId xmlns:p14="http://schemas.microsoft.com/office/powerpoint/2010/main" val="356460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Jupyter</a:t>
            </a:r>
            <a:endParaRPr lang="es-CL" dirty="0"/>
          </a:p>
        </p:txBody>
      </p:sp>
      <p:pic>
        <p:nvPicPr>
          <p:cNvPr id="4" name="Marcador de contenido 3"/>
          <p:cNvPicPr>
            <a:picLocks noGrp="1" noChangeAspect="1"/>
          </p:cNvPicPr>
          <p:nvPr>
            <p:ph idx="1"/>
          </p:nvPr>
        </p:nvPicPr>
        <p:blipFill>
          <a:blip r:embed="rId2"/>
          <a:stretch>
            <a:fillRect/>
          </a:stretch>
        </p:blipFill>
        <p:spPr>
          <a:xfrm>
            <a:off x="2528888" y="2740819"/>
            <a:ext cx="6096000" cy="2819400"/>
          </a:xfrm>
          <a:prstGeom prst="rect">
            <a:avLst/>
          </a:prstGeom>
        </p:spPr>
      </p:pic>
    </p:spTree>
    <p:extLst>
      <p:ext uri="{BB962C8B-B14F-4D97-AF65-F5344CB8AC3E}">
        <p14:creationId xmlns:p14="http://schemas.microsoft.com/office/powerpoint/2010/main" val="13762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Sobre mí</a:t>
            </a:r>
            <a:endParaRPr lang="es-CL" dirty="0"/>
          </a:p>
        </p:txBody>
      </p:sp>
      <p:sp>
        <p:nvSpPr>
          <p:cNvPr id="3" name="Marcador de contenido 2"/>
          <p:cNvSpPr>
            <a:spLocks noGrp="1"/>
          </p:cNvSpPr>
          <p:nvPr>
            <p:ph idx="1"/>
          </p:nvPr>
        </p:nvSpPr>
        <p:spPr/>
        <p:txBody>
          <a:bodyPr/>
          <a:lstStyle/>
          <a:p>
            <a:r>
              <a:rPr lang="es-ES" dirty="0"/>
              <a:t>Más de 15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a:t>
            </a:r>
            <a:r>
              <a:rPr lang="es-ES" dirty="0" err="1"/>
              <a:t>València</a:t>
            </a:r>
            <a:r>
              <a:rPr lang="es-ES" dirty="0"/>
              <a:t> (UPV).</a:t>
            </a:r>
          </a:p>
          <a:p>
            <a:r>
              <a:rPr lang="es-ES" dirty="0"/>
              <a:t>Me esfuerzo por promover la innovación para crear ventajas competitivas. Viajero, soñador y speaker.</a:t>
            </a:r>
          </a:p>
          <a:p>
            <a:r>
              <a:rPr lang="es-ES" dirty="0"/>
              <a:t>www.linkedin.com/in/ralfcl</a:t>
            </a:r>
            <a:endParaRPr lang="es-CL" dirty="0"/>
          </a:p>
        </p:txBody>
      </p:sp>
    </p:spTree>
    <p:extLst>
      <p:ext uri="{BB962C8B-B14F-4D97-AF65-F5344CB8AC3E}">
        <p14:creationId xmlns:p14="http://schemas.microsoft.com/office/powerpoint/2010/main" val="922974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Jupyter</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Es el acrónimo de Julia, Python y R</a:t>
            </a:r>
          </a:p>
          <a:p>
            <a:r>
              <a:rPr lang="es-ES" dirty="0"/>
              <a:t>Los </a:t>
            </a:r>
            <a:r>
              <a:rPr lang="es-ES" dirty="0" err="1"/>
              <a:t>Jupyter</a:t>
            </a:r>
            <a:r>
              <a:rPr lang="es-ES" dirty="0"/>
              <a:t> Notebooks son una aplicación web, también de código abierto que nos va a permitir crear y compartir documentos con código en vivo, ecuaciones, visualizaciones y texto explicativo. Estos documentos registran todo el proceso de desarrollo y, lo más interesante, pueden ser compartidos fácilmente con otras personas a través de correo electrónico, Dropbox, sistemas de control de versiones como </a:t>
            </a:r>
            <a:r>
              <a:rPr lang="es-ES" dirty="0" err="1"/>
              <a:t>git</a:t>
            </a:r>
            <a:r>
              <a:rPr lang="es-ES" dirty="0"/>
              <a:t>/</a:t>
            </a:r>
            <a:r>
              <a:rPr lang="es-ES" dirty="0" err="1"/>
              <a:t>GitHub</a:t>
            </a:r>
            <a:r>
              <a:rPr lang="es-ES" dirty="0"/>
              <a:t> y </a:t>
            </a:r>
            <a:r>
              <a:rPr lang="es-ES" dirty="0" err="1"/>
              <a:t>nbviewer</a:t>
            </a:r>
            <a:r>
              <a:rPr lang="es-ES" dirty="0" smtClean="0"/>
              <a:t>.</a:t>
            </a:r>
            <a:endParaRPr lang="es-ES" dirty="0"/>
          </a:p>
          <a:p>
            <a:r>
              <a:rPr lang="es-ES" dirty="0"/>
              <a:t>Entre sus usos están:</a:t>
            </a:r>
          </a:p>
          <a:p>
            <a:pPr lvl="1"/>
            <a:r>
              <a:rPr lang="es-ES" dirty="0" smtClean="0"/>
              <a:t>Limpieza </a:t>
            </a:r>
            <a:r>
              <a:rPr lang="es-ES" dirty="0"/>
              <a:t>y transformación de </a:t>
            </a:r>
            <a:r>
              <a:rPr lang="es-ES" dirty="0" smtClean="0"/>
              <a:t>datos.</a:t>
            </a:r>
            <a:endParaRPr lang="es-ES" dirty="0"/>
          </a:p>
          <a:p>
            <a:pPr lvl="1"/>
            <a:r>
              <a:rPr lang="es-ES" dirty="0" smtClean="0"/>
              <a:t>Simulación numérica.</a:t>
            </a:r>
            <a:endParaRPr lang="es-ES" dirty="0"/>
          </a:p>
          <a:p>
            <a:pPr lvl="1"/>
            <a:r>
              <a:rPr lang="es-ES" dirty="0" smtClean="0"/>
              <a:t>Modelado estadístico.</a:t>
            </a:r>
            <a:endParaRPr lang="es-ES" dirty="0"/>
          </a:p>
          <a:p>
            <a:pPr lvl="1"/>
            <a:r>
              <a:rPr lang="es-ES" dirty="0" smtClean="0"/>
              <a:t>Aprendizaje automático.</a:t>
            </a:r>
            <a:endParaRPr lang="es-CL" dirty="0"/>
          </a:p>
        </p:txBody>
      </p:sp>
    </p:spTree>
    <p:extLst>
      <p:ext uri="{BB962C8B-B14F-4D97-AF65-F5344CB8AC3E}">
        <p14:creationId xmlns:p14="http://schemas.microsoft.com/office/powerpoint/2010/main" val="188379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Jupyter</a:t>
            </a:r>
            <a:endParaRPr lang="es-CL" dirty="0"/>
          </a:p>
        </p:txBody>
      </p:sp>
      <p:pic>
        <p:nvPicPr>
          <p:cNvPr id="5" name="Marcador de contenido 4"/>
          <p:cNvPicPr>
            <a:picLocks noGrp="1" noChangeAspect="1"/>
          </p:cNvPicPr>
          <p:nvPr>
            <p:ph type="pic" idx="1"/>
          </p:nvPr>
        </p:nvPicPr>
        <p:blipFill>
          <a:blip r:embed="rId2"/>
          <a:srcRect t="8181" b="8181"/>
          <a:stretch>
            <a:fillRect/>
          </a:stretch>
        </p:blipFill>
        <p:spPr>
          <a:prstGeom prst="rect">
            <a:avLst/>
          </a:prstGeom>
        </p:spPr>
      </p:pic>
      <p:sp>
        <p:nvSpPr>
          <p:cNvPr id="3" name="Marcador de contenido 2"/>
          <p:cNvSpPr>
            <a:spLocks noGrp="1"/>
          </p:cNvSpPr>
          <p:nvPr>
            <p:ph type="body" sz="half" idx="2"/>
          </p:nvPr>
        </p:nvSpPr>
        <p:spPr/>
        <p:txBody>
          <a:bodyPr/>
          <a:lstStyle/>
          <a:p>
            <a:r>
              <a:rPr lang="es-CL" dirty="0" smtClean="0"/>
              <a:t>Al instalar Anaconda ya tenemos </a:t>
            </a:r>
            <a:r>
              <a:rPr lang="es-CL" dirty="0" err="1" smtClean="0"/>
              <a:t>Jupyter</a:t>
            </a:r>
            <a:endParaRPr lang="es-CL" dirty="0"/>
          </a:p>
        </p:txBody>
      </p:sp>
    </p:spTree>
    <p:extLst>
      <p:ext uri="{BB962C8B-B14F-4D97-AF65-F5344CB8AC3E}">
        <p14:creationId xmlns:p14="http://schemas.microsoft.com/office/powerpoint/2010/main" val="301971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L" dirty="0" smtClean="0"/>
              <a:t>Ejemplo en pantalla</a:t>
            </a:r>
            <a:endParaRPr lang="es-CL" dirty="0"/>
          </a:p>
        </p:txBody>
      </p:sp>
      <p:sp>
        <p:nvSpPr>
          <p:cNvPr id="7" name="Marcador de texto 6"/>
          <p:cNvSpPr>
            <a:spLocks noGrp="1"/>
          </p:cNvSpPr>
          <p:nvPr>
            <p:ph type="body" idx="1"/>
          </p:nvPr>
        </p:nvSpPr>
        <p:spPr/>
        <p:txBody>
          <a:bodyPr/>
          <a:lstStyle/>
          <a:p>
            <a:r>
              <a:rPr lang="es-CL" dirty="0" smtClean="0"/>
              <a:t>Algo simple para entender la idea</a:t>
            </a:r>
            <a:endParaRPr lang="es-CL" dirty="0"/>
          </a:p>
        </p:txBody>
      </p:sp>
    </p:spTree>
    <p:extLst>
      <p:ext uri="{BB962C8B-B14F-4D97-AF65-F5344CB8AC3E}">
        <p14:creationId xmlns:p14="http://schemas.microsoft.com/office/powerpoint/2010/main" val="389966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Librerías Python (o módulos)</a:t>
            </a:r>
            <a:endParaRPr lang="es-CL" dirty="0"/>
          </a:p>
        </p:txBody>
      </p:sp>
      <p:sp>
        <p:nvSpPr>
          <p:cNvPr id="5" name="Marcador de contenido 4"/>
          <p:cNvSpPr>
            <a:spLocks noGrp="1"/>
          </p:cNvSpPr>
          <p:nvPr>
            <p:ph idx="1"/>
          </p:nvPr>
        </p:nvSpPr>
        <p:spPr/>
        <p:txBody>
          <a:bodyPr/>
          <a:lstStyle/>
          <a:p>
            <a:r>
              <a:rPr lang="es-ES" dirty="0"/>
              <a:t>La biblioteca estándar ofrece una gran variedad de módulos que realizan distinto tipo de funciones. Por ejemplo, el módulo OS ofrece las típicas funciones que permiten interactuar con el sistema operativo como decirnos en qué directorio estamos, cambiar de directorio, las funciones de ayuda  </a:t>
            </a:r>
            <a:r>
              <a:rPr lang="es-ES" dirty="0" err="1"/>
              <a:t>dir</a:t>
            </a:r>
            <a:r>
              <a:rPr lang="es-ES" dirty="0"/>
              <a:t>(os) o </a:t>
            </a:r>
            <a:r>
              <a:rPr lang="es-ES" dirty="0" err="1"/>
              <a:t>help</a:t>
            </a:r>
            <a:r>
              <a:rPr lang="es-ES" dirty="0"/>
              <a:t> (os), </a:t>
            </a:r>
            <a:r>
              <a:rPr lang="es-ES" dirty="0" smtClean="0"/>
              <a:t>etc.</a:t>
            </a:r>
          </a:p>
          <a:p>
            <a:r>
              <a:rPr lang="es-ES" dirty="0" smtClean="0"/>
              <a:t>El </a:t>
            </a:r>
            <a:r>
              <a:rPr lang="es-ES" dirty="0"/>
              <a:t>módulo </a:t>
            </a:r>
            <a:r>
              <a:rPr lang="es-ES" dirty="0" err="1"/>
              <a:t>math</a:t>
            </a:r>
            <a:r>
              <a:rPr lang="es-ES" dirty="0"/>
              <a:t> que ofrece funciones trigonométricas, logarítmicas, estadísticas </a:t>
            </a:r>
            <a:r>
              <a:rPr lang="es-ES" dirty="0" smtClean="0"/>
              <a:t>etc.</a:t>
            </a:r>
          </a:p>
          <a:p>
            <a:r>
              <a:rPr lang="es-ES" dirty="0" smtClean="0"/>
              <a:t>También </a:t>
            </a:r>
            <a:r>
              <a:rPr lang="es-ES" dirty="0"/>
              <a:t>hay módulos para acceder a internet y procesar sus protocolos con </a:t>
            </a:r>
            <a:r>
              <a:rPr lang="es-ES" dirty="0" err="1"/>
              <a:t>urllib.request</a:t>
            </a:r>
            <a:r>
              <a:rPr lang="es-ES" dirty="0"/>
              <a:t>, para descargar datos de una </a:t>
            </a:r>
            <a:r>
              <a:rPr lang="es-ES" dirty="0" err="1"/>
              <a:t>URLs</a:t>
            </a:r>
            <a:r>
              <a:rPr lang="es-ES" dirty="0"/>
              <a:t> y </a:t>
            </a:r>
            <a:r>
              <a:rPr lang="es-ES" dirty="0" err="1"/>
              <a:t>smtplib</a:t>
            </a:r>
            <a:r>
              <a:rPr lang="es-ES" dirty="0"/>
              <a:t>, para enviar correos; o módulos como </a:t>
            </a:r>
            <a:r>
              <a:rPr lang="es-ES" dirty="0" err="1"/>
              <a:t>datetime</a:t>
            </a:r>
            <a:r>
              <a:rPr lang="es-ES" dirty="0"/>
              <a:t>, que permiten manejar fechas y tiempos, módulos que permiten comprimir datos, o módulos de medida de rendimientos.</a:t>
            </a:r>
            <a:endParaRPr lang="es-CL" dirty="0"/>
          </a:p>
        </p:txBody>
      </p:sp>
    </p:spTree>
    <p:extLst>
      <p:ext uri="{BB962C8B-B14F-4D97-AF65-F5344CB8AC3E}">
        <p14:creationId xmlns:p14="http://schemas.microsoft.com/office/powerpoint/2010/main" val="239673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Más comunes para Data </a:t>
            </a:r>
            <a:r>
              <a:rPr lang="es-CL" dirty="0" err="1" smtClean="0"/>
              <a:t>Science</a:t>
            </a:r>
            <a:endParaRPr lang="es-CL" dirty="0"/>
          </a:p>
        </p:txBody>
      </p:sp>
      <p:sp>
        <p:nvSpPr>
          <p:cNvPr id="3" name="Marcador de contenido 2"/>
          <p:cNvSpPr>
            <a:spLocks noGrp="1"/>
          </p:cNvSpPr>
          <p:nvPr>
            <p:ph idx="1"/>
          </p:nvPr>
        </p:nvSpPr>
        <p:spPr/>
        <p:txBody>
          <a:bodyPr>
            <a:normAutofit fontScale="92500" lnSpcReduction="20000"/>
          </a:bodyPr>
          <a:lstStyle/>
          <a:p>
            <a:r>
              <a:rPr lang="es-ES" b="1" dirty="0" err="1" smtClean="0"/>
              <a:t>NumPy</a:t>
            </a:r>
            <a:r>
              <a:rPr lang="es-ES" dirty="0" smtClean="0"/>
              <a:t>: </a:t>
            </a:r>
            <a:r>
              <a:rPr lang="es-ES" dirty="0"/>
              <a:t>Acrónimo de  </a:t>
            </a:r>
            <a:r>
              <a:rPr lang="es-ES" dirty="0" err="1"/>
              <a:t>Numerical</a:t>
            </a:r>
            <a:r>
              <a:rPr lang="es-ES" dirty="0"/>
              <a:t> Python. Su características más potente es que puede trabajar con matrices (</a:t>
            </a:r>
            <a:r>
              <a:rPr lang="es-ES" dirty="0" err="1"/>
              <a:t>array</a:t>
            </a:r>
            <a:r>
              <a:rPr lang="es-ES" dirty="0"/>
              <a:t>) de n dimensiones. También ofrece funciones básicas de algebra lineal, transformada de Fourier, capacidades avanzadas con números aleatorios, y herramientas de integración con otros lenguajes de bajo nivel como Fortran, C y C++</a:t>
            </a:r>
          </a:p>
          <a:p>
            <a:r>
              <a:rPr lang="es-ES" b="1" dirty="0" err="1"/>
              <a:t>SciPy</a:t>
            </a:r>
            <a:r>
              <a:rPr lang="es-ES" dirty="0"/>
              <a:t>: Acrónimo de </a:t>
            </a:r>
            <a:r>
              <a:rPr lang="es-ES" dirty="0" err="1"/>
              <a:t>Scientific</a:t>
            </a:r>
            <a:r>
              <a:rPr lang="es-ES" dirty="0"/>
              <a:t> Python. </a:t>
            </a:r>
            <a:r>
              <a:rPr lang="es-ES" dirty="0" err="1"/>
              <a:t>SciPy</a:t>
            </a:r>
            <a:r>
              <a:rPr lang="es-ES" dirty="0"/>
              <a:t> está construida sobre la librería </a:t>
            </a:r>
            <a:r>
              <a:rPr lang="es-ES" dirty="0" err="1"/>
              <a:t>NumPy</a:t>
            </a:r>
            <a:r>
              <a:rPr lang="es-ES" dirty="0"/>
              <a:t>. Es una de las más útiles por la gran variedad que tiene de módulos de alto nivel sobre ciencia e ingeniería, como transformada discreta de Fourier, </a:t>
            </a:r>
            <a:r>
              <a:rPr lang="es-ES" dirty="0" err="1"/>
              <a:t>álgebre</a:t>
            </a:r>
            <a:r>
              <a:rPr lang="es-ES" dirty="0"/>
              <a:t> lineal, y matrices de optimización. s.</a:t>
            </a:r>
          </a:p>
          <a:p>
            <a:r>
              <a:rPr lang="es-ES" b="1" dirty="0" err="1"/>
              <a:t>Matplotlib</a:t>
            </a:r>
            <a:r>
              <a:rPr lang="es-ES" dirty="0"/>
              <a:t>: es una librería de gráficos, desde histogramas, hasta gráficos de líneas o mapas de calor. También se pueden usar comandos de </a:t>
            </a:r>
            <a:r>
              <a:rPr lang="es-ES" dirty="0" err="1"/>
              <a:t>Latex</a:t>
            </a:r>
            <a:r>
              <a:rPr lang="es-ES" dirty="0"/>
              <a:t> para agregar expresiones matemáticas a tu gráfica.</a:t>
            </a:r>
            <a:endParaRPr lang="es-CL" dirty="0"/>
          </a:p>
        </p:txBody>
      </p:sp>
    </p:spTree>
    <p:extLst>
      <p:ext uri="{BB962C8B-B14F-4D97-AF65-F5344CB8AC3E}">
        <p14:creationId xmlns:p14="http://schemas.microsoft.com/office/powerpoint/2010/main" val="3400927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Más comunes para Data </a:t>
            </a:r>
            <a:r>
              <a:rPr lang="es-CL" dirty="0" err="1" smtClean="0"/>
              <a:t>Science</a:t>
            </a:r>
            <a:endParaRPr lang="es-CL" dirty="0"/>
          </a:p>
        </p:txBody>
      </p:sp>
      <p:sp>
        <p:nvSpPr>
          <p:cNvPr id="3" name="Marcador de contenido 2"/>
          <p:cNvSpPr>
            <a:spLocks noGrp="1"/>
          </p:cNvSpPr>
          <p:nvPr>
            <p:ph idx="1"/>
          </p:nvPr>
        </p:nvSpPr>
        <p:spPr/>
        <p:txBody>
          <a:bodyPr>
            <a:normAutofit fontScale="92500" lnSpcReduction="20000"/>
          </a:bodyPr>
          <a:lstStyle/>
          <a:p>
            <a:r>
              <a:rPr lang="es-ES" b="1" dirty="0"/>
              <a:t>Pandas</a:t>
            </a:r>
            <a:r>
              <a:rPr lang="es-ES" dirty="0"/>
              <a:t>: se utiliza para operaciones y manipulaciones de datos estructurados. Es muy habitual usarlo en la fase de depuración y preparación de los datos. Es una librería que se ha añadido recientemente, pero su gran utilidad ha impulsado el uso de Python en la comunidad científica. </a:t>
            </a:r>
          </a:p>
          <a:p>
            <a:r>
              <a:rPr lang="es-ES" b="1" dirty="0" err="1"/>
              <a:t>Scikit</a:t>
            </a:r>
            <a:r>
              <a:rPr lang="es-ES" b="1" dirty="0"/>
              <a:t> </a:t>
            </a:r>
            <a:r>
              <a:rPr lang="es-ES" b="1" dirty="0" err="1"/>
              <a:t>Learn</a:t>
            </a:r>
            <a:r>
              <a:rPr lang="es-ES" b="1" dirty="0"/>
              <a:t> para machine </a:t>
            </a:r>
            <a:r>
              <a:rPr lang="es-ES" b="1" dirty="0" err="1"/>
              <a:t>learning</a:t>
            </a:r>
            <a:r>
              <a:rPr lang="es-ES" dirty="0"/>
              <a:t>: Construida sobre </a:t>
            </a:r>
            <a:r>
              <a:rPr lang="es-ES" dirty="0" err="1"/>
              <a:t>NumPy</a:t>
            </a:r>
            <a:r>
              <a:rPr lang="es-ES" dirty="0"/>
              <a:t>, </a:t>
            </a:r>
            <a:r>
              <a:rPr lang="es-ES" dirty="0" err="1"/>
              <a:t>SciPy</a:t>
            </a:r>
            <a:r>
              <a:rPr lang="es-ES" dirty="0"/>
              <a:t> y </a:t>
            </a:r>
            <a:r>
              <a:rPr lang="es-ES" dirty="0" err="1"/>
              <a:t>matplotlib</a:t>
            </a:r>
            <a:r>
              <a:rPr lang="es-ES" dirty="0"/>
              <a:t>, esta librería contiene un gran número de eficientes herramientas para machine </a:t>
            </a:r>
            <a:r>
              <a:rPr lang="es-ES" dirty="0" err="1"/>
              <a:t>learning</a:t>
            </a:r>
            <a:r>
              <a:rPr lang="es-ES" dirty="0"/>
              <a:t> y modelado estadístico, como por ejemplo, algoritmos de clasificación, regresión, </a:t>
            </a:r>
            <a:r>
              <a:rPr lang="es-ES" dirty="0" err="1"/>
              <a:t>clustering</a:t>
            </a:r>
            <a:r>
              <a:rPr lang="es-ES" dirty="0"/>
              <a:t> y reducción de </a:t>
            </a:r>
            <a:r>
              <a:rPr lang="es-ES" dirty="0" err="1"/>
              <a:t>dimensionalidad</a:t>
            </a:r>
            <a:r>
              <a:rPr lang="es-ES" dirty="0"/>
              <a:t>.</a:t>
            </a:r>
          </a:p>
          <a:p>
            <a:r>
              <a:rPr lang="es-ES" b="1" dirty="0" err="1"/>
              <a:t>Statsmodels</a:t>
            </a:r>
            <a:r>
              <a:rPr lang="es-ES" dirty="0"/>
              <a:t>: para modelado estadístico. Es un módulo de Python que permite a los usuarios explorar datos, hacer estimaciones de modelos estadísticos y realizar test estadísticos. Ofrece una extensa lista de estadísticas descriptivas, test, funciones gráficas </a:t>
            </a:r>
            <a:r>
              <a:rPr lang="es-ES" dirty="0" err="1"/>
              <a:t>etc</a:t>
            </a:r>
            <a:r>
              <a:rPr lang="es-ES" dirty="0"/>
              <a:t> para diferentes tipos de datos y estimadores.</a:t>
            </a:r>
            <a:endParaRPr lang="es-CL" dirty="0"/>
          </a:p>
        </p:txBody>
      </p:sp>
    </p:spTree>
    <p:extLst>
      <p:ext uri="{BB962C8B-B14F-4D97-AF65-F5344CB8AC3E}">
        <p14:creationId xmlns:p14="http://schemas.microsoft.com/office/powerpoint/2010/main" val="158074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Más comunes para Data </a:t>
            </a:r>
            <a:r>
              <a:rPr lang="es-CL" dirty="0" err="1" smtClean="0"/>
              <a:t>Science</a:t>
            </a:r>
            <a:endParaRPr lang="es-CL" dirty="0"/>
          </a:p>
        </p:txBody>
      </p:sp>
      <p:sp>
        <p:nvSpPr>
          <p:cNvPr id="3" name="Marcador de contenido 2"/>
          <p:cNvSpPr>
            <a:spLocks noGrp="1"/>
          </p:cNvSpPr>
          <p:nvPr>
            <p:ph idx="1"/>
          </p:nvPr>
        </p:nvSpPr>
        <p:spPr/>
        <p:txBody>
          <a:bodyPr>
            <a:normAutofit/>
          </a:bodyPr>
          <a:lstStyle/>
          <a:p>
            <a:r>
              <a:rPr lang="es-ES" b="1" dirty="0" err="1"/>
              <a:t>Seaborn</a:t>
            </a:r>
            <a:r>
              <a:rPr lang="es-ES" dirty="0"/>
              <a:t>: basada en </a:t>
            </a:r>
            <a:r>
              <a:rPr lang="es-ES" dirty="0" err="1"/>
              <a:t>matplotlib</a:t>
            </a:r>
            <a:r>
              <a:rPr lang="es-ES" dirty="0"/>
              <a:t>, se usa para hacer más atractivos los gráficos e información estadística en Python. Su objetivo es darle una mayor relevancia a las visualizaciones, dentro  de las tareas de exploración e interpretación de los datos.</a:t>
            </a:r>
          </a:p>
          <a:p>
            <a:r>
              <a:rPr lang="es-ES" b="1" dirty="0" err="1"/>
              <a:t>Bokeh</a:t>
            </a:r>
            <a:r>
              <a:rPr lang="es-ES" dirty="0"/>
              <a:t>: permite generar atractivos gráficos interactivos en 3D, y aplicaciones web. Se usa para aplicaciones de rendimiento con datos en </a:t>
            </a:r>
            <a:r>
              <a:rPr lang="es-ES" dirty="0" err="1"/>
              <a:t>streaming</a:t>
            </a:r>
            <a:r>
              <a:rPr lang="es-ES" dirty="0"/>
              <a:t>.</a:t>
            </a:r>
          </a:p>
          <a:p>
            <a:r>
              <a:rPr lang="es-ES" b="1" dirty="0" err="1"/>
              <a:t>Blaze</a:t>
            </a:r>
            <a:r>
              <a:rPr lang="es-ES" dirty="0"/>
              <a:t>: extiende las capacidades de </a:t>
            </a:r>
            <a:r>
              <a:rPr lang="es-ES" dirty="0" err="1"/>
              <a:t>Numpy</a:t>
            </a:r>
            <a:r>
              <a:rPr lang="es-ES" dirty="0"/>
              <a:t> y Pandas a datos distribuidos y en </a:t>
            </a:r>
            <a:r>
              <a:rPr lang="es-ES" dirty="0" err="1"/>
              <a:t>streaming</a:t>
            </a:r>
            <a:r>
              <a:rPr lang="es-ES" dirty="0"/>
              <a:t>. Se puede usar para acceder a datos de un gran número de fuentes como </a:t>
            </a:r>
            <a:r>
              <a:rPr lang="es-ES" dirty="0" err="1"/>
              <a:t>Bcolz</a:t>
            </a:r>
            <a:r>
              <a:rPr lang="es-ES" dirty="0"/>
              <a:t>, </a:t>
            </a:r>
            <a:r>
              <a:rPr lang="es-ES" dirty="0" err="1"/>
              <a:t>MongoDB</a:t>
            </a:r>
            <a:r>
              <a:rPr lang="es-ES" dirty="0"/>
              <a:t>, </a:t>
            </a:r>
            <a:r>
              <a:rPr lang="es-ES" dirty="0" err="1"/>
              <a:t>SQLAlchemy</a:t>
            </a:r>
            <a:r>
              <a:rPr lang="es-ES" dirty="0"/>
              <a:t>, Apache </a:t>
            </a:r>
            <a:r>
              <a:rPr lang="es-ES" dirty="0" err="1"/>
              <a:t>Spark</a:t>
            </a:r>
            <a:r>
              <a:rPr lang="es-ES" dirty="0"/>
              <a:t>, </a:t>
            </a:r>
            <a:r>
              <a:rPr lang="es-ES" dirty="0" err="1"/>
              <a:t>PyTables</a:t>
            </a:r>
            <a:r>
              <a:rPr lang="es-ES" dirty="0"/>
              <a:t>, etc.</a:t>
            </a:r>
            <a:endParaRPr lang="es-CL" dirty="0"/>
          </a:p>
        </p:txBody>
      </p:sp>
    </p:spTree>
    <p:extLst>
      <p:ext uri="{BB962C8B-B14F-4D97-AF65-F5344CB8AC3E}">
        <p14:creationId xmlns:p14="http://schemas.microsoft.com/office/powerpoint/2010/main" val="16891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Más comunes para Data </a:t>
            </a:r>
            <a:r>
              <a:rPr lang="es-CL" dirty="0" err="1" smtClean="0"/>
              <a:t>Science</a:t>
            </a:r>
            <a:endParaRPr lang="es-CL" dirty="0"/>
          </a:p>
        </p:txBody>
      </p:sp>
      <p:sp>
        <p:nvSpPr>
          <p:cNvPr id="3" name="Marcador de contenido 2"/>
          <p:cNvSpPr>
            <a:spLocks noGrp="1"/>
          </p:cNvSpPr>
          <p:nvPr>
            <p:ph idx="1"/>
          </p:nvPr>
        </p:nvSpPr>
        <p:spPr/>
        <p:txBody>
          <a:bodyPr>
            <a:normAutofit/>
          </a:bodyPr>
          <a:lstStyle/>
          <a:p>
            <a:r>
              <a:rPr lang="es-ES" b="1" dirty="0" err="1"/>
              <a:t>Scrapy</a:t>
            </a:r>
            <a:r>
              <a:rPr lang="es-ES" dirty="0"/>
              <a:t>: se usa para rastrear la web. Es un entorno muy útil para obtener determinados patrones de datos. Desde la </a:t>
            </a:r>
            <a:r>
              <a:rPr lang="es-ES" dirty="0" err="1"/>
              <a:t>url</a:t>
            </a:r>
            <a:r>
              <a:rPr lang="es-ES" dirty="0"/>
              <a:t> de la home de una web, puede "bucear" en las distintas páginas del sitio para recopilar información.</a:t>
            </a:r>
          </a:p>
          <a:p>
            <a:r>
              <a:rPr lang="es-ES" b="1" dirty="0" err="1"/>
              <a:t>SymPy</a:t>
            </a:r>
            <a:r>
              <a:rPr lang="es-ES" dirty="0"/>
              <a:t>: se usa para cálculo simbólico, desde aritmética, a cálculo, álgebra, matemáticas discretas y física cuántica. También permite formatear los resultados en código </a:t>
            </a:r>
            <a:r>
              <a:rPr lang="es-ES" dirty="0" err="1"/>
              <a:t>LaTeX</a:t>
            </a:r>
            <a:r>
              <a:rPr lang="es-ES" dirty="0"/>
              <a:t>.</a:t>
            </a:r>
          </a:p>
          <a:p>
            <a:r>
              <a:rPr lang="es-ES" b="1" dirty="0" err="1"/>
              <a:t>Requests</a:t>
            </a:r>
            <a:r>
              <a:rPr lang="es-ES" b="1" dirty="0"/>
              <a:t> </a:t>
            </a:r>
            <a:r>
              <a:rPr lang="es-ES" b="1" dirty="0" err="1"/>
              <a:t>for</a:t>
            </a:r>
            <a:r>
              <a:rPr lang="es-ES" b="1" dirty="0"/>
              <a:t> </a:t>
            </a:r>
            <a:r>
              <a:rPr lang="es-ES" b="1" dirty="0" err="1"/>
              <a:t>accessing</a:t>
            </a:r>
            <a:r>
              <a:rPr lang="es-ES" b="1" dirty="0"/>
              <a:t> </a:t>
            </a:r>
            <a:r>
              <a:rPr lang="es-ES" b="1" dirty="0" err="1"/>
              <a:t>the</a:t>
            </a:r>
            <a:r>
              <a:rPr lang="es-ES" b="1" dirty="0"/>
              <a:t> web</a:t>
            </a:r>
            <a:r>
              <a:rPr lang="es-ES" dirty="0"/>
              <a:t>: trabaja de </a:t>
            </a:r>
            <a:r>
              <a:rPr lang="es-ES" dirty="0" smtClean="0"/>
              <a:t>forma </a:t>
            </a:r>
            <a:r>
              <a:rPr lang="es-ES" dirty="0"/>
              <a:t>similar a la librería estándar urllib2, pero es más sencilla de codificar. </a:t>
            </a:r>
            <a:endParaRPr lang="es-CL" dirty="0"/>
          </a:p>
        </p:txBody>
      </p:sp>
    </p:spTree>
    <p:extLst>
      <p:ext uri="{BB962C8B-B14F-4D97-AF65-F5344CB8AC3E}">
        <p14:creationId xmlns:p14="http://schemas.microsoft.com/office/powerpoint/2010/main" val="40798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L" dirty="0" smtClean="0"/>
              <a:t>Ejemplo en pantalla</a:t>
            </a:r>
            <a:endParaRPr lang="es-CL" dirty="0"/>
          </a:p>
        </p:txBody>
      </p:sp>
      <p:sp>
        <p:nvSpPr>
          <p:cNvPr id="7" name="Marcador de texto 6"/>
          <p:cNvSpPr>
            <a:spLocks noGrp="1"/>
          </p:cNvSpPr>
          <p:nvPr>
            <p:ph type="body" idx="1"/>
          </p:nvPr>
        </p:nvSpPr>
        <p:spPr/>
        <p:txBody>
          <a:bodyPr/>
          <a:lstStyle/>
          <a:p>
            <a:r>
              <a:rPr lang="es-CL" dirty="0" smtClean="0"/>
              <a:t>Algo simple para entender la idea</a:t>
            </a:r>
            <a:endParaRPr lang="es-CL" dirty="0"/>
          </a:p>
        </p:txBody>
      </p:sp>
    </p:spTree>
    <p:extLst>
      <p:ext uri="{BB962C8B-B14F-4D97-AF65-F5344CB8AC3E}">
        <p14:creationId xmlns:p14="http://schemas.microsoft.com/office/powerpoint/2010/main" val="342224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a:t>Machine </a:t>
            </a:r>
            <a:r>
              <a:rPr lang="es-CL" dirty="0" err="1"/>
              <a:t>Learning</a:t>
            </a:r>
            <a:r>
              <a:rPr lang="es-CL" dirty="0"/>
              <a:t>: </a:t>
            </a:r>
            <a:r>
              <a:rPr lang="es-CL" dirty="0" smtClean="0"/>
              <a:t>aprendizaje supervisado </a:t>
            </a:r>
            <a:r>
              <a:rPr lang="es-CL" dirty="0"/>
              <a:t>y no supervisado</a:t>
            </a:r>
          </a:p>
        </p:txBody>
      </p:sp>
      <p:sp>
        <p:nvSpPr>
          <p:cNvPr id="5" name="Marcador de contenido 4"/>
          <p:cNvSpPr>
            <a:spLocks noGrp="1"/>
          </p:cNvSpPr>
          <p:nvPr>
            <p:ph idx="1"/>
          </p:nvPr>
        </p:nvSpPr>
        <p:spPr/>
        <p:txBody>
          <a:bodyPr/>
          <a:lstStyle/>
          <a:p>
            <a:r>
              <a:rPr lang="es-ES" dirty="0" smtClean="0"/>
              <a:t>Las </a:t>
            </a:r>
            <a:r>
              <a:rPr lang="es-ES" dirty="0"/>
              <a:t>técnicas de Machine </a:t>
            </a:r>
            <a:r>
              <a:rPr lang="es-ES" dirty="0" err="1"/>
              <a:t>Learning</a:t>
            </a:r>
            <a:r>
              <a:rPr lang="es-ES" dirty="0"/>
              <a:t> consisten básicamente en automatizar, mediante distintos algoritmos, la identificación de patrones o tendencias que se “esconden” en los </a:t>
            </a:r>
            <a:r>
              <a:rPr lang="es-ES" dirty="0" smtClean="0"/>
              <a:t>datos.</a:t>
            </a:r>
          </a:p>
          <a:p>
            <a:r>
              <a:rPr lang="es-ES" dirty="0" smtClean="0"/>
              <a:t>Por </a:t>
            </a:r>
            <a:r>
              <a:rPr lang="es-ES" dirty="0"/>
              <a:t>ello, resulta muy importante </a:t>
            </a:r>
            <a:r>
              <a:rPr lang="es-ES" dirty="0" smtClean="0"/>
              <a:t>la </a:t>
            </a:r>
            <a:r>
              <a:rPr lang="es-ES" dirty="0"/>
              <a:t>elección del algoritmo más adecuado </a:t>
            </a:r>
            <a:r>
              <a:rPr lang="es-ES" dirty="0" smtClean="0"/>
              <a:t>y </a:t>
            </a:r>
            <a:r>
              <a:rPr lang="es-ES" dirty="0"/>
              <a:t>su posterior parametrización para cada problemática </a:t>
            </a:r>
            <a:r>
              <a:rPr lang="es-ES" dirty="0" smtClean="0"/>
              <a:t>concreta, así también </a:t>
            </a:r>
            <a:r>
              <a:rPr lang="es-ES" dirty="0"/>
              <a:t>el hecho de disponer de un </a:t>
            </a:r>
            <a:r>
              <a:rPr lang="es-ES" u="sng" dirty="0"/>
              <a:t>gran volumen de datos de suficiente calidad</a:t>
            </a:r>
            <a:r>
              <a:rPr lang="es-ES" dirty="0"/>
              <a:t>. </a:t>
            </a:r>
            <a:endParaRPr lang="es-ES" dirty="0" smtClean="0"/>
          </a:p>
          <a:p>
            <a:r>
              <a:rPr lang="es-ES" dirty="0"/>
              <a:t>Hay dos preguntas fundamentales que nos debemos plantear. La primera es</a:t>
            </a:r>
            <a:r>
              <a:rPr lang="es-ES" dirty="0" smtClean="0"/>
              <a:t>:</a:t>
            </a:r>
          </a:p>
          <a:p>
            <a:pPr lvl="1"/>
            <a:r>
              <a:rPr lang="es-ES" dirty="0"/>
              <a:t>¿Qué es lo que quiero hacer</a:t>
            </a:r>
            <a:r>
              <a:rPr lang="es-ES" dirty="0" smtClean="0"/>
              <a:t>?</a:t>
            </a:r>
          </a:p>
          <a:p>
            <a:pPr lvl="1"/>
            <a:r>
              <a:rPr lang="es-ES" dirty="0"/>
              <a:t>¿Qué información tengo para conseguir mi objetivo?</a:t>
            </a:r>
            <a:endParaRPr lang="es-CL" dirty="0"/>
          </a:p>
        </p:txBody>
      </p:sp>
    </p:spTree>
    <p:extLst>
      <p:ext uri="{BB962C8B-B14F-4D97-AF65-F5344CB8AC3E}">
        <p14:creationId xmlns:p14="http://schemas.microsoft.com/office/powerpoint/2010/main" val="29210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Necesario para este curso</a:t>
            </a:r>
            <a:endParaRPr lang="es-CL" dirty="0"/>
          </a:p>
        </p:txBody>
      </p:sp>
      <p:sp>
        <p:nvSpPr>
          <p:cNvPr id="3" name="Marcador de contenido 2"/>
          <p:cNvSpPr>
            <a:spLocks noGrp="1"/>
          </p:cNvSpPr>
          <p:nvPr>
            <p:ph idx="1"/>
          </p:nvPr>
        </p:nvSpPr>
        <p:spPr/>
        <p:txBody>
          <a:bodyPr/>
          <a:lstStyle/>
          <a:p>
            <a:r>
              <a:rPr lang="es-CL" dirty="0" smtClean="0"/>
              <a:t>Python </a:t>
            </a:r>
            <a:r>
              <a:rPr lang="es-CL" dirty="0" smtClean="0"/>
              <a:t>Anaconda.</a:t>
            </a:r>
          </a:p>
          <a:p>
            <a:r>
              <a:rPr lang="es-CL" dirty="0" smtClean="0"/>
              <a:t>R.</a:t>
            </a:r>
          </a:p>
          <a:p>
            <a:r>
              <a:rPr lang="es-CL" dirty="0" smtClean="0"/>
              <a:t>Conocimiento básico de Python.</a:t>
            </a:r>
            <a:endParaRPr lang="es-CL" dirty="0"/>
          </a:p>
        </p:txBody>
      </p:sp>
    </p:spTree>
    <p:extLst>
      <p:ext uri="{BB962C8B-B14F-4D97-AF65-F5344CB8AC3E}">
        <p14:creationId xmlns:p14="http://schemas.microsoft.com/office/powerpoint/2010/main" val="282660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¿Qué es lo que quiero hacer</a:t>
            </a:r>
            <a:r>
              <a:rPr lang="es-ES" dirty="0" smtClean="0"/>
              <a:t>?</a:t>
            </a:r>
            <a:endParaRPr lang="es-CL" dirty="0"/>
          </a:p>
        </p:txBody>
      </p:sp>
      <p:sp>
        <p:nvSpPr>
          <p:cNvPr id="5" name="Marcador de contenido 4"/>
          <p:cNvSpPr>
            <a:spLocks noGrp="1"/>
          </p:cNvSpPr>
          <p:nvPr>
            <p:ph idx="1"/>
          </p:nvPr>
        </p:nvSpPr>
        <p:spPr/>
        <p:txBody>
          <a:bodyPr>
            <a:normAutofit/>
          </a:bodyPr>
          <a:lstStyle/>
          <a:p>
            <a:r>
              <a:rPr lang="es-ES" b="1" dirty="0" smtClean="0"/>
              <a:t>Definir </a:t>
            </a:r>
            <a:r>
              <a:rPr lang="es-ES" b="1" dirty="0"/>
              <a:t>de forma clara el objetivo</a:t>
            </a:r>
            <a:r>
              <a:rPr lang="es-ES" dirty="0"/>
              <a:t>. </a:t>
            </a:r>
            <a:r>
              <a:rPr lang="es-ES" dirty="0" smtClean="0"/>
              <a:t>Ejemplo </a:t>
            </a:r>
            <a:r>
              <a:rPr lang="es-ES" dirty="0"/>
              <a:t>de un problema de clasificación, como la detección de correo basura o “spam”; o de un problema de </a:t>
            </a:r>
            <a:r>
              <a:rPr lang="es-ES" i="1" dirty="0" err="1"/>
              <a:t>clustering</a:t>
            </a:r>
            <a:r>
              <a:rPr lang="es-ES" dirty="0"/>
              <a:t>, como recomendarle un libro a un cliente basándonos en sus compras anteriores </a:t>
            </a:r>
            <a:r>
              <a:rPr lang="es-ES" dirty="0" smtClean="0"/>
              <a:t>(tipo </a:t>
            </a:r>
            <a:r>
              <a:rPr lang="es-ES" dirty="0" err="1" smtClean="0"/>
              <a:t>amazon</a:t>
            </a:r>
            <a:r>
              <a:rPr lang="es-ES" dirty="0" smtClean="0"/>
              <a:t>).</a:t>
            </a:r>
          </a:p>
          <a:p>
            <a:r>
              <a:rPr lang="es-ES" dirty="0" smtClean="0"/>
              <a:t>También </a:t>
            </a:r>
            <a:r>
              <a:rPr lang="es-ES" dirty="0"/>
              <a:t>podemos intentar averiguar, por ejemplo, cuánto va a usar un cliente un determinado servicio. En este caso, estaríamos ante un problema de regresión (estimación de un valor</a:t>
            </a:r>
            <a:r>
              <a:rPr lang="es-ES" dirty="0" smtClean="0"/>
              <a:t>).</a:t>
            </a:r>
            <a:endParaRPr lang="es-ES" dirty="0"/>
          </a:p>
          <a:p>
            <a:r>
              <a:rPr lang="es-ES" dirty="0"/>
              <a:t>Si consideramos el clásico problema de retención de clientes, vemos que podemos abordarlo desde distintos enfoques. Queremos hacer una segmentación de clientes, </a:t>
            </a:r>
            <a:r>
              <a:rPr lang="es-ES" dirty="0" smtClean="0"/>
              <a:t>pero </a:t>
            </a:r>
            <a:r>
              <a:rPr lang="es-ES" dirty="0"/>
              <a:t>¿qué estrategia es la más adecuada? ¿Es mejor tratarlo como problema de clasificación, </a:t>
            </a:r>
            <a:r>
              <a:rPr lang="es-ES" i="1" dirty="0" err="1"/>
              <a:t>clustering</a:t>
            </a:r>
            <a:r>
              <a:rPr lang="es-ES" dirty="0"/>
              <a:t> o incluso regresión?</a:t>
            </a:r>
            <a:endParaRPr lang="es-CL" dirty="0"/>
          </a:p>
        </p:txBody>
      </p:sp>
    </p:spTree>
    <p:extLst>
      <p:ext uri="{BB962C8B-B14F-4D97-AF65-F5344CB8AC3E}">
        <p14:creationId xmlns:p14="http://schemas.microsoft.com/office/powerpoint/2010/main" val="3197728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¿Qué es lo que quiero hacer</a:t>
            </a:r>
            <a:r>
              <a:rPr lang="es-ES" dirty="0" smtClean="0"/>
              <a:t>?</a:t>
            </a:r>
            <a:endParaRPr lang="es-CL" dirty="0"/>
          </a:p>
        </p:txBody>
      </p:sp>
      <p:sp>
        <p:nvSpPr>
          <p:cNvPr id="5" name="Marcador de contenido 4"/>
          <p:cNvSpPr>
            <a:spLocks noGrp="1"/>
          </p:cNvSpPr>
          <p:nvPr>
            <p:ph idx="1"/>
          </p:nvPr>
        </p:nvSpPr>
        <p:spPr/>
        <p:txBody>
          <a:bodyPr>
            <a:normAutofit/>
          </a:bodyPr>
          <a:lstStyle/>
          <a:p>
            <a:pPr algn="ctr"/>
            <a:r>
              <a:rPr lang="es-ES" sz="3600" dirty="0" smtClean="0"/>
              <a:t>El ejemplo anterior se conoce como aprendizaje supervisado.</a:t>
            </a:r>
            <a:endParaRPr lang="es-CL" sz="3600" dirty="0"/>
          </a:p>
        </p:txBody>
      </p:sp>
    </p:spTree>
    <p:extLst>
      <p:ext uri="{BB962C8B-B14F-4D97-AF65-F5344CB8AC3E}">
        <p14:creationId xmlns:p14="http://schemas.microsoft.com/office/powerpoint/2010/main" val="805473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¿Qué es lo que quiero hacer</a:t>
            </a:r>
            <a:r>
              <a:rPr lang="es-ES" dirty="0" smtClean="0"/>
              <a:t>?</a:t>
            </a:r>
            <a:endParaRPr lang="es-CL" dirty="0"/>
          </a:p>
        </p:txBody>
      </p:sp>
      <p:sp>
        <p:nvSpPr>
          <p:cNvPr id="5" name="Marcador de contenido 4"/>
          <p:cNvSpPr>
            <a:spLocks noGrp="1"/>
          </p:cNvSpPr>
          <p:nvPr>
            <p:ph idx="1"/>
          </p:nvPr>
        </p:nvSpPr>
        <p:spPr/>
        <p:txBody>
          <a:bodyPr>
            <a:normAutofit/>
          </a:bodyPr>
          <a:lstStyle/>
          <a:p>
            <a:r>
              <a:rPr lang="es-ES" dirty="0" smtClean="0"/>
              <a:t>Ejemplo: "Mis </a:t>
            </a:r>
            <a:r>
              <a:rPr lang="es-ES" dirty="0"/>
              <a:t>clientes, ¿se agrupan de alguna manera, de forma natural?", no he definido </a:t>
            </a:r>
            <a:r>
              <a:rPr lang="es-ES" dirty="0" smtClean="0"/>
              <a:t>ningún target </a:t>
            </a:r>
            <a:r>
              <a:rPr lang="es-ES" dirty="0"/>
              <a:t>para el </a:t>
            </a:r>
            <a:r>
              <a:rPr lang="es-ES" dirty="0" smtClean="0"/>
              <a:t>agrupamiento.</a:t>
            </a:r>
          </a:p>
          <a:p>
            <a:r>
              <a:rPr lang="es-ES" dirty="0" smtClean="0"/>
              <a:t>Sin </a:t>
            </a:r>
            <a:r>
              <a:rPr lang="es-ES" dirty="0"/>
              <a:t>embargo, si planteo la pregunta de esta otra forma: </a:t>
            </a:r>
            <a:endParaRPr lang="es-ES" dirty="0" smtClean="0"/>
          </a:p>
          <a:p>
            <a:r>
              <a:rPr lang="es-ES" b="1" dirty="0" smtClean="0"/>
              <a:t>¿</a:t>
            </a:r>
            <a:r>
              <a:rPr lang="es-ES" b="1" dirty="0"/>
              <a:t>Podemos identificar grupos de clientes con una alta probabilidad de solicitar la baja del servicio en cuanto finalice su contrato</a:t>
            </a:r>
            <a:r>
              <a:rPr lang="es-ES" b="1" dirty="0" smtClean="0"/>
              <a:t>?</a:t>
            </a:r>
            <a:r>
              <a:rPr lang="es-ES" dirty="0" smtClean="0"/>
              <a:t>,</a:t>
            </a:r>
          </a:p>
          <a:p>
            <a:r>
              <a:rPr lang="es-ES" dirty="0" smtClean="0"/>
              <a:t>O sea </a:t>
            </a:r>
            <a:r>
              <a:rPr lang="es-ES" u="sng" dirty="0" smtClean="0"/>
              <a:t>Tenemos </a:t>
            </a:r>
            <a:r>
              <a:rPr lang="es-ES" u="sng" dirty="0"/>
              <a:t>un objetivo perfectamente </a:t>
            </a:r>
            <a:r>
              <a:rPr lang="es-ES" u="sng" dirty="0" smtClean="0"/>
              <a:t>definido.</a:t>
            </a:r>
            <a:endParaRPr lang="es-ES" u="sng" dirty="0"/>
          </a:p>
          <a:p>
            <a:r>
              <a:rPr lang="es-ES" dirty="0" smtClean="0"/>
              <a:t>Mientras que esta otra pregunta: </a:t>
            </a:r>
            <a:r>
              <a:rPr lang="es-ES" b="1" dirty="0" smtClean="0"/>
              <a:t>¿se </a:t>
            </a:r>
            <a:r>
              <a:rPr lang="es-ES" b="1" dirty="0"/>
              <a:t>dará de baja el cliente</a:t>
            </a:r>
            <a:r>
              <a:rPr lang="es-ES" b="1" dirty="0" smtClean="0"/>
              <a:t>?</a:t>
            </a:r>
            <a:r>
              <a:rPr lang="es-ES" dirty="0" smtClean="0"/>
              <a:t>.</a:t>
            </a:r>
            <a:r>
              <a:rPr lang="es-ES" b="1" dirty="0" smtClean="0"/>
              <a:t> </a:t>
            </a:r>
            <a:r>
              <a:rPr lang="es-ES" b="1" dirty="0"/>
              <a:t>y queremos tomar medidas según la respuesta que </a:t>
            </a:r>
            <a:r>
              <a:rPr lang="es-ES" b="1" dirty="0" smtClean="0"/>
              <a:t>obtengamos.</a:t>
            </a:r>
          </a:p>
          <a:p>
            <a:r>
              <a:rPr lang="es-ES" dirty="0" smtClean="0"/>
              <a:t>Existe el fenómeno de incertidumbre.</a:t>
            </a:r>
          </a:p>
          <a:p>
            <a:r>
              <a:rPr lang="es-ES" dirty="0" smtClean="0"/>
              <a:t>En este caso tenemos el ejemplo </a:t>
            </a:r>
            <a:r>
              <a:rPr lang="es-ES" b="1" u="sng" dirty="0"/>
              <a:t>de aprendizaje supervisado</a:t>
            </a:r>
            <a:r>
              <a:rPr lang="es-ES" dirty="0"/>
              <a:t>.</a:t>
            </a:r>
            <a:endParaRPr lang="es-CL" dirty="0"/>
          </a:p>
        </p:txBody>
      </p:sp>
    </p:spTree>
    <p:extLst>
      <p:ext uri="{BB962C8B-B14F-4D97-AF65-F5344CB8AC3E}">
        <p14:creationId xmlns:p14="http://schemas.microsoft.com/office/powerpoint/2010/main" val="2381580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supervisado</a:t>
            </a:r>
            <a:endParaRPr lang="es-CL" dirty="0"/>
          </a:p>
        </p:txBody>
      </p:sp>
      <p:sp>
        <p:nvSpPr>
          <p:cNvPr id="3" name="Marcador de contenido 2"/>
          <p:cNvSpPr>
            <a:spLocks noGrp="1"/>
          </p:cNvSpPr>
          <p:nvPr>
            <p:ph idx="1"/>
          </p:nvPr>
        </p:nvSpPr>
        <p:spPr/>
        <p:txBody>
          <a:bodyPr/>
          <a:lstStyle/>
          <a:p>
            <a:r>
              <a:rPr lang="es-ES" dirty="0" smtClean="0"/>
              <a:t>Se llama aprendizaje supervisado debido a que los algoritmos </a:t>
            </a:r>
            <a:r>
              <a:rPr lang="es-ES" dirty="0"/>
              <a:t>trabajan con datos “etiquetados” (</a:t>
            </a:r>
            <a:r>
              <a:rPr lang="es-ES" dirty="0" err="1"/>
              <a:t>labeled</a:t>
            </a:r>
            <a:r>
              <a:rPr lang="es-ES" dirty="0"/>
              <a:t> data), intentado encontrar una función </a:t>
            </a:r>
            <a:r>
              <a:rPr lang="es-ES" dirty="0" smtClean="0"/>
              <a:t>según las </a:t>
            </a:r>
            <a:r>
              <a:rPr lang="es-ES" dirty="0"/>
              <a:t>variables de entrada (input data), </a:t>
            </a:r>
            <a:r>
              <a:rPr lang="es-ES" dirty="0" smtClean="0"/>
              <a:t>para tener una salida adecuada al valor input inicial del proceso.</a:t>
            </a:r>
          </a:p>
          <a:p>
            <a:r>
              <a:rPr lang="es-ES" dirty="0" smtClean="0"/>
              <a:t>El </a:t>
            </a:r>
            <a:r>
              <a:rPr lang="es-ES" dirty="0"/>
              <a:t>algoritmo se entrena con un “histórico” de datos y así “aprende” a asignar la etiqueta de salida adecuada a un nuevo valor, </a:t>
            </a:r>
            <a:r>
              <a:rPr lang="es-ES" dirty="0" smtClean="0"/>
              <a:t>en otras palabras, </a:t>
            </a:r>
            <a:r>
              <a:rPr lang="es-ES" dirty="0"/>
              <a:t>predice el valor </a:t>
            </a:r>
            <a:r>
              <a:rPr lang="es-ES" dirty="0" smtClean="0"/>
              <a:t>de salida, porque ya conoce los patrones.</a:t>
            </a:r>
            <a:endParaRPr lang="es-CL" dirty="0"/>
          </a:p>
        </p:txBody>
      </p:sp>
    </p:spTree>
    <p:extLst>
      <p:ext uri="{BB962C8B-B14F-4D97-AF65-F5344CB8AC3E}">
        <p14:creationId xmlns:p14="http://schemas.microsoft.com/office/powerpoint/2010/main" val="2127254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supervisado</a:t>
            </a:r>
            <a:endParaRPr lang="es-CL" dirty="0"/>
          </a:p>
        </p:txBody>
      </p:sp>
      <p:sp>
        <p:nvSpPr>
          <p:cNvPr id="3" name="Marcador de contenido 2"/>
          <p:cNvSpPr>
            <a:spLocks noGrp="1"/>
          </p:cNvSpPr>
          <p:nvPr>
            <p:ph idx="1"/>
          </p:nvPr>
        </p:nvSpPr>
        <p:spPr/>
        <p:txBody>
          <a:bodyPr/>
          <a:lstStyle/>
          <a:p>
            <a:r>
              <a:rPr lang="es-ES" dirty="0" smtClean="0"/>
              <a:t>Un </a:t>
            </a:r>
            <a:r>
              <a:rPr lang="es-ES" dirty="0"/>
              <a:t>detector de </a:t>
            </a:r>
            <a:r>
              <a:rPr lang="es-ES" dirty="0" smtClean="0"/>
              <a:t>spam </a:t>
            </a:r>
            <a:r>
              <a:rPr lang="es-ES" dirty="0"/>
              <a:t>analiza el histórico de mensajes, viendo qué función puede representar, según los parámetros de entrada que se definan (el remitente, </a:t>
            </a:r>
            <a:r>
              <a:rPr lang="es-ES" dirty="0" smtClean="0"/>
              <a:t>destinatario </a:t>
            </a:r>
            <a:r>
              <a:rPr lang="es-ES" dirty="0"/>
              <a:t>es individual o parte de una lista, si el asunto contiene determinados </a:t>
            </a:r>
            <a:r>
              <a:rPr lang="es-ES" dirty="0" smtClean="0"/>
              <a:t>términos, </a:t>
            </a:r>
            <a:r>
              <a:rPr lang="es-ES" dirty="0" err="1" smtClean="0"/>
              <a:t>etc</a:t>
            </a:r>
            <a:r>
              <a:rPr lang="es-ES" dirty="0"/>
              <a:t>), la asignación de la etiqueta “spam” o “no es spam</a:t>
            </a:r>
            <a:r>
              <a:rPr lang="es-ES" dirty="0" smtClean="0"/>
              <a:t>”.</a:t>
            </a:r>
          </a:p>
          <a:p>
            <a:r>
              <a:rPr lang="es-ES" dirty="0" smtClean="0"/>
              <a:t>Una </a:t>
            </a:r>
            <a:r>
              <a:rPr lang="es-ES" dirty="0"/>
              <a:t>vez definida esta </a:t>
            </a:r>
            <a:r>
              <a:rPr lang="es-ES" dirty="0" smtClean="0"/>
              <a:t>función </a:t>
            </a:r>
            <a:r>
              <a:rPr lang="es-ES" dirty="0"/>
              <a:t>al introducir un nuevo mensaje no etiquetado, el algoritmo es capaz de asignarle la etiqueta correcta.</a:t>
            </a:r>
            <a:endParaRPr lang="es-CL" dirty="0"/>
          </a:p>
        </p:txBody>
      </p:sp>
    </p:spTree>
    <p:extLst>
      <p:ext uri="{BB962C8B-B14F-4D97-AF65-F5344CB8AC3E}">
        <p14:creationId xmlns:p14="http://schemas.microsoft.com/office/powerpoint/2010/main" val="3283705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supervisado</a:t>
            </a:r>
            <a:endParaRPr lang="es-CL" dirty="0"/>
          </a:p>
        </p:txBody>
      </p:sp>
      <p:sp>
        <p:nvSpPr>
          <p:cNvPr id="3" name="Marcador de contenido 2"/>
          <p:cNvSpPr>
            <a:spLocks noGrp="1"/>
          </p:cNvSpPr>
          <p:nvPr>
            <p:ph idx="1"/>
          </p:nvPr>
        </p:nvSpPr>
        <p:spPr/>
        <p:txBody>
          <a:bodyPr/>
          <a:lstStyle/>
          <a:p>
            <a:r>
              <a:rPr lang="es-ES" dirty="0"/>
              <a:t>El aprendizaje supervisado se suele usar en problemas de clasificación, como identificación de dígitos, diagnósticos, o detección de fraude de identidad. </a:t>
            </a:r>
            <a:endParaRPr lang="es-ES" dirty="0" smtClean="0"/>
          </a:p>
          <a:p>
            <a:r>
              <a:rPr lang="es-ES" dirty="0" smtClean="0"/>
              <a:t>También </a:t>
            </a:r>
            <a:r>
              <a:rPr lang="es-ES" dirty="0"/>
              <a:t>se usa en problemas de regresión, como predicciones meteorológicas, de expectativa de vida, de </a:t>
            </a:r>
            <a:r>
              <a:rPr lang="es-ES" dirty="0" smtClean="0"/>
              <a:t>crecimiento, etc.</a:t>
            </a:r>
          </a:p>
          <a:p>
            <a:r>
              <a:rPr lang="es-ES" u="sng" dirty="0" smtClean="0"/>
              <a:t>Estos </a:t>
            </a:r>
            <a:r>
              <a:rPr lang="es-ES" u="sng" dirty="0"/>
              <a:t>dos tipos principales de aprendizaje supervisado, clasificación y regresión</a:t>
            </a:r>
            <a:r>
              <a:rPr lang="es-ES" dirty="0"/>
              <a:t>, se distinguen por el tipo de variable </a:t>
            </a:r>
            <a:r>
              <a:rPr lang="es-ES" dirty="0" smtClean="0"/>
              <a:t>objetivo.</a:t>
            </a:r>
          </a:p>
          <a:p>
            <a:r>
              <a:rPr lang="es-ES" dirty="0" smtClean="0"/>
              <a:t>En </a:t>
            </a:r>
            <a:r>
              <a:rPr lang="es-ES" dirty="0"/>
              <a:t>los casos de clasificación, es de tipo categórico, mientras que, en los casos de regresión, la variable objetivo es de tipo numérico.</a:t>
            </a:r>
            <a:endParaRPr lang="es-CL" dirty="0"/>
          </a:p>
        </p:txBody>
      </p:sp>
    </p:spTree>
    <p:extLst>
      <p:ext uri="{BB962C8B-B14F-4D97-AF65-F5344CB8AC3E}">
        <p14:creationId xmlns:p14="http://schemas.microsoft.com/office/powerpoint/2010/main" val="231337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supervisado</a:t>
            </a:r>
            <a:endParaRPr lang="es-CL" dirty="0"/>
          </a:p>
        </p:txBody>
      </p:sp>
      <p:sp>
        <p:nvSpPr>
          <p:cNvPr id="3" name="Marcador de contenido 2"/>
          <p:cNvSpPr>
            <a:spLocks noGrp="1"/>
          </p:cNvSpPr>
          <p:nvPr>
            <p:ph idx="1"/>
          </p:nvPr>
        </p:nvSpPr>
        <p:spPr/>
        <p:txBody>
          <a:bodyPr/>
          <a:lstStyle/>
          <a:p>
            <a:r>
              <a:rPr lang="es-ES" dirty="0" smtClean="0"/>
              <a:t>Los algoritmos más comunes de este tipo de aprendizaje son:</a:t>
            </a:r>
          </a:p>
          <a:p>
            <a:pPr lvl="1"/>
            <a:r>
              <a:rPr lang="es-ES" dirty="0"/>
              <a:t>Árboles de </a:t>
            </a:r>
            <a:r>
              <a:rPr lang="es-ES" dirty="0" smtClean="0"/>
              <a:t>decisión.</a:t>
            </a:r>
            <a:endParaRPr lang="es-ES" dirty="0"/>
          </a:p>
          <a:p>
            <a:pPr lvl="1"/>
            <a:r>
              <a:rPr lang="es-ES" dirty="0" smtClean="0"/>
              <a:t>Clasificación </a:t>
            </a:r>
            <a:r>
              <a:rPr lang="es-ES" dirty="0"/>
              <a:t>de </a:t>
            </a:r>
            <a:r>
              <a:rPr lang="es-ES" dirty="0" err="1"/>
              <a:t>Naïve</a:t>
            </a:r>
            <a:r>
              <a:rPr lang="es-ES" dirty="0"/>
              <a:t> </a:t>
            </a:r>
            <a:r>
              <a:rPr lang="es-ES" dirty="0" err="1" smtClean="0"/>
              <a:t>Bayes</a:t>
            </a:r>
            <a:r>
              <a:rPr lang="es-ES" dirty="0" smtClean="0"/>
              <a:t>.</a:t>
            </a:r>
            <a:endParaRPr lang="es-ES" dirty="0"/>
          </a:p>
          <a:p>
            <a:pPr lvl="1"/>
            <a:r>
              <a:rPr lang="es-ES" dirty="0" smtClean="0"/>
              <a:t>Regresión </a:t>
            </a:r>
            <a:r>
              <a:rPr lang="es-ES" dirty="0"/>
              <a:t>por mínimos </a:t>
            </a:r>
            <a:r>
              <a:rPr lang="es-ES" dirty="0" smtClean="0"/>
              <a:t>cuadrados.</a:t>
            </a:r>
            <a:endParaRPr lang="es-ES" dirty="0"/>
          </a:p>
          <a:p>
            <a:pPr lvl="1"/>
            <a:r>
              <a:rPr lang="es-ES" dirty="0" smtClean="0"/>
              <a:t>Regresión Logística.</a:t>
            </a:r>
            <a:endParaRPr lang="es-ES" dirty="0"/>
          </a:p>
          <a:p>
            <a:pPr lvl="1"/>
            <a:r>
              <a:rPr lang="es-ES" dirty="0" err="1" smtClean="0"/>
              <a:t>Support</a:t>
            </a:r>
            <a:r>
              <a:rPr lang="es-ES" dirty="0" smtClean="0"/>
              <a:t> </a:t>
            </a:r>
            <a:r>
              <a:rPr lang="es-ES" dirty="0"/>
              <a:t>Vector Machines (SVM</a:t>
            </a:r>
            <a:r>
              <a:rPr lang="es-ES" dirty="0" smtClean="0"/>
              <a:t>).</a:t>
            </a:r>
            <a:endParaRPr lang="es-ES" dirty="0"/>
          </a:p>
          <a:p>
            <a:pPr lvl="1"/>
            <a:r>
              <a:rPr lang="es-ES" dirty="0" smtClean="0"/>
              <a:t>Métodos </a:t>
            </a:r>
            <a:r>
              <a:rPr lang="es-ES" dirty="0"/>
              <a:t>“</a:t>
            </a:r>
            <a:r>
              <a:rPr lang="es-ES" dirty="0" smtClean="0"/>
              <a:t>Ensamble</a:t>
            </a:r>
            <a:r>
              <a:rPr lang="es-ES" dirty="0"/>
              <a:t>” (Conjuntos de clasificadores</a:t>
            </a:r>
            <a:r>
              <a:rPr lang="es-ES" dirty="0" smtClean="0"/>
              <a:t>).</a:t>
            </a:r>
            <a:endParaRPr lang="es-CL" dirty="0"/>
          </a:p>
        </p:txBody>
      </p:sp>
    </p:spTree>
    <p:extLst>
      <p:ext uri="{BB962C8B-B14F-4D97-AF65-F5344CB8AC3E}">
        <p14:creationId xmlns:p14="http://schemas.microsoft.com/office/powerpoint/2010/main" val="270720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no supervisado</a:t>
            </a:r>
            <a:endParaRPr lang="es-CL" dirty="0"/>
          </a:p>
        </p:txBody>
      </p:sp>
      <p:sp>
        <p:nvSpPr>
          <p:cNvPr id="3" name="Marcador de contenido 2"/>
          <p:cNvSpPr>
            <a:spLocks noGrp="1"/>
          </p:cNvSpPr>
          <p:nvPr>
            <p:ph idx="1"/>
          </p:nvPr>
        </p:nvSpPr>
        <p:spPr/>
        <p:txBody>
          <a:bodyPr/>
          <a:lstStyle/>
          <a:p>
            <a:r>
              <a:rPr lang="es-ES" dirty="0"/>
              <a:t>El aprendizaje no supervisado tiene lugar cuando no se dispone de datos </a:t>
            </a:r>
            <a:r>
              <a:rPr lang="es-ES" dirty="0" smtClean="0"/>
              <a:t>etiquetados </a:t>
            </a:r>
            <a:r>
              <a:rPr lang="es-ES" dirty="0"/>
              <a:t>para el </a:t>
            </a:r>
            <a:r>
              <a:rPr lang="es-ES" dirty="0" smtClean="0"/>
              <a:t>entrenamiento.</a:t>
            </a:r>
          </a:p>
          <a:p>
            <a:r>
              <a:rPr lang="es-ES" dirty="0" smtClean="0"/>
              <a:t>Sólo </a:t>
            </a:r>
            <a:r>
              <a:rPr lang="es-ES" dirty="0"/>
              <a:t>conocemos los datos de entrada, pero no existen datos de salida que correspondan a un determinado </a:t>
            </a:r>
            <a:r>
              <a:rPr lang="es-ES" dirty="0" smtClean="0"/>
              <a:t>input.</a:t>
            </a:r>
          </a:p>
          <a:p>
            <a:r>
              <a:rPr lang="es-ES" dirty="0" smtClean="0"/>
              <a:t>Por </a:t>
            </a:r>
            <a:r>
              <a:rPr lang="es-ES" dirty="0"/>
              <a:t>tanto, sólo podemos describir la estructura de los datos, para intentar encontrar algún tipo de organización que simplifique el </a:t>
            </a:r>
            <a:r>
              <a:rPr lang="es-ES" dirty="0" smtClean="0"/>
              <a:t>análisis.</a:t>
            </a:r>
          </a:p>
          <a:p>
            <a:r>
              <a:rPr lang="es-ES" dirty="0" smtClean="0"/>
              <a:t>Por ello tienen </a:t>
            </a:r>
            <a:r>
              <a:rPr lang="es-ES" dirty="0"/>
              <a:t>un carácter exploratorio.</a:t>
            </a:r>
            <a:endParaRPr lang="es-CL" dirty="0"/>
          </a:p>
        </p:txBody>
      </p:sp>
    </p:spTree>
    <p:extLst>
      <p:ext uri="{BB962C8B-B14F-4D97-AF65-F5344CB8AC3E}">
        <p14:creationId xmlns:p14="http://schemas.microsoft.com/office/powerpoint/2010/main" val="825975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no supervisado</a:t>
            </a:r>
            <a:endParaRPr lang="es-CL" dirty="0"/>
          </a:p>
        </p:txBody>
      </p:sp>
      <p:sp>
        <p:nvSpPr>
          <p:cNvPr id="3" name="Marcador de contenido 2"/>
          <p:cNvSpPr>
            <a:spLocks noGrp="1"/>
          </p:cNvSpPr>
          <p:nvPr>
            <p:ph idx="1"/>
          </p:nvPr>
        </p:nvSpPr>
        <p:spPr/>
        <p:txBody>
          <a:bodyPr/>
          <a:lstStyle/>
          <a:p>
            <a:r>
              <a:rPr lang="es-ES" dirty="0" smtClean="0"/>
              <a:t>Las tareas </a:t>
            </a:r>
            <a:r>
              <a:rPr lang="es-ES" dirty="0"/>
              <a:t>de </a:t>
            </a:r>
            <a:r>
              <a:rPr lang="es-ES" i="1" dirty="0" err="1" smtClean="0"/>
              <a:t>clustering</a:t>
            </a:r>
            <a:r>
              <a:rPr lang="es-ES" dirty="0" smtClean="0"/>
              <a:t> </a:t>
            </a:r>
            <a:r>
              <a:rPr lang="es-ES" dirty="0"/>
              <a:t>buscan agrupamientos basados en similitudes, pero nada garantiza que éstas tengan algún significado o </a:t>
            </a:r>
            <a:r>
              <a:rPr lang="es-ES" dirty="0" smtClean="0"/>
              <a:t>utilidad.</a:t>
            </a:r>
          </a:p>
          <a:p>
            <a:r>
              <a:rPr lang="es-ES" dirty="0" smtClean="0"/>
              <a:t>En </a:t>
            </a:r>
            <a:r>
              <a:rPr lang="es-ES" dirty="0"/>
              <a:t>ocasiones, al explorar los datos sin un objetivo definido, se pueden encontrar correlaciones </a:t>
            </a:r>
            <a:r>
              <a:rPr lang="es-ES" dirty="0" smtClean="0"/>
              <a:t>curiosas</a:t>
            </a:r>
            <a:r>
              <a:rPr lang="es-ES" dirty="0"/>
              <a:t>, pero poco </a:t>
            </a:r>
            <a:r>
              <a:rPr lang="es-ES" dirty="0" smtClean="0"/>
              <a:t>prácticas.</a:t>
            </a:r>
          </a:p>
          <a:p>
            <a:r>
              <a:rPr lang="es-ES" dirty="0" smtClean="0"/>
              <a:t>Por </a:t>
            </a:r>
            <a:r>
              <a:rPr lang="es-ES" dirty="0"/>
              <a:t>ejemplo, en la gráfica </a:t>
            </a:r>
            <a:r>
              <a:rPr lang="es-ES" dirty="0" smtClean="0"/>
              <a:t>siguiente podemos </a:t>
            </a:r>
            <a:r>
              <a:rPr lang="es-ES" dirty="0"/>
              <a:t>apreciar una fuerte correlación entre el consumo per cápita de pollo en Estados Unidos y sus importaciones de petróleo.</a:t>
            </a:r>
            <a:endParaRPr lang="es-CL" dirty="0"/>
          </a:p>
        </p:txBody>
      </p:sp>
    </p:spTree>
    <p:extLst>
      <p:ext uri="{BB962C8B-B14F-4D97-AF65-F5344CB8AC3E}">
        <p14:creationId xmlns:p14="http://schemas.microsoft.com/office/powerpoint/2010/main" val="2786946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no supervisado</a:t>
            </a:r>
            <a:endParaRPr lang="es-CL" dirty="0"/>
          </a:p>
        </p:txBody>
      </p:sp>
      <p:pic>
        <p:nvPicPr>
          <p:cNvPr id="4" name="Marcador de contenido 3"/>
          <p:cNvPicPr>
            <a:picLocks noGrp="1" noChangeAspect="1"/>
          </p:cNvPicPr>
          <p:nvPr>
            <p:ph idx="1"/>
          </p:nvPr>
        </p:nvPicPr>
        <p:blipFill>
          <a:blip r:embed="rId2"/>
          <a:stretch>
            <a:fillRect/>
          </a:stretch>
        </p:blipFill>
        <p:spPr>
          <a:xfrm>
            <a:off x="1975096" y="2215168"/>
            <a:ext cx="8885898" cy="3984770"/>
          </a:xfrm>
          <a:prstGeom prst="rect">
            <a:avLst/>
          </a:prstGeom>
        </p:spPr>
      </p:pic>
    </p:spTree>
    <p:extLst>
      <p:ext uri="{BB962C8B-B14F-4D97-AF65-F5344CB8AC3E}">
        <p14:creationId xmlns:p14="http://schemas.microsoft.com/office/powerpoint/2010/main" val="4891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Agenda día 01</a:t>
            </a:r>
            <a:endParaRPr lang="es-CL" dirty="0"/>
          </a:p>
        </p:txBody>
      </p:sp>
      <p:sp>
        <p:nvSpPr>
          <p:cNvPr id="3" name="Marcador de contenido 2"/>
          <p:cNvSpPr>
            <a:spLocks noGrp="1"/>
          </p:cNvSpPr>
          <p:nvPr>
            <p:ph idx="1"/>
          </p:nvPr>
        </p:nvSpPr>
        <p:spPr/>
        <p:txBody>
          <a:bodyPr/>
          <a:lstStyle/>
          <a:p>
            <a:r>
              <a:rPr lang="es-CL" dirty="0" smtClean="0"/>
              <a:t>¿Qué es data </a:t>
            </a:r>
            <a:r>
              <a:rPr lang="es-CL" dirty="0" err="1" smtClean="0"/>
              <a:t>science</a:t>
            </a:r>
            <a:r>
              <a:rPr lang="es-CL" dirty="0" smtClean="0"/>
              <a:t>?</a:t>
            </a:r>
          </a:p>
          <a:p>
            <a:r>
              <a:rPr lang="es-CL" dirty="0" smtClean="0"/>
              <a:t>Data </a:t>
            </a:r>
            <a:r>
              <a:rPr lang="es-CL" dirty="0" err="1" smtClean="0"/>
              <a:t>science</a:t>
            </a:r>
            <a:r>
              <a:rPr lang="es-CL" dirty="0" smtClean="0"/>
              <a:t> v/s BI.</a:t>
            </a:r>
          </a:p>
          <a:p>
            <a:r>
              <a:rPr lang="es-CL" dirty="0" smtClean="0"/>
              <a:t>Software a utilizar:</a:t>
            </a:r>
          </a:p>
          <a:p>
            <a:pPr lvl="1"/>
            <a:r>
              <a:rPr lang="es-CL" dirty="0" smtClean="0"/>
              <a:t>Python Anaconda</a:t>
            </a:r>
          </a:p>
          <a:p>
            <a:pPr lvl="1"/>
            <a:r>
              <a:rPr lang="es-CL" dirty="0" err="1" smtClean="0"/>
              <a:t>Jupyter</a:t>
            </a:r>
            <a:endParaRPr lang="es-CL" dirty="0" smtClean="0"/>
          </a:p>
          <a:p>
            <a:r>
              <a:rPr lang="es-CL" dirty="0" smtClean="0"/>
              <a:t>Ejemplo en pantalla </a:t>
            </a:r>
            <a:r>
              <a:rPr lang="es-CL" dirty="0" err="1" smtClean="0"/>
              <a:t>Jupyter</a:t>
            </a:r>
            <a:r>
              <a:rPr lang="es-CL" dirty="0" smtClean="0"/>
              <a:t>.</a:t>
            </a:r>
          </a:p>
          <a:p>
            <a:r>
              <a:rPr lang="es-CL" dirty="0" smtClean="0"/>
              <a:t>Librerías a utilizar de Python para Data </a:t>
            </a:r>
            <a:r>
              <a:rPr lang="es-CL" dirty="0" err="1" smtClean="0"/>
              <a:t>Science</a:t>
            </a:r>
            <a:r>
              <a:rPr lang="es-CL" dirty="0" smtClean="0"/>
              <a:t>.</a:t>
            </a:r>
          </a:p>
          <a:p>
            <a:r>
              <a:rPr lang="es-CL" dirty="0" smtClean="0"/>
              <a:t>Machine </a:t>
            </a:r>
            <a:r>
              <a:rPr lang="es-CL" dirty="0" err="1" smtClean="0"/>
              <a:t>Learning</a:t>
            </a:r>
            <a:endParaRPr lang="es-CL" dirty="0" smtClean="0"/>
          </a:p>
          <a:p>
            <a:r>
              <a:rPr lang="es-CL" dirty="0" smtClean="0"/>
              <a:t>Ejercicios</a:t>
            </a:r>
          </a:p>
        </p:txBody>
      </p:sp>
    </p:spTree>
    <p:extLst>
      <p:ext uri="{BB962C8B-B14F-4D97-AF65-F5344CB8AC3E}">
        <p14:creationId xmlns:p14="http://schemas.microsoft.com/office/powerpoint/2010/main" val="1373093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r>
              <a:rPr lang="es-CL" dirty="0" smtClean="0"/>
              <a:t>: Aprendizaje no supervisado</a:t>
            </a:r>
            <a:endParaRPr lang="es-CL" dirty="0"/>
          </a:p>
        </p:txBody>
      </p:sp>
      <p:sp>
        <p:nvSpPr>
          <p:cNvPr id="3" name="Marcador de contenido 2"/>
          <p:cNvSpPr>
            <a:spLocks noGrp="1"/>
          </p:cNvSpPr>
          <p:nvPr>
            <p:ph idx="1"/>
          </p:nvPr>
        </p:nvSpPr>
        <p:spPr/>
        <p:txBody>
          <a:bodyPr>
            <a:normAutofit lnSpcReduction="10000"/>
          </a:bodyPr>
          <a:lstStyle/>
          <a:p>
            <a:r>
              <a:rPr lang="es-ES" dirty="0"/>
              <a:t>El aprendizaje no supervisado se suele usar en problemas de </a:t>
            </a:r>
            <a:r>
              <a:rPr lang="es-ES" i="1" dirty="0" err="1"/>
              <a:t>clustering</a:t>
            </a:r>
            <a:r>
              <a:rPr lang="es-ES" dirty="0"/>
              <a:t>, agrupamientos de </a:t>
            </a:r>
            <a:r>
              <a:rPr lang="es-ES" dirty="0" err="1"/>
              <a:t>co</a:t>
            </a:r>
            <a:r>
              <a:rPr lang="es-ES" dirty="0"/>
              <a:t>-ocurrencia y </a:t>
            </a:r>
            <a:r>
              <a:rPr lang="es-ES" dirty="0" smtClean="0"/>
              <a:t>perfilado.</a:t>
            </a:r>
          </a:p>
          <a:p>
            <a:r>
              <a:rPr lang="es-ES" dirty="0" smtClean="0"/>
              <a:t>Si </a:t>
            </a:r>
            <a:r>
              <a:rPr lang="es-ES" dirty="0"/>
              <a:t>embargo, los problemas que implican tareas de encontrar similitud, predicción de enlaces o reducción de datos, pueden ser supervisados o no</a:t>
            </a:r>
            <a:r>
              <a:rPr lang="es-ES" dirty="0" smtClean="0"/>
              <a:t>.</a:t>
            </a:r>
            <a:endParaRPr lang="es-ES" dirty="0"/>
          </a:p>
          <a:p>
            <a:r>
              <a:rPr lang="es-ES" dirty="0"/>
              <a:t>Los tipos de algoritmo más habituales en aprendizaje no supervisado son:</a:t>
            </a:r>
          </a:p>
          <a:p>
            <a:pPr lvl="1"/>
            <a:r>
              <a:rPr lang="es-ES" dirty="0" smtClean="0"/>
              <a:t>Algoritmos </a:t>
            </a:r>
            <a:r>
              <a:rPr lang="es-ES" dirty="0"/>
              <a:t>de </a:t>
            </a:r>
            <a:r>
              <a:rPr lang="es-ES" i="1" dirty="0" err="1" smtClean="0"/>
              <a:t>clustering</a:t>
            </a:r>
            <a:r>
              <a:rPr lang="es-ES" i="1" dirty="0" smtClean="0"/>
              <a:t>.</a:t>
            </a:r>
            <a:endParaRPr lang="es-ES" i="1" dirty="0"/>
          </a:p>
          <a:p>
            <a:pPr lvl="1"/>
            <a:r>
              <a:rPr lang="es-ES" dirty="0" smtClean="0"/>
              <a:t>Análisis </a:t>
            </a:r>
            <a:r>
              <a:rPr lang="es-ES" dirty="0"/>
              <a:t>de componentes </a:t>
            </a:r>
            <a:r>
              <a:rPr lang="es-ES" dirty="0" smtClean="0"/>
              <a:t>principales.</a:t>
            </a:r>
            <a:endParaRPr lang="es-ES" dirty="0"/>
          </a:p>
          <a:p>
            <a:pPr lvl="1"/>
            <a:r>
              <a:rPr lang="es-ES" dirty="0" smtClean="0"/>
              <a:t>Descomposición </a:t>
            </a:r>
            <a:r>
              <a:rPr lang="es-ES" dirty="0"/>
              <a:t>en valores singulares (</a:t>
            </a:r>
            <a:r>
              <a:rPr lang="es-ES" i="1" dirty="0"/>
              <a:t>singular </a:t>
            </a:r>
            <a:r>
              <a:rPr lang="es-ES" i="1" dirty="0" err="1"/>
              <a:t>value</a:t>
            </a:r>
            <a:r>
              <a:rPr lang="es-ES" i="1" dirty="0"/>
              <a:t> </a:t>
            </a:r>
            <a:r>
              <a:rPr lang="es-ES" i="1" dirty="0" err="1"/>
              <a:t>decomposition</a:t>
            </a:r>
            <a:r>
              <a:rPr lang="es-ES" dirty="0" smtClean="0"/>
              <a:t>).</a:t>
            </a:r>
            <a:endParaRPr lang="es-ES" dirty="0"/>
          </a:p>
          <a:p>
            <a:pPr lvl="1"/>
            <a:r>
              <a:rPr lang="es-ES" dirty="0" smtClean="0"/>
              <a:t>Análisis </a:t>
            </a:r>
            <a:r>
              <a:rPr lang="es-ES" dirty="0"/>
              <a:t>de componentes independientes </a:t>
            </a:r>
            <a:r>
              <a:rPr lang="es-ES" dirty="0" smtClean="0"/>
              <a:t>(</a:t>
            </a:r>
            <a:r>
              <a:rPr lang="es-ES" i="1" dirty="0" err="1" smtClean="0"/>
              <a:t>independent</a:t>
            </a:r>
            <a:r>
              <a:rPr lang="es-ES" i="1" dirty="0" smtClean="0"/>
              <a:t> </a:t>
            </a:r>
            <a:r>
              <a:rPr lang="es-ES" i="1" dirty="0" err="1" smtClean="0"/>
              <a:t>component</a:t>
            </a:r>
            <a:r>
              <a:rPr lang="es-ES" i="1" dirty="0" smtClean="0"/>
              <a:t> </a:t>
            </a:r>
            <a:r>
              <a:rPr lang="es-ES" i="1" dirty="0" err="1" smtClean="0"/>
              <a:t>analysis</a:t>
            </a:r>
            <a:r>
              <a:rPr lang="es-ES" dirty="0" smtClean="0"/>
              <a:t>).</a:t>
            </a:r>
            <a:endParaRPr lang="es-CL" dirty="0"/>
          </a:p>
        </p:txBody>
      </p:sp>
    </p:spTree>
    <p:extLst>
      <p:ext uri="{BB962C8B-B14F-4D97-AF65-F5344CB8AC3E}">
        <p14:creationId xmlns:p14="http://schemas.microsoft.com/office/powerpoint/2010/main" val="121527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algoritmo elegir?</a:t>
            </a:r>
            <a:endParaRPr lang="es-CL" dirty="0"/>
          </a:p>
        </p:txBody>
      </p:sp>
      <p:pic>
        <p:nvPicPr>
          <p:cNvPr id="4" name="Marcador de contenido 3"/>
          <p:cNvPicPr>
            <a:picLocks noGrp="1" noChangeAspect="1"/>
          </p:cNvPicPr>
          <p:nvPr>
            <p:ph idx="1"/>
          </p:nvPr>
        </p:nvPicPr>
        <p:blipFill>
          <a:blip r:embed="rId2"/>
          <a:stretch>
            <a:fillRect/>
          </a:stretch>
        </p:blipFill>
        <p:spPr>
          <a:xfrm>
            <a:off x="1567614" y="1302912"/>
            <a:ext cx="8483220" cy="5288757"/>
          </a:xfrm>
          <a:prstGeom prst="rect">
            <a:avLst/>
          </a:prstGeom>
        </p:spPr>
      </p:pic>
    </p:spTree>
    <p:extLst>
      <p:ext uri="{BB962C8B-B14F-4D97-AF65-F5344CB8AC3E}">
        <p14:creationId xmlns:p14="http://schemas.microsoft.com/office/powerpoint/2010/main" val="930314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algoritmo elegir?</a:t>
            </a:r>
            <a:endParaRPr lang="es-CL" dirty="0"/>
          </a:p>
        </p:txBody>
      </p:sp>
      <p:sp>
        <p:nvSpPr>
          <p:cNvPr id="3" name="Marcador de contenido 2"/>
          <p:cNvSpPr>
            <a:spLocks noGrp="1"/>
          </p:cNvSpPr>
          <p:nvPr>
            <p:ph idx="1"/>
          </p:nvPr>
        </p:nvSpPr>
        <p:spPr/>
        <p:txBody>
          <a:bodyPr>
            <a:normAutofit/>
          </a:bodyPr>
          <a:lstStyle/>
          <a:p>
            <a:r>
              <a:rPr lang="es-CL" sz="4800" dirty="0" smtClean="0"/>
              <a:t>Descargar </a:t>
            </a:r>
            <a:r>
              <a:rPr lang="es-CL" sz="4800" dirty="0" err="1" smtClean="0"/>
              <a:t>cheat</a:t>
            </a:r>
            <a:r>
              <a:rPr lang="es-CL" sz="4800" dirty="0" smtClean="0"/>
              <a:t> </a:t>
            </a:r>
            <a:r>
              <a:rPr lang="es-CL" sz="4800" dirty="0" err="1" smtClean="0"/>
              <a:t>sheet</a:t>
            </a:r>
            <a:r>
              <a:rPr lang="es-CL" sz="4800" dirty="0" smtClean="0"/>
              <a:t> </a:t>
            </a:r>
            <a:r>
              <a:rPr lang="es-CL" sz="4800" dirty="0" err="1" smtClean="0"/>
              <a:t>pdf</a:t>
            </a:r>
            <a:r>
              <a:rPr lang="es-CL" sz="4800" dirty="0" smtClean="0"/>
              <a:t>:</a:t>
            </a:r>
          </a:p>
          <a:p>
            <a:r>
              <a:rPr lang="es-CL" sz="4800" dirty="0"/>
              <a:t>https://bit.ly/2GzIwYf</a:t>
            </a:r>
          </a:p>
        </p:txBody>
      </p:sp>
    </p:spTree>
    <p:extLst>
      <p:ext uri="{BB962C8B-B14F-4D97-AF65-F5344CB8AC3E}">
        <p14:creationId xmlns:p14="http://schemas.microsoft.com/office/powerpoint/2010/main" val="1301143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por refuerzo</a:t>
            </a:r>
            <a:endParaRPr lang="es-CL" dirty="0"/>
          </a:p>
        </p:txBody>
      </p:sp>
      <p:sp>
        <p:nvSpPr>
          <p:cNvPr id="3" name="Marcador de contenido 2"/>
          <p:cNvSpPr>
            <a:spLocks noGrp="1"/>
          </p:cNvSpPr>
          <p:nvPr>
            <p:ph idx="1"/>
          </p:nvPr>
        </p:nvSpPr>
        <p:spPr/>
        <p:txBody>
          <a:bodyPr>
            <a:normAutofit lnSpcReduction="10000"/>
          </a:bodyPr>
          <a:lstStyle/>
          <a:p>
            <a:r>
              <a:rPr lang="es-ES" dirty="0"/>
              <a:t>No todos los algoritmos </a:t>
            </a:r>
            <a:r>
              <a:rPr lang="es-ES" dirty="0" smtClean="0"/>
              <a:t>de Machine </a:t>
            </a:r>
            <a:r>
              <a:rPr lang="es-ES" dirty="0" err="1" smtClean="0"/>
              <a:t>Learning</a:t>
            </a:r>
            <a:r>
              <a:rPr lang="es-ES" dirty="0" smtClean="0"/>
              <a:t> se </a:t>
            </a:r>
            <a:r>
              <a:rPr lang="es-ES" dirty="0"/>
              <a:t>pueden clasificar como algoritmos de aprendizaje supervisado o no </a:t>
            </a:r>
            <a:r>
              <a:rPr lang="es-ES" dirty="0" smtClean="0"/>
              <a:t>supervisado.</a:t>
            </a:r>
          </a:p>
          <a:p>
            <a:r>
              <a:rPr lang="es-ES" dirty="0" smtClean="0"/>
              <a:t>Hay “una falla en la </a:t>
            </a:r>
            <a:r>
              <a:rPr lang="es-ES" dirty="0" err="1" smtClean="0"/>
              <a:t>matrix</a:t>
            </a:r>
            <a:r>
              <a:rPr lang="es-ES" dirty="0" smtClean="0"/>
              <a:t>” que </a:t>
            </a:r>
            <a:r>
              <a:rPr lang="es-ES" dirty="0"/>
              <a:t>es donde encajan las técnicas de aprendizaje por </a:t>
            </a:r>
            <a:r>
              <a:rPr lang="es-ES" dirty="0" smtClean="0"/>
              <a:t>refuerzo.</a:t>
            </a:r>
          </a:p>
          <a:p>
            <a:r>
              <a:rPr lang="es-ES" dirty="0" smtClean="0"/>
              <a:t>Este </a:t>
            </a:r>
            <a:r>
              <a:rPr lang="es-ES" dirty="0"/>
              <a:t>tipo aprendizaje se basa en mejorar la respuesta del modelo usando un proceso de retroalimentación. </a:t>
            </a:r>
            <a:endParaRPr lang="es-ES" dirty="0" smtClean="0"/>
          </a:p>
          <a:p>
            <a:r>
              <a:rPr lang="es-ES" dirty="0" smtClean="0"/>
              <a:t>Se </a:t>
            </a:r>
            <a:r>
              <a:rPr lang="es-ES" dirty="0"/>
              <a:t>basan en los estudios sobre cómo fomentar el aprendizaje en humanos y ratas basándose en recompensas y castigos. </a:t>
            </a:r>
            <a:endParaRPr lang="es-ES" dirty="0" smtClean="0"/>
          </a:p>
          <a:p>
            <a:r>
              <a:rPr lang="es-ES" dirty="0" smtClean="0"/>
              <a:t>El </a:t>
            </a:r>
            <a:r>
              <a:rPr lang="es-ES" dirty="0"/>
              <a:t>algoritmo aprende observando el mundo que le </a:t>
            </a:r>
            <a:r>
              <a:rPr lang="es-ES" dirty="0" smtClean="0"/>
              <a:t>rodea.</a:t>
            </a:r>
          </a:p>
          <a:p>
            <a:r>
              <a:rPr lang="es-ES" dirty="0" smtClean="0"/>
              <a:t>Su </a:t>
            </a:r>
            <a:r>
              <a:rPr lang="es-ES" dirty="0"/>
              <a:t>información de entrada es el </a:t>
            </a:r>
            <a:r>
              <a:rPr lang="es-ES" dirty="0" err="1"/>
              <a:t>feedback</a:t>
            </a:r>
            <a:r>
              <a:rPr lang="es-ES" dirty="0"/>
              <a:t> o retroalimentación que obtiene del mundo exterior como respuesta a sus </a:t>
            </a:r>
            <a:r>
              <a:rPr lang="es-ES" dirty="0" smtClean="0"/>
              <a:t>acciones.</a:t>
            </a:r>
          </a:p>
          <a:p>
            <a:r>
              <a:rPr lang="es-ES" dirty="0" smtClean="0"/>
              <a:t>Por </a:t>
            </a:r>
            <a:r>
              <a:rPr lang="es-ES" dirty="0"/>
              <a:t>lo tanto, el sistema aprende a base de ensayo-error.</a:t>
            </a:r>
            <a:endParaRPr lang="es-CL" dirty="0"/>
          </a:p>
        </p:txBody>
      </p:sp>
    </p:spTree>
    <p:extLst>
      <p:ext uri="{BB962C8B-B14F-4D97-AF65-F5344CB8AC3E}">
        <p14:creationId xmlns:p14="http://schemas.microsoft.com/office/powerpoint/2010/main" val="3968593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por refuerzo</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007" y="2052638"/>
            <a:ext cx="4195762" cy="4195762"/>
          </a:xfrm>
        </p:spPr>
      </p:pic>
    </p:spTree>
    <p:extLst>
      <p:ext uri="{BB962C8B-B14F-4D97-AF65-F5344CB8AC3E}">
        <p14:creationId xmlns:p14="http://schemas.microsoft.com/office/powerpoint/2010/main" val="1603012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L" dirty="0" smtClean="0"/>
              <a:t>Ejemplo en pantalla</a:t>
            </a:r>
            <a:endParaRPr lang="es-CL" dirty="0"/>
          </a:p>
        </p:txBody>
      </p:sp>
      <p:sp>
        <p:nvSpPr>
          <p:cNvPr id="7" name="Marcador de texto 6"/>
          <p:cNvSpPr>
            <a:spLocks noGrp="1"/>
          </p:cNvSpPr>
          <p:nvPr>
            <p:ph type="body" idx="1"/>
          </p:nvPr>
        </p:nvSpPr>
        <p:spPr/>
        <p:txBody>
          <a:bodyPr/>
          <a:lstStyle/>
          <a:p>
            <a:r>
              <a:rPr lang="es-CL" dirty="0" smtClean="0"/>
              <a:t>Algo simple para entender la idea</a:t>
            </a:r>
            <a:endParaRPr lang="es-CL" dirty="0"/>
          </a:p>
        </p:txBody>
      </p:sp>
    </p:spTree>
    <p:extLst>
      <p:ext uri="{BB962C8B-B14F-4D97-AF65-F5344CB8AC3E}">
        <p14:creationId xmlns:p14="http://schemas.microsoft.com/office/powerpoint/2010/main" val="4006680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La matriz de confusión y sus métricas asociadas son parte fundamental de la "Caja de herramientas" del científico de datos, ya que, para saber qué modelo funciona mejor para un determinado problema, necesitamos métricas o herramientas que nos ayuden a evaluarlo.</a:t>
            </a:r>
            <a:endParaRPr lang="es-CL" dirty="0"/>
          </a:p>
        </p:txBody>
      </p:sp>
    </p:spTree>
    <p:extLst>
      <p:ext uri="{BB962C8B-B14F-4D97-AF65-F5344CB8AC3E}">
        <p14:creationId xmlns:p14="http://schemas.microsoft.com/office/powerpoint/2010/main" val="3951707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smtClean="0"/>
              <a:t>Un </a:t>
            </a:r>
            <a:r>
              <a:rPr lang="es-ES" dirty="0"/>
              <a:t>modelo de clasificación es aquel capaz de predecir a qué clase va a pertenecer una nueva instancia, basándose en lo aprendido en instancias </a:t>
            </a:r>
            <a:r>
              <a:rPr lang="es-ES" dirty="0" smtClean="0"/>
              <a:t>anteriores.</a:t>
            </a:r>
          </a:p>
          <a:p>
            <a:r>
              <a:rPr lang="es-ES" dirty="0" smtClean="0"/>
              <a:t>En un </a:t>
            </a:r>
            <a:r>
              <a:rPr lang="es-ES" dirty="0"/>
              <a:t>modelo </a:t>
            </a:r>
            <a:r>
              <a:rPr lang="es-ES" dirty="0" smtClean="0"/>
              <a:t>binario </a:t>
            </a:r>
            <a:r>
              <a:rPr lang="es-ES" dirty="0"/>
              <a:t>podemos considerar dos clases: “Positiva” y “Negativa</a:t>
            </a:r>
            <a:r>
              <a:rPr lang="es-ES" dirty="0" smtClean="0"/>
              <a:t>”.</a:t>
            </a:r>
          </a:p>
          <a:p>
            <a:r>
              <a:rPr lang="es-ES" dirty="0" smtClean="0"/>
              <a:t>Basándonos </a:t>
            </a:r>
            <a:r>
              <a:rPr lang="es-ES" dirty="0"/>
              <a:t>en datos históricos de nuestra base de clientes, por ejemplo, podremos construir un modelo que prediga si un cliente va a darse de baja (caso tipo de predicción de “</a:t>
            </a:r>
            <a:r>
              <a:rPr lang="es-ES" i="1" dirty="0" err="1"/>
              <a:t>churning</a:t>
            </a:r>
            <a:r>
              <a:rPr lang="es-ES" dirty="0"/>
              <a:t>”), o no. Para evaluar este modelo que hemos creado, podríamos simplemente calcular su precisión (“</a:t>
            </a:r>
            <a:r>
              <a:rPr lang="es-ES" i="1" dirty="0" err="1"/>
              <a:t>accuracy</a:t>
            </a:r>
            <a:r>
              <a:rPr lang="es-ES" dirty="0"/>
              <a:t>”), como la proporción entre las predicciones correctas que ha hecho el modelo y el total de predicciones.</a:t>
            </a:r>
            <a:endParaRPr lang="es-CL" dirty="0"/>
          </a:p>
        </p:txBody>
      </p:sp>
    </p:spTree>
    <p:extLst>
      <p:ext uri="{BB962C8B-B14F-4D97-AF65-F5344CB8AC3E}">
        <p14:creationId xmlns:p14="http://schemas.microsoft.com/office/powerpoint/2010/main" val="1932415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normAutofit/>
          </a:bodyPr>
          <a:lstStyle/>
          <a:p>
            <a:pPr marL="0" indent="0" algn="ctr">
              <a:buNone/>
            </a:pPr>
            <a:r>
              <a:rPr lang="es-ES" sz="4800" dirty="0"/>
              <a:t>Precisión= (Predicciones correctas)/(Número total de Predicciones)</a:t>
            </a:r>
            <a:endParaRPr lang="es-CL" sz="4800" dirty="0"/>
          </a:p>
        </p:txBody>
      </p:sp>
    </p:spTree>
    <p:extLst>
      <p:ext uri="{BB962C8B-B14F-4D97-AF65-F5344CB8AC3E}">
        <p14:creationId xmlns:p14="http://schemas.microsoft.com/office/powerpoint/2010/main" val="266666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Esta precisión sería equivalente a restar el ratio de error de la unidad: 1- ratio de error</a:t>
            </a:r>
            <a:r>
              <a:rPr lang="es-ES" dirty="0" smtClean="0"/>
              <a:t>.</a:t>
            </a:r>
            <a:endParaRPr lang="es-ES" dirty="0"/>
          </a:p>
          <a:p>
            <a:r>
              <a:rPr lang="es-ES" dirty="0"/>
              <a:t>Sin </a:t>
            </a:r>
            <a:r>
              <a:rPr lang="es-ES" dirty="0" smtClean="0"/>
              <a:t>embargo </a:t>
            </a:r>
            <a:r>
              <a:rPr lang="es-ES" dirty="0"/>
              <a:t>aunque en ocasiones resulta práctico por su facilidad de cálculo, otras veces es necesario profundizar un poco más y tener en cuenta los tipos de predicciones correctas e incorrectas que realiza el </a:t>
            </a:r>
            <a:r>
              <a:rPr lang="es-ES" dirty="0" smtClean="0"/>
              <a:t>clasificador.</a:t>
            </a:r>
          </a:p>
          <a:p>
            <a:r>
              <a:rPr lang="es-ES" dirty="0" smtClean="0"/>
              <a:t>Es </a:t>
            </a:r>
            <a:r>
              <a:rPr lang="es-ES" dirty="0"/>
              <a:t>aquí donde entra </a:t>
            </a:r>
            <a:r>
              <a:rPr lang="es-ES" dirty="0" smtClean="0"/>
              <a:t>la </a:t>
            </a:r>
            <a:r>
              <a:rPr lang="es-ES" dirty="0"/>
              <a:t>Matriz de </a:t>
            </a:r>
            <a:r>
              <a:rPr lang="es-ES" dirty="0" err="1"/>
              <a:t>Confusion</a:t>
            </a:r>
            <a:r>
              <a:rPr lang="es-ES" dirty="0"/>
              <a:t> (“</a:t>
            </a:r>
            <a:r>
              <a:rPr lang="es-ES" dirty="0" err="1"/>
              <a:t>Confusion</a:t>
            </a:r>
            <a:r>
              <a:rPr lang="es-ES" dirty="0"/>
              <a:t> </a:t>
            </a:r>
            <a:r>
              <a:rPr lang="es-ES" dirty="0" err="1"/>
              <a:t>Matrix</a:t>
            </a:r>
            <a:r>
              <a:rPr lang="es-ES" dirty="0"/>
              <a:t>”)</a:t>
            </a:r>
            <a:endParaRPr lang="es-CL" dirty="0"/>
          </a:p>
        </p:txBody>
      </p:sp>
    </p:spTree>
    <p:extLst>
      <p:ext uri="{BB962C8B-B14F-4D97-AF65-F5344CB8AC3E}">
        <p14:creationId xmlns:p14="http://schemas.microsoft.com/office/powerpoint/2010/main" val="106166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Repositorio del curso</a:t>
            </a:r>
            <a:endParaRPr lang="es-CL" dirty="0"/>
          </a:p>
        </p:txBody>
      </p:sp>
      <p:sp>
        <p:nvSpPr>
          <p:cNvPr id="3" name="Marcador de contenido 2"/>
          <p:cNvSpPr>
            <a:spLocks noGrp="1"/>
          </p:cNvSpPr>
          <p:nvPr>
            <p:ph idx="1"/>
          </p:nvPr>
        </p:nvSpPr>
        <p:spPr/>
        <p:txBody>
          <a:bodyPr>
            <a:normAutofit/>
          </a:bodyPr>
          <a:lstStyle/>
          <a:p>
            <a:pPr marL="0" indent="0">
              <a:buNone/>
            </a:pPr>
            <a:r>
              <a:rPr lang="es-CL" sz="6000" dirty="0"/>
              <a:t>https://bit.ly/2DpcAmd</a:t>
            </a:r>
          </a:p>
        </p:txBody>
      </p:sp>
    </p:spTree>
    <p:extLst>
      <p:ext uri="{BB962C8B-B14F-4D97-AF65-F5344CB8AC3E}">
        <p14:creationId xmlns:p14="http://schemas.microsoft.com/office/powerpoint/2010/main" val="915692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La matriz de confusión de un problema de clase </a:t>
            </a:r>
            <a:r>
              <a:rPr lang="es-ES" b="1" dirty="0"/>
              <a:t>n</a:t>
            </a:r>
            <a:r>
              <a:rPr lang="es-ES" dirty="0"/>
              <a:t> es una </a:t>
            </a:r>
            <a:r>
              <a:rPr lang="es-ES" dirty="0" smtClean="0"/>
              <a:t>matriz </a:t>
            </a:r>
            <a:r>
              <a:rPr lang="es-ES" b="1" u="sng" dirty="0" err="1"/>
              <a:t>nxn</a:t>
            </a:r>
            <a:r>
              <a:rPr lang="es-ES" dirty="0"/>
              <a:t> en la que las filas se nombran según las clases reales y las columnas, según las clases previstas por el </a:t>
            </a:r>
            <a:r>
              <a:rPr lang="es-ES" dirty="0" smtClean="0"/>
              <a:t>modelo.</a:t>
            </a:r>
          </a:p>
          <a:p>
            <a:r>
              <a:rPr lang="es-ES" dirty="0" smtClean="0"/>
              <a:t>Sirve </a:t>
            </a:r>
            <a:r>
              <a:rPr lang="es-ES" dirty="0"/>
              <a:t>para mostrar de forma explícita cuándo una clase es confundida con otra. Por eso, permite trabajar de forma separada con distintos tipos de error.</a:t>
            </a:r>
            <a:endParaRPr lang="es-CL" dirty="0"/>
          </a:p>
        </p:txBody>
      </p:sp>
    </p:spTree>
    <p:extLst>
      <p:ext uri="{BB962C8B-B14F-4D97-AF65-F5344CB8AC3E}">
        <p14:creationId xmlns:p14="http://schemas.microsoft.com/office/powerpoint/2010/main" val="1227680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Por ejemplo, en un modelo binario </a:t>
            </a:r>
            <a:r>
              <a:rPr lang="es-ES" dirty="0" smtClean="0"/>
              <a:t>que </a:t>
            </a:r>
            <a:r>
              <a:rPr lang="es-ES" dirty="0"/>
              <a:t>busque predecir si </a:t>
            </a:r>
            <a:r>
              <a:rPr lang="es-ES" dirty="0" smtClean="0"/>
              <a:t>un hongo es venenoso </a:t>
            </a:r>
            <a:r>
              <a:rPr lang="es-ES" dirty="0"/>
              <a:t>o </a:t>
            </a:r>
            <a:r>
              <a:rPr lang="es-ES" dirty="0" smtClean="0"/>
              <a:t>no y </a:t>
            </a:r>
            <a:r>
              <a:rPr lang="es-ES" dirty="0"/>
              <a:t>basándose en determinadas características físicas de éstas consideraremos las clases </a:t>
            </a:r>
            <a:r>
              <a:rPr lang="es-ES" dirty="0" smtClean="0"/>
              <a:t>reales.</a:t>
            </a:r>
          </a:p>
          <a:p>
            <a:r>
              <a:rPr lang="es-ES" dirty="0" smtClean="0"/>
              <a:t>positivo</a:t>
            </a:r>
            <a:r>
              <a:rPr lang="es-ES" dirty="0"/>
              <a:t>= </a:t>
            </a:r>
            <a:r>
              <a:rPr lang="es-ES" dirty="0" smtClean="0"/>
              <a:t>hongo </a:t>
            </a:r>
            <a:r>
              <a:rPr lang="es-ES" dirty="0"/>
              <a:t>es </a:t>
            </a:r>
            <a:r>
              <a:rPr lang="es-ES" dirty="0" smtClean="0"/>
              <a:t>venenoso(p) </a:t>
            </a:r>
          </a:p>
          <a:p>
            <a:r>
              <a:rPr lang="es-ES" dirty="0" smtClean="0"/>
              <a:t>negativo=hongo </a:t>
            </a:r>
            <a:r>
              <a:rPr lang="es-ES" dirty="0"/>
              <a:t>es </a:t>
            </a:r>
            <a:r>
              <a:rPr lang="es-ES" dirty="0" smtClean="0"/>
              <a:t>comestible(n)</a:t>
            </a:r>
          </a:p>
          <a:p>
            <a:r>
              <a:rPr lang="es-ES" dirty="0" smtClean="0"/>
              <a:t>Las </a:t>
            </a:r>
            <a:r>
              <a:rPr lang="es-ES" dirty="0"/>
              <a:t>clases pronosticadas por el modelo, </a:t>
            </a:r>
            <a:r>
              <a:rPr lang="es-ES" dirty="0" smtClean="0"/>
              <a:t>Si </a:t>
            </a:r>
            <a:r>
              <a:rPr lang="es-ES" dirty="0"/>
              <a:t>es </a:t>
            </a:r>
            <a:r>
              <a:rPr lang="es-ES" dirty="0" smtClean="0"/>
              <a:t>venenoso(s) </a:t>
            </a:r>
            <a:r>
              <a:rPr lang="es-ES" dirty="0"/>
              <a:t>o </a:t>
            </a:r>
            <a:r>
              <a:rPr lang="es-ES" dirty="0" smtClean="0"/>
              <a:t>No </a:t>
            </a:r>
            <a:r>
              <a:rPr lang="es-ES" dirty="0"/>
              <a:t>es </a:t>
            </a:r>
            <a:r>
              <a:rPr lang="es-ES" dirty="0" smtClean="0"/>
              <a:t>comestible(n).</a:t>
            </a:r>
            <a:endParaRPr lang="es-CL" dirty="0"/>
          </a:p>
        </p:txBody>
      </p:sp>
    </p:spTree>
    <p:extLst>
      <p:ext uri="{BB962C8B-B14F-4D97-AF65-F5344CB8AC3E}">
        <p14:creationId xmlns:p14="http://schemas.microsoft.com/office/powerpoint/2010/main" val="3996054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pic>
        <p:nvPicPr>
          <p:cNvPr id="2" name="Marcador de contenido 1"/>
          <p:cNvPicPr>
            <a:picLocks noGrp="1" noChangeAspect="1"/>
          </p:cNvPicPr>
          <p:nvPr>
            <p:ph idx="1"/>
          </p:nvPr>
        </p:nvPicPr>
        <p:blipFill>
          <a:blip r:embed="rId2"/>
          <a:stretch>
            <a:fillRect/>
          </a:stretch>
        </p:blipFill>
        <p:spPr>
          <a:xfrm>
            <a:off x="1389414" y="2781837"/>
            <a:ext cx="9386245" cy="1950579"/>
          </a:xfrm>
          <a:prstGeom prst="rect">
            <a:avLst/>
          </a:prstGeom>
        </p:spPr>
      </p:pic>
    </p:spTree>
    <p:extLst>
      <p:ext uri="{BB962C8B-B14F-4D97-AF65-F5344CB8AC3E}">
        <p14:creationId xmlns:p14="http://schemas.microsoft.com/office/powerpoint/2010/main" val="3735775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3" name="Marcador de contenido 2"/>
          <p:cNvSpPr>
            <a:spLocks noGrp="1"/>
          </p:cNvSpPr>
          <p:nvPr>
            <p:ph idx="1"/>
          </p:nvPr>
        </p:nvSpPr>
        <p:spPr/>
        <p:txBody>
          <a:bodyPr/>
          <a:lstStyle/>
          <a:p>
            <a:r>
              <a:rPr lang="es-ES" dirty="0"/>
              <a:t>El problema radica en que al medir la precisión del algoritmo de </a:t>
            </a:r>
            <a:r>
              <a:rPr lang="es-ES" dirty="0" smtClean="0"/>
              <a:t>esta </a:t>
            </a:r>
            <a:r>
              <a:rPr lang="es-ES" dirty="0"/>
              <a:t>forma no distinguimos entre los errores de tipo falso positivo y falso negativo, como si ambos tuvieran la misma importancia.</a:t>
            </a:r>
            <a:endParaRPr lang="es-CL" dirty="0"/>
          </a:p>
        </p:txBody>
      </p:sp>
    </p:spTree>
    <p:extLst>
      <p:ext uri="{BB962C8B-B14F-4D97-AF65-F5344CB8AC3E}">
        <p14:creationId xmlns:p14="http://schemas.microsoft.com/office/powerpoint/2010/main" val="136879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pic>
        <p:nvPicPr>
          <p:cNvPr id="2" name="Marcador de contenido 1"/>
          <p:cNvPicPr>
            <a:picLocks noGrp="1" noChangeAspect="1"/>
          </p:cNvPicPr>
          <p:nvPr>
            <p:ph idx="1"/>
          </p:nvPr>
        </p:nvPicPr>
        <p:blipFill>
          <a:blip r:embed="rId2"/>
          <a:stretch>
            <a:fillRect/>
          </a:stretch>
        </p:blipFill>
        <p:spPr>
          <a:xfrm>
            <a:off x="1970468" y="1853248"/>
            <a:ext cx="7839277" cy="4372847"/>
          </a:xfrm>
          <a:prstGeom prst="rect">
            <a:avLst/>
          </a:prstGeom>
        </p:spPr>
      </p:pic>
    </p:spTree>
    <p:extLst>
      <p:ext uri="{BB962C8B-B14F-4D97-AF65-F5344CB8AC3E}">
        <p14:creationId xmlns:p14="http://schemas.microsoft.com/office/powerpoint/2010/main" val="3655408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pic>
        <p:nvPicPr>
          <p:cNvPr id="14" name="Marcador de contenido 13"/>
          <p:cNvPicPr>
            <a:picLocks noGrp="1" noChangeAspect="1"/>
          </p:cNvPicPr>
          <p:nvPr>
            <p:ph idx="1"/>
          </p:nvPr>
        </p:nvPicPr>
        <p:blipFill>
          <a:blip r:embed="rId2"/>
          <a:stretch>
            <a:fillRect/>
          </a:stretch>
        </p:blipFill>
        <p:spPr>
          <a:xfrm>
            <a:off x="1261258" y="2588654"/>
            <a:ext cx="9398492" cy="2349623"/>
          </a:xfrm>
          <a:prstGeom prst="rect">
            <a:avLst/>
          </a:prstGeom>
        </p:spPr>
      </p:pic>
      <p:sp>
        <p:nvSpPr>
          <p:cNvPr id="15" name="CuadroTexto 14"/>
          <p:cNvSpPr txBox="1"/>
          <p:nvPr/>
        </p:nvSpPr>
        <p:spPr>
          <a:xfrm>
            <a:off x="1261258" y="5048519"/>
            <a:ext cx="9775433" cy="1477328"/>
          </a:xfrm>
          <a:prstGeom prst="rect">
            <a:avLst/>
          </a:prstGeom>
          <a:noFill/>
        </p:spPr>
        <p:txBody>
          <a:bodyPr wrap="none" rtlCol="0">
            <a:spAutoFit/>
          </a:bodyPr>
          <a:lstStyle/>
          <a:p>
            <a:pPr marL="285750" indent="-285750">
              <a:buFont typeface="Arial" panose="020B0604020202020204" pitchFamily="34" charset="0"/>
              <a:buChar char="•"/>
            </a:pPr>
            <a:r>
              <a:rPr lang="es-ES" b="1" i="1" dirty="0"/>
              <a:t>a</a:t>
            </a:r>
            <a:r>
              <a:rPr lang="es-ES" dirty="0"/>
              <a:t> es el número de predicciones correctas de clase negativa (negativos reales)</a:t>
            </a:r>
          </a:p>
          <a:p>
            <a:pPr marL="285750" indent="-285750">
              <a:buFont typeface="Arial" panose="020B0604020202020204" pitchFamily="34" charset="0"/>
              <a:buChar char="•"/>
            </a:pPr>
            <a:r>
              <a:rPr lang="es-ES" b="1" i="1" dirty="0" smtClean="0"/>
              <a:t>b</a:t>
            </a:r>
            <a:r>
              <a:rPr lang="es-ES" dirty="0"/>
              <a:t> es el número de predicciones incorrectas de clase positiva (falsos positivos)</a:t>
            </a:r>
          </a:p>
          <a:p>
            <a:pPr marL="285750" indent="-285750">
              <a:buFont typeface="Arial" panose="020B0604020202020204" pitchFamily="34" charset="0"/>
              <a:buChar char="•"/>
            </a:pPr>
            <a:r>
              <a:rPr lang="es-ES" b="1" i="1" dirty="0" smtClean="0"/>
              <a:t>c</a:t>
            </a:r>
            <a:r>
              <a:rPr lang="es-ES" dirty="0"/>
              <a:t> es el número de predicciones incorrectas de clase negativa (falsos negativos)  </a:t>
            </a:r>
          </a:p>
          <a:p>
            <a:pPr marL="285750" indent="-285750">
              <a:buFont typeface="Arial" panose="020B0604020202020204" pitchFamily="34" charset="0"/>
              <a:buChar char="•"/>
            </a:pPr>
            <a:r>
              <a:rPr lang="es-ES" b="1" i="1" dirty="0" smtClean="0"/>
              <a:t>d</a:t>
            </a:r>
            <a:r>
              <a:rPr lang="es-ES" i="1" dirty="0"/>
              <a:t> </a:t>
            </a:r>
            <a:r>
              <a:rPr lang="es-ES" dirty="0"/>
              <a:t>es el número de predicciones correctas de clase positiva (positivos reales)</a:t>
            </a:r>
          </a:p>
          <a:p>
            <a:endParaRPr lang="es-CL" dirty="0"/>
          </a:p>
        </p:txBody>
      </p:sp>
    </p:spTree>
    <p:extLst>
      <p:ext uri="{BB962C8B-B14F-4D97-AF65-F5344CB8AC3E}">
        <p14:creationId xmlns:p14="http://schemas.microsoft.com/office/powerpoint/2010/main" val="4106374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2" name="Marcador de contenido 1"/>
          <p:cNvSpPr>
            <a:spLocks noGrp="1"/>
          </p:cNvSpPr>
          <p:nvPr>
            <p:ph idx="1"/>
          </p:nvPr>
        </p:nvSpPr>
        <p:spPr/>
        <p:txBody>
          <a:bodyPr/>
          <a:lstStyle/>
          <a:p>
            <a:r>
              <a:rPr lang="es-ES" dirty="0"/>
              <a:t>Viendo la importancia que tiene discriminar en cada caso concreto los distintos tipos de error que pueden resultar de la aplicación de algoritmo, entendemos mejor la necesidad de trabajar con diferentes métricas.</a:t>
            </a:r>
            <a:endParaRPr lang="es-CL" dirty="0"/>
          </a:p>
        </p:txBody>
      </p:sp>
    </p:spTree>
    <p:extLst>
      <p:ext uri="{BB962C8B-B14F-4D97-AF65-F5344CB8AC3E}">
        <p14:creationId xmlns:p14="http://schemas.microsoft.com/office/powerpoint/2010/main" val="3141514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sp>
        <p:nvSpPr>
          <p:cNvPr id="2" name="Marcador de contenido 1"/>
          <p:cNvSpPr>
            <a:spLocks noGrp="1"/>
          </p:cNvSpPr>
          <p:nvPr>
            <p:ph sz="half" idx="1"/>
          </p:nvPr>
        </p:nvSpPr>
        <p:spPr/>
        <p:txBody>
          <a:bodyPr/>
          <a:lstStyle/>
          <a:p>
            <a:r>
              <a:rPr lang="es-ES" b="1" dirty="0" smtClean="0"/>
              <a:t>Precisión</a:t>
            </a:r>
            <a:r>
              <a:rPr lang="es-ES" dirty="0" smtClean="0"/>
              <a:t> </a:t>
            </a:r>
            <a:r>
              <a:rPr lang="es-ES" dirty="0"/>
              <a:t>o “</a:t>
            </a:r>
            <a:r>
              <a:rPr lang="es-ES" b="1" i="1" dirty="0" err="1"/>
              <a:t>Accuracy</a:t>
            </a:r>
            <a:r>
              <a:rPr lang="es-ES" dirty="0"/>
              <a:t>” (</a:t>
            </a:r>
            <a:r>
              <a:rPr lang="es-ES" b="1" i="1" dirty="0"/>
              <a:t>AC</a:t>
            </a:r>
            <a:r>
              <a:rPr lang="es-ES" dirty="0"/>
              <a:t>) se refiere a la dispersión del conjunto de valores obtenidos a partir de mediciones repetidas de una </a:t>
            </a:r>
            <a:r>
              <a:rPr lang="es-ES" dirty="0" smtClean="0"/>
              <a:t>magnitud.</a:t>
            </a:r>
          </a:p>
          <a:p>
            <a:r>
              <a:rPr lang="es-ES" dirty="0" smtClean="0"/>
              <a:t>Cuanto </a:t>
            </a:r>
            <a:r>
              <a:rPr lang="es-ES" dirty="0"/>
              <a:t>menor es la dispersión mayor la </a:t>
            </a:r>
            <a:r>
              <a:rPr lang="es-ES" dirty="0" smtClean="0"/>
              <a:t>precisión.</a:t>
            </a:r>
          </a:p>
          <a:p>
            <a:r>
              <a:rPr lang="es-ES" dirty="0" smtClean="0"/>
              <a:t>Se </a:t>
            </a:r>
            <a:r>
              <a:rPr lang="es-ES" dirty="0"/>
              <a:t>representa por la proporción entre el número de predicciones correctas (tanto positivas como negativas) y el total de </a:t>
            </a:r>
            <a:r>
              <a:rPr lang="es-ES" dirty="0" smtClean="0"/>
              <a:t>predicciones.</a:t>
            </a:r>
            <a:endParaRPr lang="es-CL" dirty="0"/>
          </a:p>
        </p:txBody>
      </p:sp>
      <p:pic>
        <p:nvPicPr>
          <p:cNvPr id="5" name="Marcador de contenido 4"/>
          <p:cNvPicPr>
            <a:picLocks noGrp="1" noChangeAspect="1"/>
          </p:cNvPicPr>
          <p:nvPr>
            <p:ph sz="half" idx="2"/>
          </p:nvPr>
        </p:nvPicPr>
        <p:blipFill>
          <a:blip r:embed="rId2"/>
          <a:stretch>
            <a:fillRect/>
          </a:stretch>
        </p:blipFill>
        <p:spPr>
          <a:xfrm>
            <a:off x="6659295" y="3111690"/>
            <a:ext cx="3940766" cy="1046766"/>
          </a:xfrm>
          <a:prstGeom prst="rect">
            <a:avLst/>
          </a:prstGeom>
        </p:spPr>
      </p:pic>
    </p:spTree>
    <p:extLst>
      <p:ext uri="{BB962C8B-B14F-4D97-AF65-F5344CB8AC3E}">
        <p14:creationId xmlns:p14="http://schemas.microsoft.com/office/powerpoint/2010/main" val="2541665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sp>
        <p:nvSpPr>
          <p:cNvPr id="2" name="Marcador de contenido 1"/>
          <p:cNvSpPr>
            <a:spLocks noGrp="1"/>
          </p:cNvSpPr>
          <p:nvPr>
            <p:ph sz="half" idx="1"/>
          </p:nvPr>
        </p:nvSpPr>
        <p:spPr/>
        <p:txBody>
          <a:bodyPr>
            <a:normAutofit fontScale="92500" lnSpcReduction="20000"/>
          </a:bodyPr>
          <a:lstStyle/>
          <a:p>
            <a:r>
              <a:rPr lang="es-ES" b="1" dirty="0" smtClean="0"/>
              <a:t>Exactitud</a:t>
            </a:r>
            <a:r>
              <a:rPr lang="es-ES" dirty="0" smtClean="0"/>
              <a:t> o </a:t>
            </a:r>
            <a:r>
              <a:rPr lang="es-ES" dirty="0"/>
              <a:t>“</a:t>
            </a:r>
            <a:r>
              <a:rPr lang="es-ES" b="1" i="1" dirty="0" err="1"/>
              <a:t>Precision</a:t>
            </a:r>
            <a:r>
              <a:rPr lang="es-ES" dirty="0"/>
              <a:t>” se refiere a lo cerca que está el resultado de una medición del valor </a:t>
            </a:r>
            <a:r>
              <a:rPr lang="es-ES" dirty="0" smtClean="0"/>
              <a:t>verdadero.</a:t>
            </a:r>
          </a:p>
          <a:p>
            <a:r>
              <a:rPr lang="es-ES" dirty="0" smtClean="0"/>
              <a:t>En </a:t>
            </a:r>
            <a:r>
              <a:rPr lang="es-ES" dirty="0"/>
              <a:t>términos estadísticos, la exactitud está relacionada con el sesgo de una </a:t>
            </a:r>
            <a:r>
              <a:rPr lang="es-ES" dirty="0" smtClean="0"/>
              <a:t>estimación.</a:t>
            </a:r>
          </a:p>
          <a:p>
            <a:r>
              <a:rPr lang="es-ES" dirty="0" smtClean="0"/>
              <a:t>También </a:t>
            </a:r>
            <a:r>
              <a:rPr lang="es-ES" dirty="0"/>
              <a:t>se conoce como Verdadero Positivo </a:t>
            </a:r>
            <a:r>
              <a:rPr lang="es-ES" dirty="0" smtClean="0"/>
              <a:t>(“</a:t>
            </a:r>
            <a:r>
              <a:rPr lang="es-ES" i="1" dirty="0" smtClean="0"/>
              <a:t>True </a:t>
            </a:r>
            <a:r>
              <a:rPr lang="es-ES" i="1" dirty="0"/>
              <a:t>positive </a:t>
            </a:r>
            <a:r>
              <a:rPr lang="es-ES" i="1" dirty="0" err="1"/>
              <a:t>rate</a:t>
            </a:r>
            <a:r>
              <a:rPr lang="es-ES" dirty="0"/>
              <a:t>”). </a:t>
            </a:r>
            <a:endParaRPr lang="es-ES" dirty="0" smtClean="0"/>
          </a:p>
          <a:p>
            <a:r>
              <a:rPr lang="es-ES" dirty="0" smtClean="0"/>
              <a:t>Se </a:t>
            </a:r>
            <a:r>
              <a:rPr lang="es-ES" dirty="0"/>
              <a:t>representa por la proporción entre los positivos reales predichos por el algoritmo y todos los casos </a:t>
            </a:r>
            <a:r>
              <a:rPr lang="es-ES" dirty="0" smtClean="0"/>
              <a:t>positivos.</a:t>
            </a:r>
          </a:p>
          <a:p>
            <a:r>
              <a:rPr lang="es-ES" dirty="0" smtClean="0"/>
              <a:t>Es </a:t>
            </a:r>
            <a:r>
              <a:rPr lang="es-ES" dirty="0"/>
              <a:t>decir, de todas </a:t>
            </a:r>
            <a:r>
              <a:rPr lang="es-ES" dirty="0" smtClean="0"/>
              <a:t>los hongos venenosos, </a:t>
            </a:r>
            <a:r>
              <a:rPr lang="es-ES" dirty="0"/>
              <a:t>cuántas ha predicho correctamente el algoritmo que lo </a:t>
            </a:r>
            <a:r>
              <a:rPr lang="es-ES" dirty="0" smtClean="0"/>
              <a:t>son.</a:t>
            </a:r>
            <a:endParaRPr lang="es-CL" dirty="0"/>
          </a:p>
        </p:txBody>
      </p:sp>
      <p:pic>
        <p:nvPicPr>
          <p:cNvPr id="6" name="Marcador de contenido 5"/>
          <p:cNvPicPr>
            <a:picLocks noGrp="1" noChangeAspect="1"/>
          </p:cNvPicPr>
          <p:nvPr>
            <p:ph sz="half" idx="2"/>
          </p:nvPr>
        </p:nvPicPr>
        <p:blipFill>
          <a:blip r:embed="rId2"/>
          <a:stretch>
            <a:fillRect/>
          </a:stretch>
        </p:blipFill>
        <p:spPr>
          <a:xfrm>
            <a:off x="7523956" y="3284112"/>
            <a:ext cx="2673188" cy="1317223"/>
          </a:xfrm>
          <a:prstGeom prst="rect">
            <a:avLst/>
          </a:prstGeom>
        </p:spPr>
      </p:pic>
    </p:spTree>
    <p:extLst>
      <p:ext uri="{BB962C8B-B14F-4D97-AF65-F5344CB8AC3E}">
        <p14:creationId xmlns:p14="http://schemas.microsoft.com/office/powerpoint/2010/main" val="1011212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pic>
        <p:nvPicPr>
          <p:cNvPr id="5" name="Marcador de contenido 4"/>
          <p:cNvPicPr>
            <a:picLocks noGrp="1" noChangeAspect="1"/>
          </p:cNvPicPr>
          <p:nvPr>
            <p:ph idx="1"/>
          </p:nvPr>
        </p:nvPicPr>
        <p:blipFill>
          <a:blip r:embed="rId2"/>
          <a:stretch>
            <a:fillRect/>
          </a:stretch>
        </p:blipFill>
        <p:spPr>
          <a:xfrm>
            <a:off x="3953815" y="1853248"/>
            <a:ext cx="3974474" cy="3156539"/>
          </a:xfrm>
          <a:prstGeom prst="rect">
            <a:avLst/>
          </a:prstGeom>
        </p:spPr>
      </p:pic>
      <p:sp>
        <p:nvSpPr>
          <p:cNvPr id="7" name="CuadroTexto 6"/>
          <p:cNvSpPr txBox="1"/>
          <p:nvPr/>
        </p:nvSpPr>
        <p:spPr>
          <a:xfrm>
            <a:off x="2910625" y="5267459"/>
            <a:ext cx="6264857" cy="923330"/>
          </a:xfrm>
          <a:prstGeom prst="rect">
            <a:avLst/>
          </a:prstGeom>
          <a:noFill/>
        </p:spPr>
        <p:txBody>
          <a:bodyPr wrap="none" rtlCol="0">
            <a:spAutoFit/>
          </a:bodyPr>
          <a:lstStyle/>
          <a:p>
            <a:r>
              <a:rPr lang="es-ES" dirty="0"/>
              <a:t>L</a:t>
            </a:r>
            <a:r>
              <a:rPr lang="es-ES" dirty="0" smtClean="0"/>
              <a:t>a </a:t>
            </a:r>
            <a:r>
              <a:rPr lang="es-ES" dirty="0"/>
              <a:t>figura (b) representa un resultado exacto y </a:t>
            </a:r>
            <a:r>
              <a:rPr lang="es-ES" dirty="0" smtClean="0"/>
              <a:t>preciso.</a:t>
            </a:r>
          </a:p>
          <a:p>
            <a:r>
              <a:rPr lang="es-ES" dirty="0" smtClean="0"/>
              <a:t>La </a:t>
            </a:r>
            <a:r>
              <a:rPr lang="es-ES" dirty="0"/>
              <a:t>(C) es preciso, pero no </a:t>
            </a:r>
            <a:r>
              <a:rPr lang="es-ES" dirty="0" smtClean="0"/>
              <a:t>exacto.</a:t>
            </a:r>
          </a:p>
          <a:p>
            <a:r>
              <a:rPr lang="es-ES" dirty="0" smtClean="0"/>
              <a:t>(a</a:t>
            </a:r>
            <a:r>
              <a:rPr lang="es-ES" dirty="0"/>
              <a:t>) no es ni una cosa ni la otra.</a:t>
            </a:r>
            <a:endParaRPr lang="es-CL" dirty="0"/>
          </a:p>
        </p:txBody>
      </p:sp>
    </p:spTree>
    <p:extLst>
      <p:ext uri="{BB962C8B-B14F-4D97-AF65-F5344CB8AC3E}">
        <p14:creationId xmlns:p14="http://schemas.microsoft.com/office/powerpoint/2010/main" val="24539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es Data </a:t>
            </a:r>
            <a:r>
              <a:rPr lang="es-CL" dirty="0" err="1" smtClean="0"/>
              <a:t>Science</a:t>
            </a:r>
            <a:r>
              <a:rPr lang="es-CL" dirty="0" smtClean="0"/>
              <a:t>?</a:t>
            </a:r>
            <a:endParaRPr lang="es-CL" dirty="0"/>
          </a:p>
        </p:txBody>
      </p:sp>
      <p:sp>
        <p:nvSpPr>
          <p:cNvPr id="3" name="Marcador de contenido 2"/>
          <p:cNvSpPr>
            <a:spLocks noGrp="1"/>
          </p:cNvSpPr>
          <p:nvPr>
            <p:ph idx="1"/>
          </p:nvPr>
        </p:nvSpPr>
        <p:spPr/>
        <p:txBody>
          <a:bodyPr>
            <a:normAutofit/>
          </a:bodyPr>
          <a:lstStyle/>
          <a:p>
            <a:r>
              <a:rPr lang="es-ES" dirty="0" smtClean="0"/>
              <a:t>El concepto nace en 1962 con </a:t>
            </a:r>
            <a:r>
              <a:rPr lang="es-ES" dirty="0" err="1" smtClean="0"/>
              <a:t>Jhon</a:t>
            </a:r>
            <a:r>
              <a:rPr lang="es-ES" dirty="0" smtClean="0"/>
              <a:t> W. </a:t>
            </a:r>
            <a:r>
              <a:rPr lang="es-ES" dirty="0" err="1" smtClean="0"/>
              <a:t>Tukey</a:t>
            </a:r>
            <a:r>
              <a:rPr lang="es-ES" dirty="0" smtClean="0"/>
              <a:t> cuando explico la evolución de la estadística matemática.</a:t>
            </a:r>
            <a:endParaRPr lang="es-ES" dirty="0"/>
          </a:p>
          <a:p>
            <a:endParaRPr lang="es-ES" dirty="0"/>
          </a:p>
        </p:txBody>
      </p:sp>
    </p:spTree>
    <p:extLst>
      <p:ext uri="{BB962C8B-B14F-4D97-AF65-F5344CB8AC3E}">
        <p14:creationId xmlns:p14="http://schemas.microsoft.com/office/powerpoint/2010/main" val="2736589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sensibilidad y la especificidad son dos valores que nos indican la capacidad de nuestro estimador para discriminar los casos positivos, de los </a:t>
            </a:r>
            <a:r>
              <a:rPr lang="es-ES" dirty="0" smtClean="0"/>
              <a:t>negativos.</a:t>
            </a:r>
          </a:p>
          <a:p>
            <a:r>
              <a:rPr lang="es-ES" dirty="0" smtClean="0"/>
              <a:t>La </a:t>
            </a:r>
            <a:r>
              <a:rPr lang="es-ES" dirty="0"/>
              <a:t>sensibilidad es la fracción de verdaderos positivos, mientras que la </a:t>
            </a:r>
            <a:r>
              <a:rPr lang="es-ES" dirty="0" err="1"/>
              <a:t>especifidad</a:t>
            </a:r>
            <a:r>
              <a:rPr lang="es-ES" dirty="0"/>
              <a:t>, es la fracción de verdaderos negativos.</a:t>
            </a:r>
            <a:endParaRPr lang="es-CL" dirty="0"/>
          </a:p>
        </p:txBody>
      </p:sp>
    </p:spTree>
    <p:extLst>
      <p:ext uri="{BB962C8B-B14F-4D97-AF65-F5344CB8AC3E}">
        <p14:creationId xmlns:p14="http://schemas.microsoft.com/office/powerpoint/2010/main" val="2191889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sz="half" idx="1"/>
          </p:nvPr>
        </p:nvSpPr>
        <p:spPr/>
        <p:txBody>
          <a:bodyPr/>
          <a:lstStyle/>
          <a:p>
            <a:r>
              <a:rPr lang="es-ES" b="1" dirty="0" smtClean="0"/>
              <a:t>Sensibilidad</a:t>
            </a:r>
            <a:r>
              <a:rPr lang="es-ES" dirty="0" smtClean="0"/>
              <a:t> o “</a:t>
            </a:r>
            <a:r>
              <a:rPr lang="es-ES" b="1" i="1" dirty="0" err="1" smtClean="0"/>
              <a:t>Recall</a:t>
            </a:r>
            <a:r>
              <a:rPr lang="es-ES" dirty="0" smtClean="0"/>
              <a:t>”, </a:t>
            </a:r>
            <a:r>
              <a:rPr lang="es-ES" dirty="0"/>
              <a:t>también se conoce como Tasa de Verdaderos Positivos (</a:t>
            </a:r>
            <a:r>
              <a:rPr lang="es-ES" b="1" i="1" dirty="0"/>
              <a:t>True Positive </a:t>
            </a:r>
            <a:r>
              <a:rPr lang="es-ES" b="1" i="1" dirty="0" err="1" smtClean="0"/>
              <a:t>Rate</a:t>
            </a:r>
            <a:r>
              <a:rPr lang="es-ES" b="1" i="1" dirty="0" smtClean="0"/>
              <a:t>, TP</a:t>
            </a:r>
            <a:r>
              <a:rPr lang="es-ES" dirty="0" smtClean="0"/>
              <a:t>).</a:t>
            </a:r>
          </a:p>
          <a:p>
            <a:r>
              <a:rPr lang="es-ES" dirty="0" smtClean="0"/>
              <a:t>Es </a:t>
            </a:r>
            <a:r>
              <a:rPr lang="es-ES" dirty="0"/>
              <a:t>la proporción de casos positivos </a:t>
            </a:r>
            <a:r>
              <a:rPr lang="es-ES" dirty="0" smtClean="0"/>
              <a:t>(</a:t>
            </a:r>
            <a:r>
              <a:rPr lang="es-ES" dirty="0" err="1" smtClean="0"/>
              <a:t>Ej</a:t>
            </a:r>
            <a:r>
              <a:rPr lang="es-ES" dirty="0" smtClean="0"/>
              <a:t>: hongos venenosos</a:t>
            </a:r>
            <a:r>
              <a:rPr lang="es-ES" dirty="0"/>
              <a:t>) que fueron correctamente identificadas por el algoritmo.</a:t>
            </a:r>
            <a:endParaRPr lang="es-CL" dirty="0"/>
          </a:p>
        </p:txBody>
      </p:sp>
      <p:pic>
        <p:nvPicPr>
          <p:cNvPr id="5" name="Marcador de contenido 4"/>
          <p:cNvPicPr>
            <a:picLocks noGrp="1" noChangeAspect="1"/>
          </p:cNvPicPr>
          <p:nvPr>
            <p:ph sz="half" idx="2"/>
          </p:nvPr>
        </p:nvPicPr>
        <p:blipFill>
          <a:blip r:embed="rId2"/>
          <a:stretch>
            <a:fillRect/>
          </a:stretch>
        </p:blipFill>
        <p:spPr>
          <a:xfrm>
            <a:off x="6923949" y="2794715"/>
            <a:ext cx="3376202" cy="1510406"/>
          </a:xfrm>
          <a:prstGeom prst="rect">
            <a:avLst/>
          </a:prstGeom>
        </p:spPr>
      </p:pic>
    </p:spTree>
    <p:extLst>
      <p:ext uri="{BB962C8B-B14F-4D97-AF65-F5344CB8AC3E}">
        <p14:creationId xmlns:p14="http://schemas.microsoft.com/office/powerpoint/2010/main" val="2829850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sz="half" idx="1"/>
          </p:nvPr>
        </p:nvSpPr>
        <p:spPr/>
        <p:txBody>
          <a:bodyPr/>
          <a:lstStyle/>
          <a:p>
            <a:r>
              <a:rPr lang="es-ES" b="1" dirty="0"/>
              <a:t>Especificidad </a:t>
            </a:r>
            <a:r>
              <a:rPr lang="es-ES" b="1" dirty="0" smtClean="0"/>
              <a:t>o </a:t>
            </a:r>
            <a:r>
              <a:rPr lang="es-ES" b="1" i="1" dirty="0" err="1" smtClean="0"/>
              <a:t>Specificity</a:t>
            </a:r>
            <a:r>
              <a:rPr lang="es-ES" b="1" dirty="0" smtClean="0"/>
              <a:t> </a:t>
            </a:r>
            <a:r>
              <a:rPr lang="es-ES" dirty="0" smtClean="0"/>
              <a:t>, es </a:t>
            </a:r>
            <a:r>
              <a:rPr lang="es-ES" dirty="0"/>
              <a:t>la Tasa de Verdaderos </a:t>
            </a:r>
            <a:r>
              <a:rPr lang="es-ES" dirty="0" smtClean="0"/>
              <a:t>Negativos</a:t>
            </a:r>
            <a:r>
              <a:rPr lang="es-ES" dirty="0"/>
              <a:t> </a:t>
            </a:r>
            <a:r>
              <a:rPr lang="es-ES" dirty="0" smtClean="0"/>
              <a:t>(</a:t>
            </a:r>
            <a:r>
              <a:rPr lang="es-ES" b="1" i="1" dirty="0" smtClean="0"/>
              <a:t>true </a:t>
            </a:r>
            <a:r>
              <a:rPr lang="es-ES" b="1" i="1" dirty="0" err="1"/>
              <a:t>negative</a:t>
            </a:r>
            <a:r>
              <a:rPr lang="es-ES" b="1" i="1" dirty="0"/>
              <a:t> </a:t>
            </a:r>
            <a:r>
              <a:rPr lang="es-ES" b="1" i="1" dirty="0" err="1" smtClean="0"/>
              <a:t>rate</a:t>
            </a:r>
            <a:r>
              <a:rPr lang="es-ES" b="1" i="1" dirty="0" smtClean="0"/>
              <a:t> TN</a:t>
            </a:r>
            <a:r>
              <a:rPr lang="es-ES" dirty="0" smtClean="0"/>
              <a:t>).</a:t>
            </a:r>
          </a:p>
          <a:p>
            <a:r>
              <a:rPr lang="es-ES" dirty="0" smtClean="0"/>
              <a:t>Se </a:t>
            </a:r>
            <a:r>
              <a:rPr lang="es-ES" dirty="0"/>
              <a:t>trata de los casos negativos que el algoritmo ha clasificado correctamente.</a:t>
            </a:r>
            <a:endParaRPr lang="es-CL" dirty="0"/>
          </a:p>
        </p:txBody>
      </p:sp>
      <p:pic>
        <p:nvPicPr>
          <p:cNvPr id="6" name="Marcador de contenido 5"/>
          <p:cNvPicPr>
            <a:picLocks noGrp="1" noChangeAspect="1"/>
          </p:cNvPicPr>
          <p:nvPr>
            <p:ph sz="half" idx="2"/>
          </p:nvPr>
        </p:nvPicPr>
        <p:blipFill>
          <a:blip r:embed="rId2"/>
          <a:stretch>
            <a:fillRect/>
          </a:stretch>
        </p:blipFill>
        <p:spPr>
          <a:xfrm>
            <a:off x="7163407" y="2883488"/>
            <a:ext cx="2887427" cy="1274968"/>
          </a:xfrm>
          <a:prstGeom prst="rect">
            <a:avLst/>
          </a:prstGeom>
        </p:spPr>
      </p:pic>
    </p:spTree>
    <p:extLst>
      <p:ext uri="{BB962C8B-B14F-4D97-AF65-F5344CB8AC3E}">
        <p14:creationId xmlns:p14="http://schemas.microsoft.com/office/powerpoint/2010/main" val="2960696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exactitud y la sensibilidad nos están indicando la relevancia de los </a:t>
            </a:r>
            <a:r>
              <a:rPr lang="es-ES" dirty="0" smtClean="0"/>
              <a:t>resultados.</a:t>
            </a:r>
          </a:p>
          <a:p>
            <a:r>
              <a:rPr lang="es-ES" dirty="0" smtClean="0"/>
              <a:t>Por </a:t>
            </a:r>
            <a:r>
              <a:rPr lang="es-ES" dirty="0"/>
              <a:t>ejemplo, un algoritmo muy exacto, (P alto) nos dará muchos más resultados relevantes que irrelevantes, mientras que un algoritmo muy </a:t>
            </a:r>
            <a:r>
              <a:rPr lang="es-ES" dirty="0" smtClean="0"/>
              <a:t>específico </a:t>
            </a:r>
            <a:r>
              <a:rPr lang="es-ES" dirty="0"/>
              <a:t>(TP alto), será el que detecte la mayoría de resultados de </a:t>
            </a:r>
            <a:r>
              <a:rPr lang="es-ES" dirty="0" smtClean="0"/>
              <a:t>interés.</a:t>
            </a:r>
            <a:endParaRPr lang="es-CL" dirty="0"/>
          </a:p>
        </p:txBody>
      </p:sp>
    </p:spTree>
    <p:extLst>
      <p:ext uri="{BB962C8B-B14F-4D97-AF65-F5344CB8AC3E}">
        <p14:creationId xmlns:p14="http://schemas.microsoft.com/office/powerpoint/2010/main" val="637144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conveniencia de usar una métrica otra como medida del estimador dependerá de cada caso en particular </a:t>
            </a:r>
            <a:r>
              <a:rPr lang="es-ES" dirty="0" smtClean="0"/>
              <a:t>y </a:t>
            </a:r>
            <a:r>
              <a:rPr lang="es-ES" dirty="0"/>
              <a:t>en concreto, del “</a:t>
            </a:r>
            <a:r>
              <a:rPr lang="es-ES" dirty="0" smtClean="0"/>
              <a:t>costo” </a:t>
            </a:r>
            <a:r>
              <a:rPr lang="es-ES" dirty="0"/>
              <a:t>asociado a cada error de clasificación del </a:t>
            </a:r>
            <a:r>
              <a:rPr lang="es-ES" dirty="0" smtClean="0"/>
              <a:t>algoritmo.</a:t>
            </a:r>
          </a:p>
          <a:p>
            <a:r>
              <a:rPr lang="es-ES" dirty="0" smtClean="0"/>
              <a:t>Por </a:t>
            </a:r>
            <a:r>
              <a:rPr lang="es-ES" dirty="0"/>
              <a:t>ejemplo, en ejemplo de </a:t>
            </a:r>
            <a:r>
              <a:rPr lang="es-ES" dirty="0" smtClean="0"/>
              <a:t>los hongos, </a:t>
            </a:r>
            <a:r>
              <a:rPr lang="es-ES" dirty="0"/>
              <a:t>es más importante que la fracción de verdaderos positivos sea alta, es decir que el algoritmo sea muy sensible y haya un mayor número de setas venenosas detectadas </a:t>
            </a:r>
            <a:r>
              <a:rPr lang="es-ES" dirty="0" smtClean="0"/>
              <a:t>correctamente.</a:t>
            </a:r>
          </a:p>
          <a:p>
            <a:r>
              <a:rPr lang="es-ES" dirty="0" smtClean="0"/>
              <a:t>El costo </a:t>
            </a:r>
            <a:r>
              <a:rPr lang="es-ES" dirty="0"/>
              <a:t>de un falso negativo, es decir, </a:t>
            </a:r>
            <a:r>
              <a:rPr lang="es-ES" dirty="0" smtClean="0"/>
              <a:t>un hongo venenoso dada </a:t>
            </a:r>
            <a:r>
              <a:rPr lang="es-ES" dirty="0"/>
              <a:t>por comestible, podría ser </a:t>
            </a:r>
            <a:r>
              <a:rPr lang="es-ES" dirty="0" smtClean="0"/>
              <a:t>dramático.</a:t>
            </a:r>
          </a:p>
          <a:p>
            <a:r>
              <a:rPr lang="es-ES" dirty="0" smtClean="0"/>
              <a:t>En </a:t>
            </a:r>
            <a:r>
              <a:rPr lang="es-ES" dirty="0"/>
              <a:t>otros casos, es más interesante priorizar la especificidad sobre la sensibilidad.</a:t>
            </a:r>
            <a:endParaRPr lang="es-CL" dirty="0"/>
          </a:p>
        </p:txBody>
      </p:sp>
    </p:spTree>
    <p:extLst>
      <p:ext uri="{BB962C8B-B14F-4D97-AF65-F5344CB8AC3E}">
        <p14:creationId xmlns:p14="http://schemas.microsoft.com/office/powerpoint/2010/main" val="3082278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01, guiado</a:t>
            </a:r>
            <a:endParaRPr lang="es-CL" dirty="0"/>
          </a:p>
        </p:txBody>
      </p:sp>
      <p:sp>
        <p:nvSpPr>
          <p:cNvPr id="3" name="Marcador de contenido 2"/>
          <p:cNvSpPr>
            <a:spLocks noGrp="1"/>
          </p:cNvSpPr>
          <p:nvPr>
            <p:ph idx="1"/>
          </p:nvPr>
        </p:nvSpPr>
        <p:spPr/>
        <p:txBody>
          <a:bodyPr/>
          <a:lstStyle/>
          <a:p>
            <a:r>
              <a:rPr lang="es-ES" dirty="0"/>
              <a:t>Crea una serie </a:t>
            </a:r>
            <a:r>
              <a:rPr lang="es-ES" dirty="0" smtClean="0"/>
              <a:t>en </a:t>
            </a:r>
            <a:r>
              <a:rPr lang="es-ES" dirty="0"/>
              <a:t>pandas a partir de </a:t>
            </a:r>
            <a:r>
              <a:rPr lang="es-ES" dirty="0" smtClean="0"/>
              <a:t>los </a:t>
            </a:r>
            <a:r>
              <a:rPr lang="es-ES" dirty="0"/>
              <a:t>siguientes elementos: una lista, un número y un diccionario.</a:t>
            </a:r>
            <a:endParaRPr lang="es-CL" dirty="0"/>
          </a:p>
        </p:txBody>
      </p:sp>
    </p:spTree>
    <p:extLst>
      <p:ext uri="{BB962C8B-B14F-4D97-AF65-F5344CB8AC3E}">
        <p14:creationId xmlns:p14="http://schemas.microsoft.com/office/powerpoint/2010/main" val="302448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02, guiado</a:t>
            </a:r>
            <a:endParaRPr lang="es-CL" dirty="0"/>
          </a:p>
        </p:txBody>
      </p:sp>
      <p:sp>
        <p:nvSpPr>
          <p:cNvPr id="3" name="Marcador de contenido 2"/>
          <p:cNvSpPr>
            <a:spLocks noGrp="1"/>
          </p:cNvSpPr>
          <p:nvPr>
            <p:ph idx="1"/>
          </p:nvPr>
        </p:nvSpPr>
        <p:spPr/>
        <p:txBody>
          <a:bodyPr/>
          <a:lstStyle/>
          <a:p>
            <a:r>
              <a:rPr lang="es-ES" dirty="0" smtClean="0"/>
              <a:t>¿Cómo convertir el índice de una serie en un </a:t>
            </a:r>
            <a:r>
              <a:rPr lang="es-ES" dirty="0" err="1" smtClean="0"/>
              <a:t>dataframe</a:t>
            </a:r>
            <a:r>
              <a:rPr lang="es-ES" dirty="0" smtClean="0"/>
              <a:t>?</a:t>
            </a:r>
            <a:endParaRPr lang="es-CL" dirty="0"/>
          </a:p>
        </p:txBody>
      </p:sp>
    </p:spTree>
    <p:extLst>
      <p:ext uri="{BB962C8B-B14F-4D97-AF65-F5344CB8AC3E}">
        <p14:creationId xmlns:p14="http://schemas.microsoft.com/office/powerpoint/2010/main" val="25471121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03 guiado</a:t>
            </a:r>
            <a:endParaRPr lang="es-CL" dirty="0"/>
          </a:p>
        </p:txBody>
      </p:sp>
      <p:sp>
        <p:nvSpPr>
          <p:cNvPr id="3" name="Marcador de contenido 2"/>
          <p:cNvSpPr>
            <a:spLocks noGrp="1"/>
          </p:cNvSpPr>
          <p:nvPr>
            <p:ph idx="1"/>
          </p:nvPr>
        </p:nvSpPr>
        <p:spPr/>
        <p:txBody>
          <a:bodyPr/>
          <a:lstStyle/>
          <a:p>
            <a:r>
              <a:rPr lang="es-CL" dirty="0" smtClean="0"/>
              <a:t>Combinar diversas series en un solo </a:t>
            </a:r>
            <a:r>
              <a:rPr lang="es-CL" dirty="0" err="1" smtClean="0"/>
              <a:t>dataframe</a:t>
            </a:r>
            <a:endParaRPr lang="es-CL" dirty="0"/>
          </a:p>
        </p:txBody>
      </p:sp>
    </p:spTree>
    <p:extLst>
      <p:ext uri="{BB962C8B-B14F-4D97-AF65-F5344CB8AC3E}">
        <p14:creationId xmlns:p14="http://schemas.microsoft.com/office/powerpoint/2010/main" val="1763522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04 guiado</a:t>
            </a:r>
            <a:endParaRPr lang="es-CL" dirty="0"/>
          </a:p>
        </p:txBody>
      </p:sp>
      <p:sp>
        <p:nvSpPr>
          <p:cNvPr id="3" name="Marcador de contenido 2"/>
          <p:cNvSpPr>
            <a:spLocks noGrp="1"/>
          </p:cNvSpPr>
          <p:nvPr>
            <p:ph idx="1"/>
          </p:nvPr>
        </p:nvSpPr>
        <p:spPr/>
        <p:txBody>
          <a:bodyPr/>
          <a:lstStyle/>
          <a:p>
            <a:r>
              <a:rPr lang="es-ES" dirty="0"/>
              <a:t>¿Cómo asignar nombre al índice de la serie?</a:t>
            </a:r>
            <a:endParaRPr lang="es-CL" dirty="0"/>
          </a:p>
        </p:txBody>
      </p:sp>
    </p:spTree>
    <p:extLst>
      <p:ext uri="{BB962C8B-B14F-4D97-AF65-F5344CB8AC3E}">
        <p14:creationId xmlns:p14="http://schemas.microsoft.com/office/powerpoint/2010/main" val="2593606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05 guiado</a:t>
            </a:r>
            <a:endParaRPr lang="es-CL" dirty="0"/>
          </a:p>
        </p:txBody>
      </p:sp>
      <p:sp>
        <p:nvSpPr>
          <p:cNvPr id="3" name="Marcador de contenido 2"/>
          <p:cNvSpPr>
            <a:spLocks noGrp="1"/>
          </p:cNvSpPr>
          <p:nvPr>
            <p:ph idx="1"/>
          </p:nvPr>
        </p:nvSpPr>
        <p:spPr/>
        <p:txBody>
          <a:bodyPr/>
          <a:lstStyle/>
          <a:p>
            <a:r>
              <a:rPr lang="es-ES" dirty="0" smtClean="0"/>
              <a:t>¿</a:t>
            </a:r>
            <a:r>
              <a:rPr lang="es-ES" dirty="0"/>
              <a:t>Cómo obtener los </a:t>
            </a:r>
            <a:r>
              <a:rPr lang="es-ES" dirty="0" smtClean="0"/>
              <a:t>ítems de </a:t>
            </a:r>
            <a:r>
              <a:rPr lang="es-ES" dirty="0"/>
              <a:t>la serie A que no están presentes en la serie B?</a:t>
            </a:r>
            <a:endParaRPr lang="es-CL" dirty="0"/>
          </a:p>
        </p:txBody>
      </p:sp>
    </p:spTree>
    <p:extLst>
      <p:ext uri="{BB962C8B-B14F-4D97-AF65-F5344CB8AC3E}">
        <p14:creationId xmlns:p14="http://schemas.microsoft.com/office/powerpoint/2010/main" val="240189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es Data </a:t>
            </a:r>
            <a:r>
              <a:rPr lang="es-CL" dirty="0" err="1" smtClean="0"/>
              <a:t>Science</a:t>
            </a:r>
            <a:r>
              <a:rPr lang="es-CL" dirty="0" smtClean="0"/>
              <a:t>?</a:t>
            </a:r>
            <a:endParaRPr lang="es-CL" dirty="0"/>
          </a:p>
        </p:txBody>
      </p:sp>
      <p:sp>
        <p:nvSpPr>
          <p:cNvPr id="3" name="Marcador de contenido 2"/>
          <p:cNvSpPr>
            <a:spLocks noGrp="1"/>
          </p:cNvSpPr>
          <p:nvPr>
            <p:ph idx="1"/>
          </p:nvPr>
        </p:nvSpPr>
        <p:spPr/>
        <p:txBody>
          <a:bodyPr>
            <a:normAutofit/>
          </a:bodyPr>
          <a:lstStyle/>
          <a:p>
            <a:r>
              <a:rPr lang="es-ES" dirty="0"/>
              <a:t>La ciencia de datos es un campo interdisciplinario que involucra métodos científicos, procesos y sistemas para extraer conocimiento o un mejor entendimiento de datos en sus diferentes formas, ya sea estructurados o no </a:t>
            </a:r>
            <a:r>
              <a:rPr lang="es-ES" dirty="0" smtClean="0"/>
              <a:t>estructurados, lo </a:t>
            </a:r>
            <a:r>
              <a:rPr lang="es-ES" dirty="0"/>
              <a:t>cual es una continuación de algunos campos de análisis de datos como la estadística, la minería de datos, el aprendizaje automático y la analítica </a:t>
            </a:r>
            <a:r>
              <a:rPr lang="es-ES" dirty="0" smtClean="0"/>
              <a:t>predictiva.</a:t>
            </a:r>
            <a:endParaRPr lang="es-ES" dirty="0"/>
          </a:p>
        </p:txBody>
      </p:sp>
    </p:spTree>
    <p:extLst>
      <p:ext uri="{BB962C8B-B14F-4D97-AF65-F5344CB8AC3E}">
        <p14:creationId xmlns:p14="http://schemas.microsoft.com/office/powerpoint/2010/main" val="2020696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06 guiado</a:t>
            </a:r>
            <a:endParaRPr lang="es-CL" dirty="0"/>
          </a:p>
        </p:txBody>
      </p:sp>
      <p:sp>
        <p:nvSpPr>
          <p:cNvPr id="3" name="Marcador de contenido 2"/>
          <p:cNvSpPr>
            <a:spLocks noGrp="1"/>
          </p:cNvSpPr>
          <p:nvPr>
            <p:ph idx="1"/>
          </p:nvPr>
        </p:nvSpPr>
        <p:spPr/>
        <p:txBody>
          <a:bodyPr/>
          <a:lstStyle/>
          <a:p>
            <a:r>
              <a:rPr lang="es-ES" dirty="0"/>
              <a:t>¿Cómo obtener los elementos que no son comunes </a:t>
            </a:r>
            <a:r>
              <a:rPr lang="es-ES" dirty="0" smtClean="0"/>
              <a:t>para </a:t>
            </a:r>
            <a:r>
              <a:rPr lang="es-ES" dirty="0"/>
              <a:t>la serie A </a:t>
            </a:r>
            <a:r>
              <a:rPr lang="es-ES" dirty="0" smtClean="0"/>
              <a:t>y para </a:t>
            </a:r>
            <a:r>
              <a:rPr lang="es-ES" dirty="0"/>
              <a:t>la serie B?</a:t>
            </a:r>
            <a:endParaRPr lang="es-CL" dirty="0"/>
          </a:p>
        </p:txBody>
      </p:sp>
    </p:spTree>
    <p:extLst>
      <p:ext uri="{BB962C8B-B14F-4D97-AF65-F5344CB8AC3E}">
        <p14:creationId xmlns:p14="http://schemas.microsoft.com/office/powerpoint/2010/main" val="913926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07 guiado</a:t>
            </a:r>
            <a:endParaRPr lang="es-CL" dirty="0"/>
          </a:p>
        </p:txBody>
      </p:sp>
      <p:sp>
        <p:nvSpPr>
          <p:cNvPr id="3" name="Marcador de contenido 2"/>
          <p:cNvSpPr>
            <a:spLocks noGrp="1"/>
          </p:cNvSpPr>
          <p:nvPr>
            <p:ph idx="1"/>
          </p:nvPr>
        </p:nvSpPr>
        <p:spPr/>
        <p:txBody>
          <a:bodyPr/>
          <a:lstStyle/>
          <a:p>
            <a:r>
              <a:rPr lang="es-ES" dirty="0"/>
              <a:t>¿Cómo obtener </a:t>
            </a:r>
            <a:r>
              <a:rPr lang="es-ES" dirty="0" smtClean="0"/>
              <a:t>el </a:t>
            </a:r>
            <a:r>
              <a:rPr lang="es-ES" i="1" dirty="0" err="1" smtClean="0"/>
              <a:t>count</a:t>
            </a:r>
            <a:r>
              <a:rPr lang="es-ES" dirty="0" smtClean="0"/>
              <a:t> de </a:t>
            </a:r>
            <a:r>
              <a:rPr lang="es-ES" dirty="0"/>
              <a:t>frecuencia de </a:t>
            </a:r>
            <a:r>
              <a:rPr lang="es-ES" dirty="0" smtClean="0"/>
              <a:t>los elementos </a:t>
            </a:r>
            <a:r>
              <a:rPr lang="es-ES" dirty="0"/>
              <a:t>únicos de una serie?</a:t>
            </a:r>
            <a:endParaRPr lang="es-CL" dirty="0"/>
          </a:p>
        </p:txBody>
      </p:sp>
    </p:spTree>
    <p:extLst>
      <p:ext uri="{BB962C8B-B14F-4D97-AF65-F5344CB8AC3E}">
        <p14:creationId xmlns:p14="http://schemas.microsoft.com/office/powerpoint/2010/main" val="2310254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08 no guiado </a:t>
            </a:r>
            <a:r>
              <a:rPr lang="es-CL" dirty="0" smtClean="0">
                <a:sym typeface="Wingdings" panose="05000000000000000000" pitchFamily="2" charset="2"/>
              </a:rPr>
              <a:t></a:t>
            </a:r>
            <a:endParaRPr lang="es-CL" dirty="0"/>
          </a:p>
        </p:txBody>
      </p:sp>
      <p:sp>
        <p:nvSpPr>
          <p:cNvPr id="3" name="Marcador de contenido 2"/>
          <p:cNvSpPr>
            <a:spLocks noGrp="1"/>
          </p:cNvSpPr>
          <p:nvPr>
            <p:ph idx="1"/>
          </p:nvPr>
        </p:nvSpPr>
        <p:spPr/>
        <p:txBody>
          <a:bodyPr>
            <a:normAutofit/>
          </a:bodyPr>
          <a:lstStyle/>
          <a:p>
            <a:r>
              <a:rPr lang="es-CL" sz="2400" dirty="0" smtClean="0"/>
              <a:t>Pandas </a:t>
            </a:r>
            <a:r>
              <a:rPr lang="es-CL" sz="2400" dirty="0" err="1"/>
              <a:t>d</a:t>
            </a:r>
            <a:r>
              <a:rPr lang="es-CL" sz="2400" dirty="0" err="1" smtClean="0"/>
              <a:t>ocs</a:t>
            </a:r>
            <a:r>
              <a:rPr lang="es-CL" sz="2400" dirty="0"/>
              <a:t>: https://</a:t>
            </a:r>
            <a:r>
              <a:rPr lang="es-CL" sz="2400" dirty="0" smtClean="0"/>
              <a:t>bit.ly/2Gy79o9</a:t>
            </a:r>
          </a:p>
          <a:p>
            <a:r>
              <a:rPr lang="es-CL" sz="2400" dirty="0" err="1" smtClean="0"/>
              <a:t>Numpy</a:t>
            </a:r>
            <a:r>
              <a:rPr lang="es-CL" sz="2400" dirty="0" smtClean="0"/>
              <a:t> </a:t>
            </a:r>
            <a:r>
              <a:rPr lang="es-CL" sz="2400" dirty="0" err="1" smtClean="0"/>
              <a:t>docs</a:t>
            </a:r>
            <a:r>
              <a:rPr lang="es-CL" sz="2400" dirty="0"/>
              <a:t>: https://bit.ly/2tgrNkY</a:t>
            </a:r>
          </a:p>
          <a:p>
            <a:r>
              <a:rPr lang="es-CL" sz="2400" dirty="0" smtClean="0"/>
              <a:t>Utilizando </a:t>
            </a:r>
            <a:r>
              <a:rPr lang="es-CL" sz="2400" dirty="0" err="1" smtClean="0"/>
              <a:t>numpy</a:t>
            </a:r>
            <a:r>
              <a:rPr lang="es-CL" sz="2400" dirty="0" smtClean="0"/>
              <a:t> y pandas responder lo siguiente.</a:t>
            </a:r>
          </a:p>
          <a:p>
            <a:r>
              <a:rPr lang="es-ES" sz="2400" dirty="0" smtClean="0"/>
              <a:t>¿</a:t>
            </a:r>
            <a:r>
              <a:rPr lang="es-ES" sz="2400" dirty="0"/>
              <a:t>Cómo mantener solo los 2 valores más </a:t>
            </a:r>
            <a:r>
              <a:rPr lang="es-ES" sz="2400" dirty="0" smtClean="0"/>
              <a:t>frecuentes y </a:t>
            </a:r>
            <a:r>
              <a:rPr lang="es-ES" sz="2400" dirty="0"/>
              <a:t>reemplazar todo lo demás como "Otro</a:t>
            </a:r>
            <a:r>
              <a:rPr lang="es-ES" sz="2400" dirty="0" smtClean="0"/>
              <a:t>"?</a:t>
            </a:r>
          </a:p>
          <a:p>
            <a:endParaRPr lang="es-ES" sz="2400" dirty="0"/>
          </a:p>
          <a:p>
            <a:r>
              <a:rPr lang="es-ES" sz="2400" dirty="0" smtClean="0"/>
              <a:t>Duración: 70 minutos.</a:t>
            </a:r>
            <a:endParaRPr lang="es-CL" sz="2400" dirty="0" smtClean="0"/>
          </a:p>
          <a:p>
            <a:endParaRPr lang="es-CL" sz="2400" dirty="0"/>
          </a:p>
        </p:txBody>
      </p:sp>
    </p:spTree>
    <p:extLst>
      <p:ext uri="{BB962C8B-B14F-4D97-AF65-F5344CB8AC3E}">
        <p14:creationId xmlns:p14="http://schemas.microsoft.com/office/powerpoint/2010/main" val="2321651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09</a:t>
            </a:r>
            <a:endParaRPr lang="es-CL" dirty="0"/>
          </a:p>
        </p:txBody>
      </p:sp>
      <p:sp>
        <p:nvSpPr>
          <p:cNvPr id="3" name="Marcador de contenido 2"/>
          <p:cNvSpPr>
            <a:spLocks noGrp="1"/>
          </p:cNvSpPr>
          <p:nvPr>
            <p:ph idx="1"/>
          </p:nvPr>
        </p:nvSpPr>
        <p:spPr/>
        <p:txBody>
          <a:bodyPr/>
          <a:lstStyle/>
          <a:p>
            <a:r>
              <a:rPr lang="es-ES" dirty="0"/>
              <a:t>¿Cómo encontrar las posiciones de los números que son múltiplos de 3 de una serie</a:t>
            </a:r>
            <a:r>
              <a:rPr lang="es-ES" dirty="0" smtClean="0"/>
              <a:t>?</a:t>
            </a:r>
          </a:p>
          <a:p>
            <a:r>
              <a:rPr lang="es-ES" dirty="0" smtClean="0"/>
              <a:t>Duración: 70 minutos</a:t>
            </a:r>
            <a:endParaRPr lang="es-CL" dirty="0"/>
          </a:p>
        </p:txBody>
      </p:sp>
    </p:spTree>
    <p:extLst>
      <p:ext uri="{BB962C8B-B14F-4D97-AF65-F5344CB8AC3E}">
        <p14:creationId xmlns:p14="http://schemas.microsoft.com/office/powerpoint/2010/main" val="10991607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Bibliografía</a:t>
            </a:r>
            <a:endParaRPr lang="es-CL" dirty="0"/>
          </a:p>
        </p:txBody>
      </p:sp>
      <p:sp>
        <p:nvSpPr>
          <p:cNvPr id="3" name="Marcador de contenido 2"/>
          <p:cNvSpPr>
            <a:spLocks noGrp="1"/>
          </p:cNvSpPr>
          <p:nvPr>
            <p:ph idx="1"/>
          </p:nvPr>
        </p:nvSpPr>
        <p:spPr/>
        <p:txBody>
          <a:bodyPr/>
          <a:lstStyle/>
          <a:p>
            <a:r>
              <a:rPr lang="en-US" dirty="0"/>
              <a:t>Data Science </a:t>
            </a:r>
            <a:r>
              <a:rPr lang="en-US" dirty="0" smtClean="0"/>
              <a:t>&amp; Big </a:t>
            </a:r>
            <a:r>
              <a:rPr lang="en-US" dirty="0"/>
              <a:t>Data Analytics, Discovering, Analyzing, </a:t>
            </a:r>
            <a:r>
              <a:rPr lang="en-US" dirty="0" smtClean="0"/>
              <a:t>Visualizing and </a:t>
            </a:r>
            <a:r>
              <a:rPr lang="en-US" dirty="0"/>
              <a:t>Presenting Data, EMC Education Services, 2015 by John Wiley &amp; </a:t>
            </a:r>
            <a:r>
              <a:rPr lang="en-US" dirty="0" smtClean="0"/>
              <a:t>Sons, </a:t>
            </a:r>
            <a:r>
              <a:rPr lang="en-US" dirty="0" err="1" smtClean="0"/>
              <a:t>páginas</a:t>
            </a:r>
            <a:r>
              <a:rPr lang="en-US" dirty="0" smtClean="0"/>
              <a:t> 5-260.</a:t>
            </a:r>
          </a:p>
          <a:p>
            <a:r>
              <a:rPr lang="en-US" dirty="0" smtClean="0"/>
              <a:t>Big Data </a:t>
            </a:r>
            <a:r>
              <a:rPr lang="en-US" dirty="0"/>
              <a:t>for dummies, </a:t>
            </a:r>
            <a:r>
              <a:rPr lang="en-US" dirty="0" smtClean="0"/>
              <a:t>2013, Judith </a:t>
            </a:r>
            <a:r>
              <a:rPr lang="en-US" dirty="0"/>
              <a:t>S. Hurwitz, Alan F. </a:t>
            </a:r>
            <a:r>
              <a:rPr lang="en-US" dirty="0" smtClean="0"/>
              <a:t>Nugent, </a:t>
            </a:r>
            <a:r>
              <a:rPr lang="en-US" dirty="0" err="1" smtClean="0"/>
              <a:t>páginas</a:t>
            </a:r>
            <a:r>
              <a:rPr lang="en-US" dirty="0" smtClean="0"/>
              <a:t> 139-203.</a:t>
            </a:r>
          </a:p>
          <a:p>
            <a:r>
              <a:rPr lang="en-US" dirty="0" smtClean="0"/>
              <a:t>An introduction to </a:t>
            </a:r>
            <a:r>
              <a:rPr lang="en-US" dirty="0"/>
              <a:t>Data Science, 2013, Jeffrey Stanton, Syracuse </a:t>
            </a:r>
            <a:r>
              <a:rPr lang="en-US" dirty="0" smtClean="0"/>
              <a:t>University, </a:t>
            </a:r>
            <a:r>
              <a:rPr lang="en-US" dirty="0" err="1" smtClean="0"/>
              <a:t>páginas</a:t>
            </a:r>
            <a:r>
              <a:rPr lang="en-US" dirty="0" smtClean="0"/>
              <a:t>  3-75.</a:t>
            </a:r>
          </a:p>
          <a:p>
            <a:r>
              <a:rPr lang="en-US" dirty="0"/>
              <a:t>LUCA data, https://luca-d3.com</a:t>
            </a:r>
            <a:endParaRPr lang="es-CL" dirty="0"/>
          </a:p>
        </p:txBody>
      </p:sp>
    </p:spTree>
    <p:extLst>
      <p:ext uri="{BB962C8B-B14F-4D97-AF65-F5344CB8AC3E}">
        <p14:creationId xmlns:p14="http://schemas.microsoft.com/office/powerpoint/2010/main" val="352493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es Data </a:t>
            </a:r>
            <a:r>
              <a:rPr lang="es-CL" dirty="0" err="1" smtClean="0"/>
              <a:t>Science</a:t>
            </a:r>
            <a:r>
              <a:rPr lang="es-CL" dirty="0" smtClean="0"/>
              <a:t>?</a:t>
            </a:r>
            <a:endParaRPr lang="es-CL" dirty="0"/>
          </a:p>
        </p:txBody>
      </p:sp>
      <p:sp>
        <p:nvSpPr>
          <p:cNvPr id="3" name="Marcador de contenido 2"/>
          <p:cNvSpPr>
            <a:spLocks noGrp="1"/>
          </p:cNvSpPr>
          <p:nvPr>
            <p:ph idx="1"/>
          </p:nvPr>
        </p:nvSpPr>
        <p:spPr/>
        <p:txBody>
          <a:bodyPr>
            <a:normAutofit/>
          </a:bodyPr>
          <a:lstStyle/>
          <a:p>
            <a:r>
              <a:rPr lang="es-ES" dirty="0"/>
              <a:t>También se define La ciencia de datos como "Un concepto para unificar estadísticas, análisis de datos, aprendizaje automático y sus métodos relacionados para comprender y analizar los fenómenos reales", empleando técnicas y teorías extraídas de muchos campos dentro del contexto de las matemáticas, la estadística, la ciencia de la información y la informática.</a:t>
            </a:r>
          </a:p>
          <a:p>
            <a:endParaRPr lang="es-ES" dirty="0"/>
          </a:p>
        </p:txBody>
      </p:sp>
    </p:spTree>
    <p:extLst>
      <p:ext uri="{BB962C8B-B14F-4D97-AF65-F5344CB8AC3E}">
        <p14:creationId xmlns:p14="http://schemas.microsoft.com/office/powerpoint/2010/main" val="405299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se espera de una persona que trabaja en Data </a:t>
            </a:r>
            <a:r>
              <a:rPr lang="es-CL" dirty="0" err="1" smtClean="0"/>
              <a:t>Science</a:t>
            </a:r>
            <a:r>
              <a:rPr lang="es-CL" dirty="0" smtClean="0"/>
              <a:t>?</a:t>
            </a:r>
            <a:endParaRPr lang="es-CL" dirty="0"/>
          </a:p>
        </p:txBody>
      </p:sp>
      <p:sp>
        <p:nvSpPr>
          <p:cNvPr id="3" name="Marcador de contenido 2"/>
          <p:cNvSpPr>
            <a:spLocks noGrp="1"/>
          </p:cNvSpPr>
          <p:nvPr>
            <p:ph idx="1"/>
          </p:nvPr>
        </p:nvSpPr>
        <p:spPr/>
        <p:txBody>
          <a:bodyPr>
            <a:normAutofit/>
          </a:bodyPr>
          <a:lstStyle/>
          <a:p>
            <a:r>
              <a:rPr lang="es-ES" dirty="0"/>
              <a:t>Lo que se espera de </a:t>
            </a:r>
            <a:r>
              <a:rPr lang="es-ES" dirty="0" smtClean="0"/>
              <a:t>es </a:t>
            </a:r>
            <a:r>
              <a:rPr lang="es-ES" dirty="0"/>
              <a:t>que no sólo sea capaz de abordar un problema de explotación de datos desde el punto de vista de análisis, sino que también tenga las </a:t>
            </a:r>
            <a:r>
              <a:rPr lang="es-ES" u="sng" dirty="0"/>
              <a:t>aptitudes</a:t>
            </a:r>
            <a:r>
              <a:rPr lang="es-ES" dirty="0"/>
              <a:t> necesarias para cubrir la etapa de gestión de </a:t>
            </a:r>
            <a:r>
              <a:rPr lang="es-ES" dirty="0" smtClean="0"/>
              <a:t>datos.</a:t>
            </a:r>
          </a:p>
          <a:p>
            <a:r>
              <a:rPr lang="es-ES" dirty="0" smtClean="0"/>
              <a:t>Así</a:t>
            </a:r>
            <a:r>
              <a:rPr lang="es-ES" dirty="0"/>
              <a:t>, el objetivo de un perfil de este tipo es acercar dos mundos (el de gestión y análisis de datos), que hasta ahora habían podido existir separados, pero que debido a los nuevos requisitos de volumen, de variedad de datos y de velocidad en la explotación de estas </a:t>
            </a:r>
            <a:r>
              <a:rPr lang="es-ES" dirty="0" smtClean="0"/>
              <a:t>(las </a:t>
            </a:r>
            <a:r>
              <a:rPr lang="es-ES" dirty="0"/>
              <a:t>tres </a:t>
            </a:r>
            <a:r>
              <a:rPr lang="es-ES" dirty="0" err="1"/>
              <a:t>V's</a:t>
            </a:r>
            <a:r>
              <a:rPr lang="es-ES" dirty="0"/>
              <a:t> de la definición estándar del término Big Data), se ha vuelto imprescindible llevar a cabo esta explotación a través de un perfil combinado, </a:t>
            </a:r>
            <a:r>
              <a:rPr lang="es-ES" u="sng" dirty="0"/>
              <a:t>y que además, también entienda el negocio para dirigir esta explotación hacia resultados que puedan ser de interés para la compañía</a:t>
            </a:r>
            <a:r>
              <a:rPr lang="es-ES" dirty="0"/>
              <a:t>.</a:t>
            </a:r>
          </a:p>
        </p:txBody>
      </p:sp>
    </p:spTree>
    <p:extLst>
      <p:ext uri="{BB962C8B-B14F-4D97-AF65-F5344CB8AC3E}">
        <p14:creationId xmlns:p14="http://schemas.microsoft.com/office/powerpoint/2010/main" val="247887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486</TotalTime>
  <Words>3757</Words>
  <Application>Microsoft Office PowerPoint</Application>
  <PresentationFormat>Panorámica</PresentationFormat>
  <Paragraphs>252</Paragraphs>
  <Slides>74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74</vt:i4>
      </vt:variant>
    </vt:vector>
  </HeadingPairs>
  <TitlesOfParts>
    <vt:vector size="79" baseType="lpstr">
      <vt:lpstr>Arial</vt:lpstr>
      <vt:lpstr>Century Gothic</vt:lpstr>
      <vt:lpstr>Wingdings</vt:lpstr>
      <vt:lpstr>Wingdings 3</vt:lpstr>
      <vt:lpstr>Ion</vt:lpstr>
      <vt:lpstr>Introducción a Data Science</vt:lpstr>
      <vt:lpstr>Sobre mí</vt:lpstr>
      <vt:lpstr>Necesario para este curso</vt:lpstr>
      <vt:lpstr>Agenda día 01</vt:lpstr>
      <vt:lpstr>Repositorio del curso</vt:lpstr>
      <vt:lpstr>¿Qué es Data Science?</vt:lpstr>
      <vt:lpstr>¿Qué es Data Science?</vt:lpstr>
      <vt:lpstr>¿Qué es Data Science?</vt:lpstr>
      <vt:lpstr>¿Qué se espera de una persona que trabaja en Data Science?</vt:lpstr>
      <vt:lpstr>¿Otra vez… conocer el negocio?</vt:lpstr>
      <vt:lpstr>Data Science v/s Business Intelligence</vt:lpstr>
      <vt:lpstr>Data Science v/s Business Intelligence</vt:lpstr>
      <vt:lpstr>Muy bonito, pero ¿para que me serviría en el trabajo?</vt:lpstr>
      <vt:lpstr>Software a utilizar</vt:lpstr>
      <vt:lpstr>Python Anaconda</vt:lpstr>
      <vt:lpstr>Python Anaconda</vt:lpstr>
      <vt:lpstr>Python Anaconda</vt:lpstr>
      <vt:lpstr>Python Anaconda</vt:lpstr>
      <vt:lpstr>Jupyter</vt:lpstr>
      <vt:lpstr>Jupyter</vt:lpstr>
      <vt:lpstr>Jupyter</vt:lpstr>
      <vt:lpstr>Ejemplo en pantalla</vt:lpstr>
      <vt:lpstr>Librerías Python (o módulos)</vt:lpstr>
      <vt:lpstr>Más comunes para Data Science</vt:lpstr>
      <vt:lpstr>Más comunes para Data Science</vt:lpstr>
      <vt:lpstr>Más comunes para Data Science</vt:lpstr>
      <vt:lpstr>Más comunes para Data Science</vt:lpstr>
      <vt:lpstr>Ejemplo en pantalla</vt:lpstr>
      <vt:lpstr>Machine Learning: aprendizaje supervisado y no supervisado</vt:lpstr>
      <vt:lpstr>¿Qué es lo que quiero hacer?</vt:lpstr>
      <vt:lpstr>¿Qué es lo que quiero hacer?</vt:lpstr>
      <vt:lpstr>¿Qué es lo que quiero hacer?</vt:lpstr>
      <vt:lpstr>Machine Learning: Aprendizaje supervisado</vt:lpstr>
      <vt:lpstr>Machine Learning: Aprendizaje supervisado</vt:lpstr>
      <vt:lpstr>Machine Learning: Aprendizaje supervisado</vt:lpstr>
      <vt:lpstr>Machine Learning: Aprendizaje supervisado</vt:lpstr>
      <vt:lpstr>Machine Learning: Aprendizaje no supervisado</vt:lpstr>
      <vt:lpstr>Machine Learning: Aprendizaje no supervisado</vt:lpstr>
      <vt:lpstr>Machine Learning: Aprendizaje no supervisado</vt:lpstr>
      <vt:lpstr>Machine Learning: Aprendizaje no supervisado</vt:lpstr>
      <vt:lpstr>¿Qué algoritmo elegir?</vt:lpstr>
      <vt:lpstr>¿Qué algoritmo elegir?</vt:lpstr>
      <vt:lpstr>Aprendizaje por refuerzo</vt:lpstr>
      <vt:lpstr>Aprendizaje por refuerzo</vt:lpstr>
      <vt:lpstr>Ejemplo en pantalla</vt:lpstr>
      <vt:lpstr>Matriz de confusión</vt:lpstr>
      <vt:lpstr>Matriz de confusión</vt:lpstr>
      <vt:lpstr>Matriz de confusión</vt:lpstr>
      <vt:lpstr>Matriz de confusión</vt:lpstr>
      <vt:lpstr>Matriz de confusión</vt:lpstr>
      <vt:lpstr>Matriz de confusión</vt:lpstr>
      <vt:lpstr>Matriz de confusión</vt:lpstr>
      <vt:lpstr>Matriz de confusión</vt:lpstr>
      <vt:lpstr>Matriz de confusión</vt:lpstr>
      <vt:lpstr>Matriz de confusión</vt:lpstr>
      <vt:lpstr>Matriz de confusión</vt:lpstr>
      <vt:lpstr>Precisión y exactitud</vt:lpstr>
      <vt:lpstr>Precisión y exactitud</vt:lpstr>
      <vt:lpstr>Precisión y exactitud</vt:lpstr>
      <vt:lpstr>Sensibilidad y Especificidad</vt:lpstr>
      <vt:lpstr>Sensibilidad y Especificidad</vt:lpstr>
      <vt:lpstr>Sensibilidad y Especificidad</vt:lpstr>
      <vt:lpstr>Sensibilidad y Especificidad</vt:lpstr>
      <vt:lpstr>Sensibilidad y Especificidad</vt:lpstr>
      <vt:lpstr>Ejercicio 01, guiado</vt:lpstr>
      <vt:lpstr>Ejercicio 02, guiado</vt:lpstr>
      <vt:lpstr>Ejercicio 03 guiado</vt:lpstr>
      <vt:lpstr>Ejercicio 04 guiado</vt:lpstr>
      <vt:lpstr>Ejercicio 05 guiado</vt:lpstr>
      <vt:lpstr>Ejercicio 06 guiado</vt:lpstr>
      <vt:lpstr>Ejercicio 07 guiado</vt:lpstr>
      <vt:lpstr>Ejercicio 08 no guiado </vt:lpstr>
      <vt:lpstr>Ejercicio 09</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ralf</dc:creator>
  <cp:lastModifiedBy>ralf</cp:lastModifiedBy>
  <cp:revision>66</cp:revision>
  <dcterms:created xsi:type="dcterms:W3CDTF">2019-02-10T02:58:06Z</dcterms:created>
  <dcterms:modified xsi:type="dcterms:W3CDTF">2019-02-10T17:32:48Z</dcterms:modified>
</cp:coreProperties>
</file>