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66" r:id="rId6"/>
    <p:sldId id="267" r:id="rId7"/>
    <p:sldId id="260" r:id="rId8"/>
    <p:sldId id="279" r:id="rId9"/>
    <p:sldId id="276" r:id="rId10"/>
    <p:sldId id="278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7" r:id="rId19"/>
    <p:sldId id="288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913" autoAdjust="0"/>
  </p:normalViewPr>
  <p:slideViewPr>
    <p:cSldViewPr snapToGrid="0" snapToObjects="1">
      <p:cViewPr varScale="1">
        <p:scale>
          <a:sx n="143" d="100"/>
          <a:sy n="143" d="100"/>
        </p:scale>
        <p:origin x="-10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812A-46E2-3846-83BE-7B3989A57D48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ADF90-2032-544D-BE49-4A01D0CC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Introduce</a:t>
            </a:r>
            <a:r>
              <a:rPr lang="en-US" baseline="0" dirty="0" smtClean="0"/>
              <a:t> the group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Tell them briefly about 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5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1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More analytical than functional</a:t>
            </a:r>
            <a:r>
              <a:rPr lang="en-US" baseline="0" dirty="0" smtClean="0"/>
              <a:t> (not a recycled project from another class)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Motivation: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Hear a lot about the 77¢ females earn compared to a man’s $1.</a:t>
            </a:r>
            <a:r>
              <a:rPr lang="en-US" baseline="0" dirty="0" smtClean="0"/>
              <a:t> It is an important issue that gets a lot of media coverage, but it seemed odd to us </a:t>
            </a:r>
            <a:r>
              <a:rPr lang="en-US" dirty="0" smtClean="0"/>
              <a:t>and we wanted</a:t>
            </a:r>
            <a:r>
              <a:rPr lang="en-US" baseline="0" dirty="0" smtClean="0"/>
              <a:t> verification.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Talk about finding and preparing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Talk about what tools we used for which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More analytical than functional</a:t>
            </a:r>
            <a:r>
              <a:rPr lang="en-US" baseline="0" dirty="0" smtClean="0"/>
              <a:t> (not a recycled project from another class)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Motivation: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Hear a lot about the 77¢ females earn compared to a man’s $1.</a:t>
            </a:r>
            <a:r>
              <a:rPr lang="en-US" baseline="0" dirty="0" smtClean="0"/>
              <a:t> It is an important issue that gets a lot of media coverage, but it seemed odd to us </a:t>
            </a:r>
            <a:r>
              <a:rPr lang="en-US" dirty="0" smtClean="0"/>
              <a:t>and we wanted</a:t>
            </a:r>
            <a:r>
              <a:rPr lang="en-US" baseline="0" dirty="0" smtClean="0"/>
              <a:t> verification.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Talk about finding and preparing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Talk about what tools we used for which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More analytical than functional</a:t>
            </a:r>
            <a:r>
              <a:rPr lang="en-US" baseline="0" dirty="0" smtClean="0"/>
              <a:t> (not a recycled project from another class)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Motivation: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Hear a lot about the 77¢ females earn compared to a man’s $1.</a:t>
            </a:r>
            <a:r>
              <a:rPr lang="en-US" baseline="0" dirty="0" smtClean="0"/>
              <a:t> It is an important issue that gets a lot of media coverage, but it seemed odd to us </a:t>
            </a:r>
            <a:r>
              <a:rPr lang="en-US" dirty="0" smtClean="0"/>
              <a:t>and we wanted</a:t>
            </a:r>
            <a:r>
              <a:rPr lang="en-US" baseline="0" dirty="0" smtClean="0"/>
              <a:t> verification.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Talk about finding and preparing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Talk about what tools we used for which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DF90-2032-544D-BE49-4A01D0CC0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1E08-1EDD-334F-8D89-9ACE40CDB050}" type="datetimeFigureOut">
              <a:rPr lang="en-US" smtClean="0"/>
              <a:t>5/13/15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55F1-B000-E549-A1B4-3CFEEF3B6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18740" y="890151"/>
            <a:ext cx="5106520" cy="18105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gencyFB-Bold"/>
                <a:cs typeface="AgencyFB-Bold"/>
              </a:rPr>
              <a:t>Visualizing Mortgage Backed Securities Pre-Financial Crisis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849011" y="4525433"/>
            <a:ext cx="344597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-Bold"/>
                <a:cs typeface="AgencyFB-Bold"/>
              </a:rPr>
              <a:t>Ellen Honganen, Kurt Probe, and Ross Yudkin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1537957"/>
            <a:ext cx="6400847" cy="457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713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1417638"/>
            <a:ext cx="6400847" cy="457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80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1564089"/>
            <a:ext cx="6400847" cy="457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76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9" y="1417638"/>
            <a:ext cx="7181641" cy="5129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4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77" y="1417638"/>
            <a:ext cx="6036845" cy="4998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45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46" y="1537971"/>
            <a:ext cx="6737707" cy="4812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203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155575" y="-3070225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1417638"/>
            <a:ext cx="6400847" cy="457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55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457200" y="-2925762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9" y="1417638"/>
            <a:ext cx="6713622" cy="5065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11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457200" y="-2925762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28" y="1211680"/>
            <a:ext cx="4394743" cy="5463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08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sp>
        <p:nvSpPr>
          <p:cNvPr id="8" name="AutoShape 2" descr="data:image/png;base64,iVBORw0KGgoAAAANSUhEUgAABUAAAAPACAMAAADDuCPrAAAAwFBMVEUAAAAAADoAAGYAOmYAOpAAZrYAv8Q6AAA6OgA6Ojo6kNtmAABmOgBmZjpmZmZmkJBmtv9/f39/f5V/f6t/lat/lcF/q9aQOgCQtpCQ27aQ2/+Vf3+Vweurf3+rlX+rq3+rq5Wrq6urwcGr1v+2ZgC2tma2/9u2///BlX/B1sHB69bB6//Wq3/W1qvW/+vW///bkDrb///l5eXrwZXr///y8vL4dm3/tmb/1qv/25D/68H//7b//9b//9v//+v///+Tj4O9AAAACXBIWXMAAB2HAAAdhwGP5fFlAAAgAElEQVR4nO3dfWOd5ZWdcScThhamLQoT0olh+oLb0OIWp05qQ0j8/b/VnFdp67awnvs5a2k9+/j6/ZFBBqf0LO0rOtKR/OwdAGCVZ+l/AQDoioACwEoEFABWIqAAsBIBBYCVCCgArERAAWAlAgoAKxFQAFiJgALASgQUAFYioACwEgEFgJUIKACsREABYCUCCgArEVAAWImAAsBKBBQAViKgALASAQWAlQgoAKxEQAFgJQIKACsRUABYiYACwEoEFABWIqAAsBIBBYCVCCgArERAAWAlAgoAKxFQAFiJgALASgQUAFYioACwEgEFgJW2E9D/hzM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Y2AbhAPRmvMV6Sz4kZAN4gHozXmK9JZcSOgG8SD0RrzFemsuBHQDeLBaI35inRW3AjoBvFgtMZ8RTorbgR0g3gwWmO+Ip0VNwK6QTwYrTFfkc6KGwHdIB6M1pivSGfFjYBuEA9Ga8xXpLPiRkA3iAejNeYr0llxI6AbxIPRGvMV6ay4EdAN4sFojfmKdFbcriqg/x8bIx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RkBhJBi1HwJapLPitp2A/uVy6VxgJBi1H8n78rVIZ8VtOwEV/K9dOhcYCUbth49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AgojASj9kNAi3RW3EQBfX3z1emv3t7snN/44FsDwVjpXGAkGLUfAlpo+rJdmoD+9PzcxZc3B1/+8OhbI8FY6VxgJBi1HwJaSPqyYZKA/v278weWr29uvj709Hd/fuSt9wjGSucCI8Go/RDQQtGXLZME9PX5mfnP3+wbeajktx9+632CsdK5wEgwaj8EtFD0ZcsUAf35my//yzGgb++erX/14bfeJxgrnQuMBKP2Q0ALQV82TRHQlzffnqL48vz0/PW+lh96632CsdK5wEgwaj8EtBD0ZdMEAX27i+cxoH//7vzB5dub337/obce+K8RjJXOBUaCUfshoMXlfdm2ywP68ze7Ht4G9OvjL/70/JDMX3zr9Htviov/Rd69S+cCI8GowIZdHtCX+zAeA3r+OtExkh966/R7CeiVE4wKbNjFAX17+NTm+wG9+fZDbz3wXyR4upDOBUaCUfvhKXxxaV+27tKA/v27w4eTKz8CrQRjpXOBkWDUfghocWFfNu/SgL4+f/l91edAK8FY6VxgJBi1HwJaXNiXzbswoD89P74k6f2vwn/5w4feeuC/SjBWOhcYCUbth4AWl/Vl+y4M6OvyVaDf/bm+1vORt94nGCudC4wEo/ZDQIvL+rJ92oDynUi4RzBqPwS0uKwv2yf6cXYv+V54PEAwaj8EtND0Zbu0AeWnMeEewaj9ENBC05ftEgeUnweKSjBqPwS00PRlu9QB5SfSoxCM2g8BLTR92S7+TCQ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6ay4EVAYCUbth4AWC6//1bPqV/9u9x+fnP7W336/e+OL4/85+ezwN/76ef09X1iq9CgCCiPBqP0Q0GLh9Q8B/ZfP75L46hjTGtBnv/rDOwI6EIyVzgVGglH7IaDFwusfAvqHN7v//PUf939nn8n9X90L6OFXCOg9grHSucBIMGo/BLRYeP1jQN+9OD9TP//F/YDue9kgoLt/xU8++A8ICcZK5wIjwaj9ENBiJgH7In5S/nr/RP3HT589+82f3h0DeviLYzg/Of7fz9QZmkVAYSQYtR8CWswkoAb03f5J/G/+tM/m4ROeJaDnqBLQewRjpXOBkWDUfghoMZOAewE9fvH9ze3X3AnoIwRjpXOBkWDUfghoMZOAewE9ZHL/eqbj15JKQPd/4/wU/taTdWpAQGEkGLUfAlrMJOB+QM9fWDp9deiRLyIRUMFY6VxgJBi1HwJazCRgCOgxmfdeT39r/7EoAb1HMFY6FxgJRu2HgBYzCRgCenwS/4fTG/cCenguT0DvEYyVzgVGglH7IaDFTALGgJavG90L6CmqPb6I9JDTp3W1BGOlc4GRYNR+CGgxk4BHA3r7xu0/TkBvCcZK5wIjwaj9ENBiJgEE9BKCsdK5wEgwaj8EtJhJwFUGlM+BYj3BqP0Q0GImASsCGv8qEgGFkWDUfghoMZMAAnqJv1wunQuMBKP2I3lfvhYzCSCglxD8r106FxgJRu2Hj0CLmQQQ0EsIxkrnAiPBqP0Q0OKp8pFCQGEkGLUfAlo8VT5SCCiMBKP2Q0CLp8pHCgGFkWDUfgho8VT5SOHPRIKRYNR+CGiRzoobAYWRYNR+CGiRzoobAYWRYNR+CGiRzoob3wsPI8Go/RDQwlCKTSGgMBKM2g8BLQyl2BQCCiPBqP0Q0MJQik2Z/Bzo4Q/E8/wMKcFY6VxgJBi1HwJaOFKxJVMBPf5U/fvfkCojGCudC4wEo/ZDQItlxz/3XmXpz0ozAT38MaO3f8iTmmAsTwSwnmDUfghosez4596rTAVaZXlAj58P9X1jkmAsTwSwnmDUfghosez4596rbA1aYXFAX9i+enQiGMsTAawnGLUfAlosO/659ypfhOYtDOibw1ffv3D+mwjG8kQA6wlG7YeAFsuOf+69ypmhWYsC6n72fiAYyxMBrCcYtR8CWiw7/rn3Km+I5iwJqP3Z+4FgLE8EsJ5g1H4IaLHs+Ofeq7whmvN4QI0v/bxHMJYnAlhPMGo/BLRYdvxz71XeEM15LKDWl37eIxjLEwGsJxi1HwJaLDv+ufcqb4jmPBJQ70s/7xGM5YkA1hOM2g8BLZYd/9x7lTdEc/heeBgJRu2HgBbLjn/uvcpQn9UIKIwEo/ZDQItlxz/3XmWoz2oEFEaCUfshoMWy4597rzLUZzV+Ij2MBKP2Q0CLZcc/917lDdEcAgojwaj9ENBi2fHPvVd5QzSHgMJIMGo/BLRYdvxz71X1d74q3yJ5fM3l0emVl/tXsd99C+Ub/acfCSiMBKP2Q0CLZcc/915VfuO+mbdNrAE9/eSOfUDvXsX+goB+kCcCWE8waj8EtFh2/HPvVeU3/vjpP/zT7Q852gX0s9tfP758fR/Q29ex778mTkA/wBMBrCcYtR8CWiw7/rn3qvIbXz375NXth5gloPtY7v/6x09/9R9uf/GN4RVEsy9j4gcqY4Jg1H4IaLHs+Ofeq+5+3y5QX+waefoQswb03bGru7/5nz89B/bFs/8YD6jvxzIJxvJEAOsJRu2HgBbLjn/uveru973Z5egumw8H9F8+PwX2r5//+n9sIKCuggrG8kQA6wlG7YeAFsuOf+696u73vdg/JX51TtK9gL44B/QPL06/+ubZJ2/SnwM9fJ3L87OZBGN5IoD1BKP2Q0CLZcc/9151+9v2z+APXyj64lynBz4H+oc3p2K9ePZFPKDHL2tZ/mgPwVieCGA9waj9ENBi2fHPvVfd/rbjx567bh4LWQJ6fsXnPqB/PT6H3z2D/+MGAnrvlatKgrE8EcB6glH7IaDFsuOfe686/65dMA8penN6pdK914Eef+nwFabjc/jdM/h3Wwjo7kNQy3N4wVieCGA9waj9ENBi2fHPvVeVFB2eDJ+ert8L6Gfnf2QX0ONz+N0z+E0EdPdvy09jwjKCUfshoMWy4597rzr/rlfDV7bPT+HLk+RDQPdP3o//sYWA7v4tCSiWEYzaDwEtlh3/3HvV6Tfde43QF+/K50DflO+F3z+V33/w+eOnn7wjoB/miQDWE4zaDwEtlh3/3HvV6Te9uf0mzV1KP3lXv4h0+zHoMaD7T3++2jd2CwHlc6BYTDBqPwS0WHb8c+9Vp9/04i5Erw4tvfeS+vMPE9n/jd3T9//5+306txBQvgqPxQSj9kNAi2XHP/dedfw95y8d7e0+qvvs3suYzl+pOX2f54tn/2n/DH4LAeV1oFhOMGo/BLRYdvxz71XH3/OqxPD4ecX6Qvo3x4/zTgF9c/osaTygfCcSZghG7YeAFsuOf+696pyi8kz4zT6Qw7dy7t84BfT8AelTB/TB74U3/THxgrE8EcB6glH7IaDFsuOfe686/Jbbb+A8OHwZ6V5Ad7+yK9UpoHcvuc8HlJ/GhMUEo/ZDQItlxz/3XuUJ0Dr8PFAYCUbth4AWy45/7r3K1qAV+In0MBKM2g8BLZYd/9x7lTdEcwgojASj9kNAi2XHP/de5Q3RHAIKI8Go/RDQYtnxz71XeUM0h4DCSDBqPwS0WHb8c+9V3hDNWRbQ/avnfS9gOhKM5YkA1hOM2g8BLZYd/9x7lbFC05YE9AVfhcc6glH7IaDFsuOfe6+yNWiFxwM6vJTJ9lGoYCxPBLCeYNR+CGix7Pjn3qtMBVrl0YAenr3f/rmgxoIKxvJEAOsJRu2HgBbLjn/uvcoToHUeC+i+meV7j4Y3lQRjeSKA9QSj9kNAi2XHP/deZenPSo8F9NXws0P2P03ks1/8py8hGMsTAawnGLUfAlosO/5NNXHKIwE9fkd+tXtK7/kQVDBWOhcYCUbth4AWy47/H6c48rPWIwF98/7Hm6/4eaBYSjBqPwS0WHb8VxvQF+9/zWj3ISg/kR7LCEbth4AWy47/WgP6t9+//9OTH/o1BcFY6VxgJBi1HwJaLDv+aw3o6U+7u+8FfyonFhKM2g8BLZYdPwG9nGCsdC4wEozaDwEtlh0/Ab2cYKx0LjASjNoPAS2WHf+1BpTPgeIiglH7IaDFsuO/1oDyVXhcRDBqPwS0WHb8VxvQV7wOFBcQjNoPAS2WHf/VBvT85ynf4TuRsJxg1H4IaLHs+K82oHwvPC4hGLUfAlosO/7rDegDP43J8iUkAnqVBKP2Q0CLZcd/vQE9/jzQU0L5eaCYIxi1HwJaLDv+Kw7o+c9DOjP9NFACepUEo/ZDQItlx3/NAb3/ZyJ5Pv+5JxgrnQuMBKP2Q0CLZce/KqD7r8fUD+z++rn1T718GH8qJ4wEo/ZDQItlx3/tAX0KgrHSucBIMGo/BLRYdvxrA+p7QrwUAYWRYNR+CGix7Pg/loC+sH0JiYBeJcGo/RDQYtnxX3VA//b7T27/yvYqUAJ6lQSj9kNAi2XHLwno4XOgP356/MU33q/Y3Ho8oOV7keqfES8nGCudC4wEo/ZDQItlx68L6K5X+6fJf/38iT46fTSgL+4184XvlaCCsdK5wEgwaj8EtFh2/MKA7n71k32obE+V71vwvfD3irn/ZiTLT7MjoNdIMGo/BLRYdvxrA3rv9emnlzHtn7z/+OlTvaLp8Z/GNHwovHsa7/l3E4yVzgVGglH7IaDFsuNXBnT30ec//NOTfXnp8Z8HOn68+cCPCJUQjJXOBUaCUfshoMWy418b0Aeewlt/4tH75n8i/e5fjz/SA8sIRu2HgBbLjl8a0N2TeM/PfH/Iqj8TiT9UDssIRu2HgBbLjl8aUOurLUf8qZwwEozaDwEtlh2/NKBv9p8UfaoPQQkojASj9kNAi2XHrwzoLlpfvPH92M3BowHlKTzWE4zaDwEtlh2/MqD7l4AeXwz6FB79HOh7seSLSFhMMGo/BLRYdvzCgB6/h/PHT5/oSfzjL2Ma/z3emF5JLxgrnQuMBKP2Q0CLZcevC+j5Y8+n+lakRwK6C/nw77H/Ehd/LjyWEYzaDwEtlh2/LqCvTs+Zn+qb4R8J6Pt/ivH45xzLCMZK5wIjwaj9ENBi2fGvCugmPPa98PsfwFSfsb+wvUJAMFY6FxgJRu2HgBbLjv96A3r4aSLnjzkPf6yx6yNjwVjpXGAkGLUfAlosO/4rDujxZamF64tbgrHSucBIMGo/BLRYdvzXHNDTx50nvi9tCcZK5wIjwaj9ENBi2fFfdUDfnZ7H88caY5Zg1H4IaLHs+K89oE9BMFY6FxgJRu2HgBbLjp+AXk4wVjoXGAlG7YeAFsuOn4BeTjBWOhcYCUbth4AWy46fgF5OMFY6FxgJRu2HgBbLjp+AXk4wVjoXGAlG7YeAFsuOn4BeTjBWOhcYCUbth4AWy46fgF5OMFY6FxgJRu2HgBbprLgRUBgJRu2HgBbprLgRUBgJRu2HgPrHLEgAABqYSURBV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RUBgJRu2HgBbprLgJAvr6Zuer81tvF781EIyVzgVGglH7IaDF5X3ZtosD+vM3Nwe//f7w5svjW1/+8OhbI8FY6VxgJBi1HwJaXNqXrbs0oH//7pDOn57f/O7P7w4fjX697K33CMZK5wIjwaj9ENDiwr5s3qUBfXv60HPXxW8PH45+veyt9wnGSucCI8Go/RDQ4sK+bN6lAX15+nhy95HoV/uc3j5bf+St9wnGSucCI8Go/RDQ4sK+bN7lAf2q/MU5p7un67tafuit9wnGSucCo6n5/hEbI7jJC/uyeaqXMR2eoB8/DN3bP7P/0FsP/DcIxkrnAqOp+dK5wEhwk6K+bJYqoIcq7iL59fHNn54fkvmLb51+100h+JdI5wKjqfnSucBIcJPXThTQ3Qeguyfo568THSP5obdOv42AXrmp+dK5wEhwk9dOE9BdHfef16yRvPn2Q2898N8heLqQzgVGU/Olc4GR4CYlfdkwSUB3cTx8UDn9EWglGCudC4ym5kvnAiPBTSr6smWKgO6/GenwMeX050ArwVjpXGA0NV86FxgJblLQl00TBHT3lPxUxPqV9i9/+NBbD/zXCMZK5wKjqfnSucBIcJOX92XbLg/oXT/vvQ509xcfeut9grHSucBoar50LjAS3OTFfdm4iwO66+fdB5R8JxLumZovnQuMBDd5aV+27tKAnr7+fvcW3wuPO1PzpXOBkeAmL+zL5l0a0Nf3v62In8aEamq+dC4wEtzkhX3ZvAsDev5poLc/KZmfB4piar50LjAS3ORlfdm+CwO6+3jyfkD5ifQopuZL5wIjwU1e1pft489Egt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205A/3K5dC4wmpovnQuMBDeZzorbdgIq+F+7dC4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CCiMpuZL5wIjwU2ms+JGQGE0NV86FxgJbjKdFTcCCqOp+dK5wEhwk+msuBFQGE3Nl84FRoKbTGfFjYDCaGq+dC4wEtxkOituBBRGU/Olc4GR4CbTWXEjoDCami+dC4wEN5nOihsBhdHUfOlcYCS4yXRW3AgojKbmS+cCI8FNprPiRkBhNDVfOhcYCW4ynRU3AgqjqfnSucBIcJPprLgRUBhNzZfOBUaCm0xnxY2AwmhqvnQuMBLcZDorbgQURlPzpXOBkeAm01lxI6AwmpovnQuMBDeZzoobAYXR1HzpXGAkuMl0VtwIKIym5kvnAiPBTaaz4kZAYTQ1XzoXGAluMp0VNwIKo6n50rnASHCT6ay4EVAYTc2XzgVGgptMZ8WNgMJoar50LjAS3GQ6K24EFEZT86VzgZHgJtNZcSOgMJqaL50LjAQ3mc6KGwGF0dR86VxgJLjJdFbcnjSgb292vvqFvykYK50LjKbmS+cCI8FNPmVfEp4yoC9vDr784cG/KxgrnQuMpuZL5wIjwU0+YV8injCgr29uvn737qfnN7/780N/WzBWOhcYTc2XzgVGgpt8ur5kPF1Af/5m389DQb996O8LxkrnAqOp+dK5wEhwk0/Wl5CnC+jb83P3lw9/GlQwVjoXGE3Nl84FRoKbfLK+hDxdQF+en7q/fvizoIKx0rnAaGq+dC4wEtzkk/Ul5MkC+vfvzh94vr357fcP/AOCsdK5wGhqvnQuMBLc5FP1JeUpA/r18a9+en4b0JtC8P9GOhcYTc2XzgVGgpu8dk8W0PPXkJwBBYCnFAnog1+GFzxduBY8GK0xX/FUfUnJfgRapZfeEB6M1piveKq+pGQ/B1qll94QHozWmK94qr6kRL4K73oZ07XgwWiN+Yqn6ktK5HWgD34vZ3rpDeHBaI35iifrS8hVfSfSteDBaI35iifrS8hVfS/8teDBaI35iifrS8hV/TSma8GD0RrzFU/Xl4yr+nmg14IHozXmK56wLxFX9RPprwUPRmvMVzxlXxKu6s9EuhY8GK0xX5HOihsB3SAejNaYr0hnxY2AbhAPRmvMV6Sz4kZAN4gHozXmK9JZcSOgG8SD0RrzFemsuBHQDeLBaI35inRW3AjoBvFgtMZ8RTorbgR0g3gwWmO+Ip0VNwK6QTwYrTFfkc6KGwHdIB6M1pivSGfFjYBuEA9Ga8xXpLPiRkA3iAejNeYr0llxI6AbxIPRGvMV6ay4EdAN4sFojfmKdFbcCOgG8WC0xnxFOituBHSDeDBaY74inRU3ArpBPBitMV+RzoobAd0gHozWmK9IZ8WNgG4QD0ZrzFeks+JGQDeIB6M15ivSWXEjoBvEg9Ea8xXprLgR0A3iwWiN+Yp0VtwI6AbxYLTGfEU6K24EdIN4MFpjviKdFTcCukE8GK0xX5HOihsB3SAejNaYr0hnxW07AcWtm5v0vwEuwHwfEQK6QVxga8z3ESGgG8QFtsZ8HxECukFcYGvM9xEhoBvEBbbGfB8RArpBXGBrzPcRIaAbxAW2xnwfEQK6QVxga8z3ESGgG8QFtsZ8HxECukFcYGvM9xEhoBvEBbbGfB8RArpBXGBrzPcRIaAAsBIBBYCVCCgArERAAWAlAgoAKxFQAFiJgALASgQUAFYioACwEgGNen1z89X5r//+3c2t3/358Es/PS9//93bm5svf3j6f0c8pi63n+jnb377ffrfCU+DgCbtL++2iffO8Obb/S/tA3pq6c5LArpNBPTjRUCTfnr+z/96TOW7wxl+ffvrN4cT3Af09hZ//oaAblNZDh8ZApr0+uar17cfYtYz3MVy/9c/Pf/tf739xbc3BHSbCOjHi4AG7TL57a6Rpw8x753hsau7v/m/np8D+/LmvxHQTSKgHy8CGvR2F8S743s4oP/7/Pm0n7/58v8Q0E0aA3r4HOhPz4+/+PaGT4heMQIa9HL/JfbX5yreO8OX54B+//L0q29vvnpLQDfpwYCehj19MgZXioDm7J/BH75QdPwy0sOfA/3+7emTpC9vviWg2/RwQHe/+tX5fwlxrQhozvFDlN2dHU+snOH5FZ/7gJ5eE7N7Bv8DAd2m+jKm/YSnyfZP3u8+xY2rREBjjh+h3H2S7N6rCY+/dDi/43P43TP4dwR0m34hoLvl/vlfeQJ/3QhozPm5+/mzZOMZvjsF9PgcfvcMnoBu1MNP4Y+v3OUJ/HUjoDGv7333yt0Zlm/vPAR0/+T9+B8EdJt+KaD7T8V8++DvwLUgoCn7D0/ufePm7Rm+Ld8Lv7/E/QefPz3/6h0B3ahfCuj+OQUfgV43Appy9/rAXUr3H3LeneHtx6DHgO4//fl631gCuk2/FNC3tz/UANeKgKaU17e8vjm97OXuJfXnHyay/xu7p+//97t9OgnoNv1CQPcvU2OyK0dAQ+oLrI/ftFLOcPc3b1/G9G7f2v++fwZPQDfqFwK6/5/I80stcKUIaMjrEsPdle3eqGf49vgk/hTQt6dnggR0mx4O6PFzNLffJ4GrREAz7n9kcvhq7fCtnPs3TgE9f0BKQLfpwYCeF+Zbka4aAc24/4HJ4ctI985w9yuHH0hxCOjdS+4J6BY9GNDzUwy+Gf6qEVAAWImAAsBKBBQAViKgALASAQWAlQgoAKxEQAFgJQIKACsRUABYiYACwEoEFABWIqBQefVs9Nnul379x/KP/Pjps2dfDP/kZ7/w2z9J/P8BmEJAofJAQP/6+b0Q/u33xzeHf/KzB387AcX2EVCoPBDQd2+eHT7kvPsnDh+Qjv/kFw/9dgKK7SOgENt91Fmetr8oT+JPT+APrbyt6j6x56p+8Q5ohYBC7H5Ay5P4/RP422frd608Z5WAoh8CCrH7Ad1/hPmrPxz+alfI3/zp/FellS9uPzFKQNEMAYXYENB9Hw/d3P36qaRDK18RUHRFQCE2BnT/JH7/zP3FvVcsEVBcAwIKsTGgpyfxb26fwD/wFP6z934R6ICAQuy9gB4+yfm3398+gf/lLyJVt7UFtouAQuz9gO6fxP/7uyfw9wP64hxLAop+CCjE3g/o4bWetYhDK48fmhJQ9ENAIfZAQPcfZt49gR9befcqJz4HimYIKMQeCuiPn977zsxX7+eTgKIjAgqxZQF9v5UEFP0QUIgRUHw8CCjECCg+HgQUYgQUHw8CCjECio8HAYUYAcXHg4BC7IKAPvBz6oEtI6AQI6D4eBBQiBFQfDwIKACsREABYCUCCgArEVAAWImAAsBKBBQAViKgALASAQWAlQgoAKxEQAFgJQIKACsRUABYiYACwEoEFABWIqAAsBIBBYCVCCgArERAAWAlAgoAKxFQAFiJgALASgQUAFYioACwEgEFgJUIKACsREABYCUCCgArEVAAWOnfAM45ejzrbwuRAAAAAElFTkSuQmCC"/>
          <p:cNvSpPr>
            <a:spLocks noChangeAspect="1" noChangeArrowheads="1"/>
          </p:cNvSpPr>
          <p:nvPr/>
        </p:nvSpPr>
        <p:spPr bwMode="auto">
          <a:xfrm>
            <a:off x="457200" y="-2925762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27" y="1417638"/>
            <a:ext cx="4394743" cy="508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9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Provide visualizations of one of the supposed drivers of the 2008 financial crisis</a:t>
            </a:r>
          </a:p>
          <a:p>
            <a:pPr lvl="1"/>
            <a:r>
              <a:rPr lang="en-US" dirty="0" smtClean="0"/>
              <a:t>Compare visualization results to the information we’ve been taught in Finance classes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2008 US Bureau of Labor Statistics Employment Figures</a:t>
            </a:r>
          </a:p>
          <a:p>
            <a:pPr lvl="1"/>
            <a:r>
              <a:rPr lang="en-US" dirty="0" smtClean="0"/>
              <a:t>Sampling of 2007-2008 Mortgage Backed Securities Data from SEC.gov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Questions</a:t>
            </a:r>
            <a:r>
              <a:rPr lang="en-US" sz="7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473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Mortgage Backed Security</a:t>
            </a:r>
          </a:p>
          <a:p>
            <a:pPr lvl="1"/>
            <a:r>
              <a:rPr lang="en-US" dirty="0"/>
              <a:t>Financial Instrument secured by a mortgage or a collection of </a:t>
            </a:r>
            <a:r>
              <a:rPr lang="en-US" dirty="0" smtClean="0"/>
              <a:t>mortgages</a:t>
            </a:r>
          </a:p>
          <a:p>
            <a:r>
              <a:rPr lang="en-US" dirty="0" smtClean="0"/>
              <a:t>LTV</a:t>
            </a:r>
          </a:p>
          <a:p>
            <a:pPr lvl="1"/>
            <a:r>
              <a:rPr lang="en-US" dirty="0" smtClean="0"/>
              <a:t>Loan-To-Value Ration(ORIG_BAL / Home Value)</a:t>
            </a:r>
          </a:p>
          <a:p>
            <a:r>
              <a:rPr lang="en-US" dirty="0" smtClean="0"/>
              <a:t>CLTV</a:t>
            </a:r>
          </a:p>
          <a:p>
            <a:pPr lvl="1"/>
            <a:r>
              <a:rPr lang="en-US" dirty="0" smtClean="0"/>
              <a:t>Combined-Loan-To-Value Ratio (ORIG_BAL + Other Outstanding Liens on the House) / Home Value</a:t>
            </a:r>
          </a:p>
          <a:p>
            <a:r>
              <a:rPr lang="en-US" dirty="0" smtClean="0"/>
              <a:t>ORIG_RATE</a:t>
            </a:r>
          </a:p>
          <a:p>
            <a:pPr lvl="1"/>
            <a:r>
              <a:rPr lang="en-US" dirty="0" smtClean="0"/>
              <a:t>Original Interest Rate (%)</a:t>
            </a:r>
          </a:p>
          <a:p>
            <a:r>
              <a:rPr lang="en-US" dirty="0" smtClean="0"/>
              <a:t>ORIG_BAL</a:t>
            </a:r>
          </a:p>
          <a:p>
            <a:pPr lvl="1"/>
            <a:r>
              <a:rPr lang="en-US" dirty="0" smtClean="0"/>
              <a:t>Original Loan ($) Value</a:t>
            </a:r>
          </a:p>
          <a:p>
            <a:r>
              <a:rPr lang="en-US" dirty="0" smtClean="0"/>
              <a:t>ORIG_TERM</a:t>
            </a:r>
          </a:p>
          <a:p>
            <a:pPr lvl="1"/>
            <a:r>
              <a:rPr lang="en-US" dirty="0" smtClean="0"/>
              <a:t>Months of Loan Term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Definition of Terms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FICO</a:t>
            </a:r>
          </a:p>
          <a:p>
            <a:pPr lvl="1"/>
            <a:r>
              <a:rPr lang="en-US" dirty="0" smtClean="0"/>
              <a:t>Credit Rating</a:t>
            </a:r>
          </a:p>
          <a:p>
            <a:r>
              <a:rPr lang="en-US" dirty="0" smtClean="0"/>
              <a:t>OCCUPANCY</a:t>
            </a:r>
          </a:p>
          <a:p>
            <a:pPr lvl="1"/>
            <a:r>
              <a:rPr lang="en-US" dirty="0" smtClean="0"/>
              <a:t>OO (Owner Occupied) </a:t>
            </a:r>
          </a:p>
          <a:p>
            <a:pPr lvl="1"/>
            <a:r>
              <a:rPr lang="en-US" dirty="0" smtClean="0"/>
              <a:t>IO (Investor Owned)</a:t>
            </a:r>
          </a:p>
          <a:p>
            <a:pPr lvl="1"/>
            <a:r>
              <a:rPr lang="en-US" dirty="0" smtClean="0"/>
              <a:t>SH (Second Home)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ARM (Adjustable Rate Mortgage)</a:t>
            </a:r>
          </a:p>
          <a:p>
            <a:pPr lvl="1"/>
            <a:r>
              <a:rPr lang="en-US" dirty="0" smtClean="0"/>
              <a:t>FIX (Fixed Rate Mortgage)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Definition of Terms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The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7155"/>
            <a:ext cx="8229600" cy="4525963"/>
          </a:xfrm>
        </p:spPr>
        <p:txBody>
          <a:bodyPr/>
          <a:lstStyle/>
          <a:p>
            <a:r>
              <a:rPr lang="en-US" dirty="0" smtClean="0"/>
              <a:t>Example Mortgage Data Table: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7" y="2227442"/>
            <a:ext cx="8098225" cy="34995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39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Unemployment Data: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3" y="2249320"/>
            <a:ext cx="2534653" cy="40594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45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Data Wrangling</a:t>
            </a:r>
          </a:p>
          <a:p>
            <a:pPr lvl="1"/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Spread</a:t>
            </a:r>
          </a:p>
          <a:p>
            <a:pPr lvl="1"/>
            <a:r>
              <a:rPr lang="en-US" dirty="0" smtClean="0"/>
              <a:t>Gather</a:t>
            </a:r>
          </a:p>
          <a:p>
            <a:pPr lvl="1"/>
            <a:r>
              <a:rPr lang="en-US" dirty="0" smtClean="0"/>
              <a:t>Cume Dist</a:t>
            </a:r>
          </a:p>
          <a:p>
            <a:pPr lvl="1"/>
            <a:r>
              <a:rPr lang="en-US" dirty="0" smtClean="0"/>
              <a:t>Mutate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Summarise	</a:t>
            </a:r>
          </a:p>
          <a:p>
            <a:pPr lvl="2"/>
            <a:r>
              <a:rPr lang="en-US" dirty="0" smtClean="0"/>
              <a:t>Min</a:t>
            </a:r>
          </a:p>
          <a:p>
            <a:pPr lvl="2"/>
            <a:r>
              <a:rPr lang="en-US" dirty="0" smtClean="0"/>
              <a:t>Max</a:t>
            </a:r>
          </a:p>
          <a:p>
            <a:pPr lvl="2"/>
            <a:r>
              <a:rPr lang="en-US" dirty="0" smtClean="0"/>
              <a:t>Mean 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1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17638"/>
            <a:ext cx="3790950" cy="256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17637"/>
            <a:ext cx="3877601" cy="256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148804"/>
            <a:ext cx="3877601" cy="2567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148804"/>
            <a:ext cx="3790950" cy="2567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222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gencyFB-Bold"/>
                <a:cs typeface="AgencyFB-Bold"/>
              </a:rPr>
              <a:t>Results &amp; Visualizations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916" y="1245078"/>
            <a:ext cx="3967364" cy="25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30" y="1245078"/>
            <a:ext cx="3955130" cy="25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16" y="4000296"/>
            <a:ext cx="3967364" cy="25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930" y="4000296"/>
            <a:ext cx="3955129" cy="2565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0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481</Words>
  <Application>Microsoft Macintosh PowerPoint</Application>
  <PresentationFormat>On-screen Show (4:3)</PresentationFormat>
  <Paragraphs>104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Visualizing Mortgage Backed Securities Pre-Financial Crisis</vt:lpstr>
      <vt:lpstr>Project Overview</vt:lpstr>
      <vt:lpstr>Definition of Terms and Variables</vt:lpstr>
      <vt:lpstr>Definition of Terms and Variables</vt:lpstr>
      <vt:lpstr>The Data</vt:lpstr>
      <vt:lpstr>The Data</vt:lpstr>
      <vt:lpstr>Data Wrangling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Results &amp; Visualizations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Pay Gap  in Labor Statistics</dc:title>
  <dc:creator>Kurt Probe</dc:creator>
  <cp:lastModifiedBy>Kurt Probe</cp:lastModifiedBy>
  <cp:revision>31</cp:revision>
  <dcterms:created xsi:type="dcterms:W3CDTF">2015-04-01T01:26:24Z</dcterms:created>
  <dcterms:modified xsi:type="dcterms:W3CDTF">2015-05-13T18:44:10Z</dcterms:modified>
</cp:coreProperties>
</file>