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CBDE4-EBD1-8839-4A7D-7A685B75B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180836-BA23-58DF-0C9C-290CBC4D8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AF926-008F-6E9F-BB03-1A93256F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8FECA-8E73-CF03-EFA9-19EE46CC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60EB1-1281-9FAE-1638-5BA6597A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3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E097A-891C-AB92-8DD6-5D1FB52D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45F1C2-F775-3B28-EC8A-1EB27F99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11166-3F49-52CF-28CB-D8CFFB1B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6A43B6-4801-2221-6328-17803003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551B9-A321-3E35-A662-6123A5E6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38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9C95AF-D11D-BFC8-D852-7C88716F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6D0703-BE18-CD2D-5439-5E8DF009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B7520-58D3-B2B3-AB65-52A37EA0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8C9ED1-A454-A661-10B3-024B4F3E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72BE5F-0E5D-4EE8-2216-223153CF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6AD25-2D0A-7B5B-D465-57E5B79D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88C8FE-646F-3B26-1B4B-7681ADF5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AF8FB1-AE0F-0AE1-566C-B8E90EF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42246-6C63-B579-D052-22D8CA14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F590BE-1462-1505-C8C5-C73A8AC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76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F8307-3CF6-27ED-8E1E-37FE74D0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F0EB8-DE65-F9CE-4593-CF5573F34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5C170-7E2E-E14E-5E3A-974690E2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3F4CA-2F13-2870-1FE0-BC48CCF2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9F69A-ECA6-C8E1-3F75-01F4A0F1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5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9D286-EBA0-B8EE-F96A-C6E2238F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A086FB-4561-CB5D-5C17-0721B498E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083A8-73A7-7F01-8889-D54DEF74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BDB38-9970-63A5-9E79-2F8DB16A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2DCFE0-6B7F-989B-109E-ACAA64A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38B7B-B75F-6B79-9786-9795177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65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044BE-CE48-901A-7E63-B2B625CF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173CCE-E833-A8BE-6FD5-691D5619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C0FDFF-82C5-DDB1-A781-A993AA38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22AED-AC64-1444-FFE9-2B764897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8F63B2-B5BD-3D30-73FB-1118EB091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3C0DA1-40AC-C935-714E-EA4F72F2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F6DC06-EB70-A6B8-45A8-68E180DF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FE71C1-6B43-D7CC-B610-A594F2E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6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BFBE7-650C-E320-9FAD-C85F1A28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233836-860A-C203-8826-78CC9BCC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57C3F3-CC4F-104E-23E7-FFD5396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B6960C-AAD9-89D2-F98F-D32ACD3E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8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8ADE9F-43CC-D403-840E-F18B82C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1DEC8A-166E-4E3E-5863-F57F734D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CCFAA7-1275-CCA7-F5F5-A44E7FAE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78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90B07-05B9-B4A0-E4D6-11C54FD3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43CC4F-5E81-BDF8-306E-ACB39F27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1724F2-CCAB-1590-E241-0B87B173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EB82D4-AC65-BA90-27A6-5FD788BA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10AD4C-7072-ED0E-CF37-50E023C5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54D678-5DC8-628F-3B5D-A896348D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30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0E104-F88F-63AB-64D9-D878EEDF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6ED84C-B5F7-990B-EF5E-0FEA87D3A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206C58-F5CD-49D9-EF1E-3BFCE0B27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057F50-4F5B-DAB9-C2F1-1F01F95E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7223E-BAC1-120A-C4B9-A8BC077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B65500-C6AC-1924-252F-54931630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59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A33CC1-AC23-6028-8024-E5568B17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81C3C1-6E77-8E9D-4484-F24A7A4B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6AE4D-9B45-EAD3-2947-D5DB46B6F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080A-1501-4B52-91FB-B73BA1807B31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C2698-4C5E-597D-C84C-CEF558890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0FEC7-4460-B96E-8284-B06AA22C7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767D37-7B4B-49C6-74C4-957E934CD2B1}"/>
              </a:ext>
            </a:extLst>
          </p:cNvPr>
          <p:cNvSpPr txBox="1"/>
          <p:nvPr/>
        </p:nvSpPr>
        <p:spPr>
          <a:xfrm flipH="1">
            <a:off x="-2" y="258396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The Significance of Minna No Ouchi’s Existence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9C2052-C0EE-E0C8-B87B-DE8C391C81A4}"/>
              </a:ext>
            </a:extLst>
          </p:cNvPr>
          <p:cNvSpPr/>
          <p:nvPr/>
        </p:nvSpPr>
        <p:spPr>
          <a:xfrm>
            <a:off x="5070000" y="1134422"/>
            <a:ext cx="2052000" cy="54298"/>
          </a:xfrm>
          <a:prstGeom prst="rect">
            <a:avLst/>
          </a:prstGeom>
          <a:solidFill>
            <a:srgbClr val="FFD63F"/>
          </a:solidFill>
          <a:ln>
            <a:solidFill>
              <a:srgbClr val="FFE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5D742C-FD94-5090-F465-7F4FDCBF901D}"/>
              </a:ext>
            </a:extLst>
          </p:cNvPr>
          <p:cNvSpPr txBox="1"/>
          <p:nvPr/>
        </p:nvSpPr>
        <p:spPr>
          <a:xfrm flipH="1">
            <a:off x="534837" y="1356860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Current state of child poverty in Japan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7CC831-3EE0-CCFA-C13F-9A2AAC2D266F}"/>
              </a:ext>
            </a:extLst>
          </p:cNvPr>
          <p:cNvSpPr txBox="1"/>
          <p:nvPr/>
        </p:nvSpPr>
        <p:spPr>
          <a:xfrm flipH="1">
            <a:off x="836762" y="2048220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Do you know about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state of poverty among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Japanese children?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C39DC8-EA7D-6737-B9D2-0A76DB106BCB}"/>
              </a:ext>
            </a:extLst>
          </p:cNvPr>
          <p:cNvSpPr txBox="1"/>
          <p:nvPr/>
        </p:nvSpPr>
        <p:spPr>
          <a:xfrm flipH="1">
            <a:off x="836762" y="3013123"/>
            <a:ext cx="556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In 2018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, the child poverty rate in Japan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was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13.5%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,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or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a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bout 1 in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7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children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D3F03-81C5-EFC2-3C6F-EB3A3178B8FE}"/>
              </a:ext>
            </a:extLst>
          </p:cNvPr>
          <p:cNvSpPr txBox="1"/>
          <p:nvPr/>
        </p:nvSpPr>
        <p:spPr>
          <a:xfrm flipH="1">
            <a:off x="6095999" y="5016720"/>
            <a:ext cx="556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In addition,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48.1%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of single-parent households are said to be in a state of poverty, which is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in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households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0EE1114-0D36-BE0F-A665-156E83BC9E22}"/>
              </a:ext>
            </a:extLst>
          </p:cNvPr>
          <p:cNvGrpSpPr/>
          <p:nvPr/>
        </p:nvGrpSpPr>
        <p:grpSpPr>
          <a:xfrm>
            <a:off x="6243369" y="2953146"/>
            <a:ext cx="5034235" cy="1336094"/>
            <a:chOff x="6243369" y="2953146"/>
            <a:chExt cx="5034235" cy="1336094"/>
          </a:xfrm>
        </p:grpSpPr>
        <p:pic>
          <p:nvPicPr>
            <p:cNvPr id="102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87B68794-B809-8FD8-EA45-D9887633F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969690" y="2968955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798EAA59-0347-5680-FFE9-34D53B7937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7696011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3AE9E81F-3826-7EDB-05FB-763EF32CB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8422332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6FC9A730-748E-6691-C678-8D92FB0E9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148653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59409DA-3D56-90C1-4DBD-B400FA593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874974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AFA2B560-53D1-45B9-1999-CD62564F5A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10601295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00553FF-1AB6-75D8-BBA7-0ACCF9CB8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243369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4B727A5-F877-A772-DE49-CBBA809818E1}"/>
              </a:ext>
            </a:extLst>
          </p:cNvPr>
          <p:cNvGrpSpPr/>
          <p:nvPr/>
        </p:nvGrpSpPr>
        <p:grpSpPr>
          <a:xfrm>
            <a:off x="2522508" y="4944142"/>
            <a:ext cx="1402630" cy="1332886"/>
            <a:chOff x="2522508" y="4857881"/>
            <a:chExt cx="1402630" cy="1332886"/>
          </a:xfrm>
        </p:grpSpPr>
        <p:pic>
          <p:nvPicPr>
            <p:cNvPr id="1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DDBA4045-F261-1B1E-7AAD-CD8BA071C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3248829" y="4870482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CB018372-0577-CDE4-F0B2-2400793C7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2522508" y="4857881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91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4FFFBE-04CB-9FA9-BD50-5D716CBF6D3F}"/>
              </a:ext>
            </a:extLst>
          </p:cNvPr>
          <p:cNvSpPr txBox="1"/>
          <p:nvPr/>
        </p:nvSpPr>
        <p:spPr>
          <a:xfrm flipH="1">
            <a:off x="836761" y="9270"/>
            <a:ext cx="1003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This situation is said to be the worst among developed countries.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F9FF85-0DF9-AFCB-FC60-B15B40C05C41}"/>
              </a:ext>
            </a:extLst>
          </p:cNvPr>
          <p:cNvSpPr txBox="1"/>
          <p:nvPr/>
        </p:nvSpPr>
        <p:spPr>
          <a:xfrm flipH="1">
            <a:off x="534839" y="959063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Current state of solitary eating in Japan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1" y="1732925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Do you know solitary eating?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49F58-3641-4E54-1BB8-F29FFF148BC3}"/>
              </a:ext>
            </a:extLst>
          </p:cNvPr>
          <p:cNvSpPr txBox="1"/>
          <p:nvPr/>
        </p:nvSpPr>
        <p:spPr>
          <a:xfrm flipH="1">
            <a:off x="836758" y="2885994"/>
            <a:ext cx="549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Solitary eating literally means </a:t>
            </a:r>
            <a:r>
              <a:rPr kumimoji="1" lang="en-US" altLang="ja-JP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eating 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alone, without family members or friends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1028" name="Picture 4" descr="孤食イラスト／無料イラスト/フリー素材なら「イラストAC」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75" y="728613"/>
            <a:ext cx="3832824" cy="28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58" y="4118620"/>
            <a:ext cx="10820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According to a survey, the percent of children eating dinner alone on weekdays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1.6% for elementary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3.7% for junior high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At first glance it may seem like a small number, but when you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look at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the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raw numbers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, there are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100,000 elementary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120,000 junior high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that eat alone.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When we combine the two together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, we can see that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220,000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are spending dinner alone nationwide.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1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591640"/>
            <a:ext cx="88938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Is it only children who often eat alone?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AU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Of course not.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 bwMode="auto">
          <a:xfrm>
            <a:off x="7702039" y="0"/>
            <a:ext cx="3832824" cy="25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60" y="2454576"/>
            <a:ext cx="1082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According to a survey of elderly people aged 60 to 84,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11.6% of men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19.6% of women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eat alone every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There are so many people who have no choice but to eat alone due to various reasons such as being single, divorced, or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widowed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98CD0B-DB0C-E2AB-B0A8-0D74411DC845}"/>
              </a:ext>
            </a:extLst>
          </p:cNvPr>
          <p:cNvSpPr txBox="1"/>
          <p:nvPr/>
        </p:nvSpPr>
        <p:spPr>
          <a:xfrm flipH="1">
            <a:off x="534839" y="4728803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So what is the “Minna No 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Ouchi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” that we are aiming for?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71260-CBE2-38AB-289B-E266B1B34140}"/>
              </a:ext>
            </a:extLst>
          </p:cNvPr>
          <p:cNvSpPr txBox="1"/>
          <p:nvPr/>
        </p:nvSpPr>
        <p:spPr>
          <a:xfrm flipH="1">
            <a:off x="836760" y="5528543"/>
            <a:ext cx="1082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Our goal is to create a “Minna No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Ouchi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” where everyone can easily get together and spend time around the dining table, regardless of differences such as gender, age, nationality, and background!</a:t>
            </a:r>
          </a:p>
        </p:txBody>
      </p:sp>
    </p:spTree>
    <p:extLst>
      <p:ext uri="{BB962C8B-B14F-4D97-AF65-F5344CB8AC3E}">
        <p14:creationId xmlns:p14="http://schemas.microsoft.com/office/powerpoint/2010/main" val="15529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48178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 want not only children who are unable to eat as much as they want, but also adults who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n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owadays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eat alone due to various reasons such as poverty to spend some time around the dining table with others!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266BB5-DC9E-95F8-4817-09C92E31468A}"/>
              </a:ext>
            </a:extLst>
          </p:cNvPr>
          <p:cNvSpPr txBox="1"/>
          <p:nvPr/>
        </p:nvSpPr>
        <p:spPr>
          <a:xfrm flipH="1">
            <a:off x="836760" y="1777205"/>
            <a:ext cx="5400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If you usually spend time eating alone, it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becomes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difficult to communicate with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people.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B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ut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if there is a place nearby where you can sit around the table with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others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 have more chances to communicate,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it would be much better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than spending time eating alone!</a:t>
            </a: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C2729F33-97F2-0B1C-BCA6-11EACDDD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1" y="1113461"/>
            <a:ext cx="4033377" cy="40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71E43E2-6DCC-D903-AD91-0B2CEC4E45C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9917" y="0"/>
            <a:ext cx="11312166" cy="6684886"/>
            <a:chOff x="439917" y="0"/>
            <a:chExt cx="11312166" cy="6684886"/>
          </a:xfrm>
        </p:grpSpPr>
        <p:pic>
          <p:nvPicPr>
            <p:cNvPr id="1026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701CE208-45AF-D98E-CE0C-58E602C4255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49"/>
            <a:stretch/>
          </p:blipFill>
          <p:spPr bwMode="auto">
            <a:xfrm>
              <a:off x="439917" y="0"/>
              <a:ext cx="11312166" cy="1484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Sustainable Development Goals launch in 2016">
              <a:extLst>
                <a:ext uri="{FF2B5EF4-FFF2-40B4-BE49-F238E27FC236}">
                  <a16:creationId xmlns:a16="http://schemas.microsoft.com/office/drawing/2014/main" id="{7976663E-0B81-AFC6-9AC5-289BCC85F8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60" b="52548"/>
            <a:stretch/>
          </p:blipFill>
          <p:spPr bwMode="auto">
            <a:xfrm>
              <a:off x="1089562" y="1534491"/>
              <a:ext cx="10048388" cy="159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Sustainable Development Goals launch in 2016">
              <a:extLst>
                <a:ext uri="{FF2B5EF4-FFF2-40B4-BE49-F238E27FC236}">
                  <a16:creationId xmlns:a16="http://schemas.microsoft.com/office/drawing/2014/main" id="{0A2D9D92-AA4B-FA9C-614B-D1E15AA215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64" b="25190"/>
            <a:stretch/>
          </p:blipFill>
          <p:spPr bwMode="auto">
            <a:xfrm>
              <a:off x="1089562" y="3142695"/>
              <a:ext cx="10048388" cy="170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Sustainable Development Goals launch in 2016">
              <a:extLst>
                <a:ext uri="{FF2B5EF4-FFF2-40B4-BE49-F238E27FC236}">
                  <a16:creationId xmlns:a16="http://schemas.microsoft.com/office/drawing/2014/main" id="{C3A647BD-B2C5-F401-D5BF-8B9D2B774AC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08" r="16470"/>
            <a:stretch/>
          </p:blipFill>
          <p:spPr bwMode="auto">
            <a:xfrm>
              <a:off x="1080684" y="4894687"/>
              <a:ext cx="8393364" cy="159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0CD1D8AD-C851-35BB-8A4C-6C3D2642B1D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62" t="70777" r="3485" b="3325"/>
            <a:stretch/>
          </p:blipFill>
          <p:spPr bwMode="auto">
            <a:xfrm>
              <a:off x="9465168" y="4844988"/>
              <a:ext cx="1951515" cy="1839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015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410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3</cp:revision>
  <dcterms:created xsi:type="dcterms:W3CDTF">2023-07-09T07:58:33Z</dcterms:created>
  <dcterms:modified xsi:type="dcterms:W3CDTF">2023-08-29T04:14:24Z</dcterms:modified>
</cp:coreProperties>
</file>