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39663978407837E-2"/>
          <c:y val="1.3027164049480952E-3"/>
          <c:w val="0.94927874121146338"/>
          <c:h val="0.883181222855985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조식</c:v>
                </c:pt>
              </c:strCache>
            </c:strRef>
          </c:tx>
          <c:spPr>
            <a:solidFill>
              <a:srgbClr val="B4C7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7.4</c:v>
                </c:pt>
                <c:pt idx="2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0-4D36-BEBD-9346C11C15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점심</c:v>
                </c:pt>
              </c:strCache>
            </c:strRef>
          </c:tx>
          <c:spPr>
            <a:solidFill>
              <a:srgbClr val="F8CB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</c:v>
                </c:pt>
                <c:pt idx="1">
                  <c:v>2.6</c:v>
                </c:pt>
                <c:pt idx="2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90-4D36-BEBD-9346C11C15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저녁</c:v>
                </c:pt>
              </c:strCache>
            </c:strRef>
          </c:tx>
          <c:spPr>
            <a:solidFill>
              <a:srgbClr val="C5DEB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초등학생</c:v>
                </c:pt>
                <c:pt idx="1">
                  <c:v>중학생</c:v>
                </c:pt>
                <c:pt idx="2">
                  <c:v>고등학생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1.6</c:v>
                </c:pt>
                <c:pt idx="1">
                  <c:v>3.7</c:v>
                </c:pt>
                <c:pt idx="2">
                  <c:v>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90-4D36-BEBD-9346C11C15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9450208"/>
        <c:axId val="1111773424"/>
      </c:barChart>
      <c:catAx>
        <c:axId val="200945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1773424"/>
        <c:crosses val="autoZero"/>
        <c:auto val="1"/>
        <c:lblAlgn val="ctr"/>
        <c:lblOffset val="100"/>
        <c:noMultiLvlLbl val="0"/>
      </c:catAx>
      <c:valAx>
        <c:axId val="1111773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0945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6936977656673406E-2"/>
          <c:y val="5.8651922919542882E-2"/>
          <c:w val="0.59820538814023716"/>
          <c:h val="0.136533378864421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7888B-B074-EE81-5FDF-00E205A14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A9C6B0-066D-0B14-2AC5-EFEE188DA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6F7E85-0136-BD55-793E-A7988359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CD4404-BA75-77AD-78BE-17A0B1D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7D3E5E-6A42-F069-EB6B-E1119DCB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86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62B0B-E0F2-734C-8AC5-E6E0E314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20703C-9215-8066-D850-755688CDA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61CBEC-B960-BEF7-ACE8-55064F00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22A5F-A48F-5183-939D-F98226FE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BFE21-BB54-B91E-25E4-840699C2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8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9C33C-E85D-ED79-2CDC-27DC4723E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E3E6DB-15F8-B994-8143-DA14E8254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EA649C-CE23-4752-26C8-F283919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DA158-2F16-2362-3AA5-6F4BC212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7FB9C-28C2-13BB-A918-0D493001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2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D43E6-DDA4-B910-42C5-09A15D5A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5F6D7-9C55-BA2C-01BD-D8DC6968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1C0448-E271-DFC5-5E06-CEF76D97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68AE0-EB4E-BCE8-0193-D87BEF5E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D88BC-A40F-CC1C-E566-73252680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2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51635-DB51-3497-6633-E8693397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E34D9E-A4E4-9264-1193-DB3DFB703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D76385-7826-E91B-1C8E-EB131EA2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44D5A1-002B-865A-CB5E-503B049D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E5C05F-B68D-6F5D-68AE-B9C93DE0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89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672E7-8636-DC19-49F0-168C6E8F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A66D0-7A6B-4A50-2033-755A8F53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6F4F1A-331C-8F5F-1BD9-E469B90F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AD78B3-AD13-D9B3-1BA3-38E323C3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7C825A-A2F8-AC5A-41AD-63538180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4B0ED4-C20B-5E60-8BC6-73116DB9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55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D69EA-57E2-B7E9-65EC-D4195801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96130-45CA-5464-9AA1-B82FA1B2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624E38-044C-46CB-F848-641FE2DC0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91898B-258F-DE2B-CC24-D3154E6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1DD7C4-0178-DCAA-E490-851D7E411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9E648B-362B-BF43-9E55-90142F70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BD2160-5552-E8CB-8969-8093D31A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DAE067-520A-D9B6-05B2-131F05EC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6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77BA8-8194-750E-91F5-92C630EC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687DB-BF5C-5966-8009-9F5AA8C8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BBD6CA-E496-6617-6D34-DFAF1AE9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4B059F-A74B-93E4-A203-1C0952B9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3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E5C7F2-3704-4ED6-25F4-3C35C03E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4C2A83-E876-D9D4-85C4-212E9DE1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D80F9C-DCAD-8D9C-F0A9-F951A85C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25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C0E16-3737-59F4-68D6-F68E1FC1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1D1E60-963B-18D1-EA5E-5C46D723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C54468-83B5-19A3-3BA3-10B1249C9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87639E-C46E-7E19-B143-E6B5727F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55ECF-FFCB-5ABE-4AB9-1A6B14EB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FF82BB-3902-77B1-8244-89A0ADCC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7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9F6F9-B557-3C56-5439-C34A1DBD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AE96CD-4B92-1A1B-E715-895401946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801DAC-C279-BA17-00D5-442190546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CB7C81-EFBF-E3D4-8CCB-A04B68A1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1854B0-C9BA-35B3-0E4F-3CDB866B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848FCE-07F4-A807-3831-D97EDE3B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2961E8-12F7-C733-9EB8-D8201F21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2B7330-553E-7A27-E827-62EB7F39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D7F66-2E1D-2AA8-8CF3-AB604C470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45D9-2F4A-4E6E-8834-B13025B887FD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F55E3-3C01-9380-E26C-BE94EB65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28F08F-4D73-D48B-F145-68198E40C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10C4-8847-4162-B789-99E5BD09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59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767D37-7B4B-49C6-74C4-957E934CD2B1}"/>
              </a:ext>
            </a:extLst>
          </p:cNvPr>
          <p:cNvSpPr txBox="1"/>
          <p:nvPr/>
        </p:nvSpPr>
        <p:spPr>
          <a:xfrm flipH="1">
            <a:off x="-2" y="258396"/>
            <a:ext cx="1219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“</a:t>
            </a:r>
            <a:r>
              <a: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모두의 집</a:t>
            </a:r>
            <a:r>
              <a:rPr kumimoji="1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”</a:t>
            </a:r>
            <a:r>
              <a: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의 존재 의미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9C2052-C0EE-E0C8-B87B-DE8C391C81A4}"/>
              </a:ext>
            </a:extLst>
          </p:cNvPr>
          <p:cNvSpPr/>
          <p:nvPr/>
        </p:nvSpPr>
        <p:spPr>
          <a:xfrm>
            <a:off x="5070000" y="1134422"/>
            <a:ext cx="2052000" cy="54298"/>
          </a:xfrm>
          <a:prstGeom prst="rect">
            <a:avLst/>
          </a:prstGeom>
          <a:solidFill>
            <a:srgbClr val="FFD63F"/>
          </a:solidFill>
          <a:ln>
            <a:solidFill>
              <a:srgbClr val="FFE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5D742C-FD94-5090-F465-7F4FDCBF901D}"/>
              </a:ext>
            </a:extLst>
          </p:cNvPr>
          <p:cNvSpPr txBox="1"/>
          <p:nvPr/>
        </p:nvSpPr>
        <p:spPr>
          <a:xfrm flipH="1">
            <a:off x="534837" y="1356860"/>
            <a:ext cx="1165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▮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일본 어린이의 빈곤 상태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7CC831-3EE0-CCFA-C13F-9A2AAC2D266F}"/>
              </a:ext>
            </a:extLst>
          </p:cNvPr>
          <p:cNvSpPr txBox="1"/>
          <p:nvPr/>
        </p:nvSpPr>
        <p:spPr>
          <a:xfrm flipH="1">
            <a:off x="836762" y="2048220"/>
            <a:ext cx="8893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여러분은 일본의 아이의 빈곤 상황을 아십니까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?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C39DC8-EA7D-6737-B9D2-0A76DB106BCB}"/>
              </a:ext>
            </a:extLst>
          </p:cNvPr>
          <p:cNvSpPr txBox="1"/>
          <p:nvPr/>
        </p:nvSpPr>
        <p:spPr>
          <a:xfrm flipH="1">
            <a:off x="836761" y="3046009"/>
            <a:ext cx="5259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현재 일본의 아이의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빈곤율은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(2018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년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)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은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13.5%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로 약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7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명에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명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이 빈곤 상태에 있다고 합니다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D3F03-81C5-EFC2-3C6F-EB3A3178B8FE}"/>
              </a:ext>
            </a:extLst>
          </p:cNvPr>
          <p:cNvSpPr txBox="1"/>
          <p:nvPr/>
        </p:nvSpPr>
        <p:spPr>
          <a:xfrm flipH="1">
            <a:off x="6012610" y="5272229"/>
            <a:ext cx="5644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게다가 혼자 가정에서는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48.1%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로 약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2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명에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명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이 빈곤 상태에 있다고 합니다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0EE1114-0D36-BE0F-A665-156E83BC9E22}"/>
              </a:ext>
            </a:extLst>
          </p:cNvPr>
          <p:cNvGrpSpPr/>
          <p:nvPr/>
        </p:nvGrpSpPr>
        <p:grpSpPr>
          <a:xfrm>
            <a:off x="6243369" y="2953146"/>
            <a:ext cx="5034235" cy="1336094"/>
            <a:chOff x="6243369" y="2953146"/>
            <a:chExt cx="5034235" cy="1336094"/>
          </a:xfrm>
        </p:grpSpPr>
        <p:pic>
          <p:nvPicPr>
            <p:cNvPr id="102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87B68794-B809-8FD8-EA45-D9887633F5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969690" y="2968955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798EAA59-0347-5680-FFE9-34D53B7937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7696011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3AE9E81F-3826-7EDB-05FB-763EF32CB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8422332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6FC9A730-748E-6691-C678-8D92FB0E9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148653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59409DA-3D56-90C1-4DBD-B400FA593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874974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AFA2B560-53D1-45B9-1999-CD62564F5A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10601295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00553FF-1AB6-75D8-BBA7-0ACCF9CB8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243369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4B727A5-F877-A772-DE49-CBBA809818E1}"/>
              </a:ext>
            </a:extLst>
          </p:cNvPr>
          <p:cNvGrpSpPr/>
          <p:nvPr/>
        </p:nvGrpSpPr>
        <p:grpSpPr>
          <a:xfrm>
            <a:off x="2522508" y="4944142"/>
            <a:ext cx="1402630" cy="1332886"/>
            <a:chOff x="2522508" y="4857881"/>
            <a:chExt cx="1402630" cy="1332886"/>
          </a:xfrm>
        </p:grpSpPr>
        <p:pic>
          <p:nvPicPr>
            <p:cNvPr id="1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DDBA4045-F261-1B1E-7AAD-CD8BA071C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3248829" y="4870482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CB018372-0577-CDE4-F0B2-2400793C7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2522508" y="4857881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82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4FFFBE-04CB-9FA9-BD50-5D716CBF6D3F}"/>
              </a:ext>
            </a:extLst>
          </p:cNvPr>
          <p:cNvSpPr txBox="1"/>
          <p:nvPr/>
        </p:nvSpPr>
        <p:spPr>
          <a:xfrm flipH="1">
            <a:off x="836761" y="9270"/>
            <a:ext cx="10032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이러한 현상은 선진국 중에서는 최악의 수준으로 알려져 있습니다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F9FF85-0DF9-AFCB-FC60-B15B40C05C41}"/>
              </a:ext>
            </a:extLst>
          </p:cNvPr>
          <p:cNvSpPr txBox="1"/>
          <p:nvPr/>
        </p:nvSpPr>
        <p:spPr>
          <a:xfrm flipH="1">
            <a:off x="534839" y="1019445"/>
            <a:ext cx="1165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▮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일본의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홍밥현황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1" y="1732925"/>
            <a:ext cx="8893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여러분은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홍밥를 아십니까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?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49F58-3641-4E54-1BB8-F29FFF148BC3}"/>
              </a:ext>
            </a:extLst>
          </p:cNvPr>
          <p:cNvSpPr txBox="1"/>
          <p:nvPr/>
        </p:nvSpPr>
        <p:spPr>
          <a:xfrm flipH="1">
            <a:off x="836759" y="2696208"/>
            <a:ext cx="6865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고식이란 말 그대로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고립된 상태에서 하는 식사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를 말합니다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pic>
        <p:nvPicPr>
          <p:cNvPr id="1028" name="Picture 4" descr="孤食イラスト／無料イラスト/フリー素材なら「イラストAC」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39" y="518301"/>
            <a:ext cx="3832824" cy="28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6005538" y="3721981"/>
            <a:ext cx="567905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한 조사에 의하면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평일의 아이의 저녁 식사의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홍밥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율은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초등학생으로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1.6%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중학생으로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3.7%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로 보기 드물게 느껴지는 것처럼 보이지만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학생수에 곱하면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초등학생에서는 약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10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만명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중학생에서는 약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12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만명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함께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전국에서 약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22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만명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의 아이가 혼자 저녁 식사를 보내고 있다는 현상을 볼 수 있습니다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graphicFrame>
        <p:nvGraphicFramePr>
          <p:cNvPr id="36" name="グラフ 35">
            <a:extLst>
              <a:ext uri="{FF2B5EF4-FFF2-40B4-BE49-F238E27FC236}">
                <a16:creationId xmlns:a16="http://schemas.microsoft.com/office/drawing/2014/main" id="{4BFCC8DF-EF5F-8C2B-97DA-157A20944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594079"/>
              </p:ext>
            </p:extLst>
          </p:nvPr>
        </p:nvGraphicFramePr>
        <p:xfrm>
          <a:off x="1047099" y="3670377"/>
          <a:ext cx="4646130" cy="318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79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591640"/>
            <a:ext cx="8893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홍밥가 많은 것은 아이들만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물론 그런 것은 없습니다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 bwMode="auto">
          <a:xfrm>
            <a:off x="7702039" y="0"/>
            <a:ext cx="3832824" cy="25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836760" y="2851384"/>
            <a:ext cx="10820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60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～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84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세의 고령자를 대상으로 한 한 조사에 따르면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남성에서는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11.6%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여성에서는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19.6%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가 매일 홍밥 상태에 있다는 상황이 있습니다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독신이나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이혼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타계 등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여러가지 이유에 의해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혼자서 먹어야 할 지지 않는 상황에 있는 사람이 많이 있습니다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.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98CD0B-DB0C-E2AB-B0A8-0D74411DC845}"/>
              </a:ext>
            </a:extLst>
          </p:cNvPr>
          <p:cNvSpPr txBox="1"/>
          <p:nvPr/>
        </p:nvSpPr>
        <p:spPr>
          <a:xfrm flipH="1">
            <a:off x="534839" y="5168747"/>
            <a:ext cx="1165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▮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거기서 우리가 목표로 하는 “모두의 집”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이란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?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71260-CBE2-38AB-289B-E266B1B34140}"/>
              </a:ext>
            </a:extLst>
          </p:cNvPr>
          <p:cNvSpPr txBox="1"/>
          <p:nvPr/>
        </p:nvSpPr>
        <p:spPr>
          <a:xfrm flipH="1">
            <a:off x="836760" y="5864971"/>
            <a:ext cx="1082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우리가 목표로 하는 것은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성별은 물론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연령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국적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경력 등 모든 벽을 없애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모두가 부담없이 모여 누군가와 식탁을 둘러싸는 시간을 만들 수 있는 “모두의 집”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입니다</a:t>
            </a:r>
            <a:r>
              <a:rPr lang="ja-JP" altLang="en-US" sz="2200" dirty="0">
                <a:solidFill>
                  <a:prstClr val="black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！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48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48178"/>
            <a:ext cx="1082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빈곤 등으로 충분한 양을 생각하도록 먹을 수 없는 아이는 물론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다양한 사정으로 홍밥이 많아져 버리고 있는 현재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어른에게도 누군가와 식탁을 둘러싸는 시간을 만들고 싶다는 생각이 있습니다</a:t>
            </a:r>
            <a:r>
              <a:rPr lang="ja-JP" altLang="en-US" sz="2200" dirty="0">
                <a:solidFill>
                  <a:prstClr val="black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！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266BB5-DC9E-95F8-4817-09C92E31468A}"/>
              </a:ext>
            </a:extLst>
          </p:cNvPr>
          <p:cNvSpPr txBox="1"/>
          <p:nvPr/>
        </p:nvSpPr>
        <p:spPr>
          <a:xfrm flipH="1">
            <a:off x="836760" y="1777205"/>
            <a:ext cx="54001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평상시 혼자 식사 시간을 보내 버리는 경우는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좀처럼 누군가와의 커뮤니케이션은 태어나지 않습니다만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근처에 누군가와 식탁을 둘러싸다 수 있는 장소가 있어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커뮤니케이션의 기회가 늘어나면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혼자서 밥의 시간을 보내는 것보다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,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明朝 Medium" panose="02020500000000000000" pitchFamily="18" charset="-128"/>
                <a:ea typeface="BIZ UDP明朝 Medium" panose="02020500000000000000" pitchFamily="18" charset="-128"/>
                <a:cs typeface="+mn-cs"/>
              </a:rPr>
              <a:t>분명 뭔가 행복이 있을 것입니다</a:t>
            </a:r>
            <a:r>
              <a:rPr lang="ja-JP" altLang="en-US" sz="2200" dirty="0">
                <a:solidFill>
                  <a:prstClr val="black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！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明朝 Medium" panose="02020500000000000000" pitchFamily="18" charset="-128"/>
              <a:ea typeface="BIZ UDP明朝 Medium" panose="02020500000000000000" pitchFamily="18" charset="-128"/>
              <a:cs typeface="+mn-cs"/>
            </a:endParaRP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C2729F33-97F2-0B1C-BCA6-11EACDDD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1" y="1073263"/>
            <a:ext cx="4033377" cy="40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598923D-686C-EFC8-A0C7-AC7BA3DC70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9917" y="0"/>
            <a:ext cx="11312166" cy="6857999"/>
            <a:chOff x="439917" y="0"/>
            <a:chExt cx="11312166" cy="6857999"/>
          </a:xfrm>
        </p:grpSpPr>
        <p:pic>
          <p:nvPicPr>
            <p:cNvPr id="1026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701CE208-45AF-D98E-CE0C-58E602C4255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27" t="69717"/>
            <a:stretch/>
          </p:blipFill>
          <p:spPr bwMode="auto">
            <a:xfrm>
              <a:off x="9583183" y="4781184"/>
              <a:ext cx="2168899" cy="207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BEEA0A2F-4C2B-41A1-B7A7-A33A029835B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" t="3460" r="82460" b="67081"/>
            <a:stretch/>
          </p:blipFill>
          <p:spPr bwMode="auto">
            <a:xfrm>
              <a:off x="1089375" y="1527000"/>
              <a:ext cx="1540411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81DF370D-6D35-68C7-105D-C16B10ED241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" t="34574" r="82460" b="35967"/>
            <a:stretch/>
          </p:blipFill>
          <p:spPr bwMode="auto">
            <a:xfrm>
              <a:off x="1089375" y="3236726"/>
              <a:ext cx="1540411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320BF1E9-22B9-7EBD-161D-D1B77CBE244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" t="66293" r="82460" b="4248"/>
            <a:stretch/>
          </p:blipFill>
          <p:spPr bwMode="auto">
            <a:xfrm>
              <a:off x="1089374" y="4946452"/>
              <a:ext cx="1540411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153B9A91-84B3-F91A-FB8B-8BCA0D946F3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56" t="3460" r="50452" b="67081"/>
            <a:stretch/>
          </p:blipFill>
          <p:spPr bwMode="auto">
            <a:xfrm>
              <a:off x="4492406" y="1527000"/>
              <a:ext cx="1513369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E9EDD872-1CEE-C0AF-DF0D-711896E18B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3" t="3460" r="66605" b="67081"/>
            <a:stretch/>
          </p:blipFill>
          <p:spPr bwMode="auto">
            <a:xfrm>
              <a:off x="2789271" y="1553043"/>
              <a:ext cx="1513369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0C4C2EC1-EB19-6681-4F5C-A505C423018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3" t="3460" r="17915" b="67081"/>
            <a:stretch/>
          </p:blipFill>
          <p:spPr bwMode="auto">
            <a:xfrm>
              <a:off x="7889362" y="1527000"/>
              <a:ext cx="1538175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B3498441-9522-A3AD-0A90-63C9BBF7C7E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00" t="3460" r="34308" b="67081"/>
            <a:stretch/>
          </p:blipFill>
          <p:spPr bwMode="auto">
            <a:xfrm>
              <a:off x="6186227" y="1544183"/>
              <a:ext cx="151337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A7153C38-13E6-8F50-63CF-7CC397FE22A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1" t="3460" r="1727" b="67081"/>
            <a:stretch/>
          </p:blipFill>
          <p:spPr bwMode="auto">
            <a:xfrm>
              <a:off x="9583184" y="1527000"/>
              <a:ext cx="1538175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55D9C823-84C6-87F7-E8CE-8D0B332DB7C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5" t="34574" r="66492" b="35967"/>
            <a:stretch/>
          </p:blipFill>
          <p:spPr bwMode="auto">
            <a:xfrm>
              <a:off x="2789271" y="3233185"/>
              <a:ext cx="1513369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C672FB72-793C-A1F5-1BF2-A66F5DF95A7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82" t="34574" r="50207" b="35967"/>
            <a:stretch/>
          </p:blipFill>
          <p:spPr bwMode="auto">
            <a:xfrm>
              <a:off x="4492406" y="3233185"/>
              <a:ext cx="154365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F5DF01AC-DE30-912B-FCC6-5E1DA6D3859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0" t="34574" r="34052" b="35967"/>
            <a:stretch/>
          </p:blipFill>
          <p:spPr bwMode="auto">
            <a:xfrm>
              <a:off x="6186227" y="3233185"/>
              <a:ext cx="1540411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2645FC73-199E-FF38-1840-EF3744DCFD3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8" t="34574" r="17790" b="35967"/>
            <a:stretch/>
          </p:blipFill>
          <p:spPr bwMode="auto">
            <a:xfrm>
              <a:off x="7889362" y="3233185"/>
              <a:ext cx="154365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71CEBBC3-C21A-DF8D-D898-FA61B53242D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9" t="34574" r="1659" b="35967"/>
            <a:stretch/>
          </p:blipFill>
          <p:spPr bwMode="auto">
            <a:xfrm>
              <a:off x="9595736" y="3233185"/>
              <a:ext cx="154365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14B323C2-440A-1386-00F0-1D53B249CC7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5" t="66293" r="66492" b="4248"/>
            <a:stretch/>
          </p:blipFill>
          <p:spPr bwMode="auto">
            <a:xfrm>
              <a:off x="2789270" y="4946452"/>
              <a:ext cx="1513369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8606457B-1BF2-4E9D-8C6E-675F2FFDDB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8" t="66293" r="50241" b="4248"/>
            <a:stretch/>
          </p:blipFill>
          <p:spPr bwMode="auto">
            <a:xfrm>
              <a:off x="4492407" y="4950132"/>
              <a:ext cx="154365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6868DFB6-CD37-A1D8-BA03-C02E88576A2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19" t="66293" r="34088" b="4248"/>
            <a:stretch/>
          </p:blipFill>
          <p:spPr bwMode="auto">
            <a:xfrm>
              <a:off x="6186227" y="4946452"/>
              <a:ext cx="151337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국가 지속가능발전목표(K-SDGs) - 정책뉴스 | 뉴스 | 대한민국 정책브리핑">
              <a:extLst>
                <a:ext uri="{FF2B5EF4-FFF2-40B4-BE49-F238E27FC236}">
                  <a16:creationId xmlns:a16="http://schemas.microsoft.com/office/drawing/2014/main" id="{1BC2D6FE-0420-1872-9833-8ADA4DD01E5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88" t="66293" r="17803" b="4248"/>
            <a:stretch/>
          </p:blipFill>
          <p:spPr bwMode="auto">
            <a:xfrm>
              <a:off x="7889362" y="4946452"/>
              <a:ext cx="1552962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B5EC2941-115A-FF3B-531E-A574DA93CBC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712"/>
            <a:stretch/>
          </p:blipFill>
          <p:spPr bwMode="auto">
            <a:xfrm>
              <a:off x="439917" y="0"/>
              <a:ext cx="11312166" cy="139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87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299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BIZ UDP明朝 Medium</vt:lpstr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髙　夏生</dc:creator>
  <cp:lastModifiedBy>髙　夏生</cp:lastModifiedBy>
  <cp:revision>2</cp:revision>
  <dcterms:created xsi:type="dcterms:W3CDTF">2023-07-09T08:01:33Z</dcterms:created>
  <dcterms:modified xsi:type="dcterms:W3CDTF">2023-07-09T11:56:41Z</dcterms:modified>
</cp:coreProperties>
</file>