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8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63F"/>
    <a:srgbClr val="C5DEB4"/>
    <a:srgbClr val="F8CBAE"/>
    <a:srgbClr val="B4C7E7"/>
    <a:srgbClr val="FFE176"/>
    <a:srgbClr val="FFE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48" d="100"/>
          <a:sy n="48" d="100"/>
        </p:scale>
        <p:origin x="117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6319BB-EED5-9AA4-EDD7-86573AF4D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42C12C3-B0BF-DF58-CE55-CB59B5A13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45680E-385D-4025-C3ED-A0C21B5A5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94BD-5843-4AAE-9D4B-06A4EC31E141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79A4BD-E91D-FFF2-EAC4-EAD62E5FB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76ED38-AC95-E224-465C-66F9FBF4B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0B9E-29AF-4F26-B4ED-83B0B2B432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9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E188F2-FD4F-D06E-5BE7-50C281EC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4E3EF82-4651-FD19-1D44-5CF9B1FFB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921991-66E3-9BAD-353A-73FBC70D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94BD-5843-4AAE-9D4B-06A4EC31E141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074C10-F1B0-F37F-B9EE-366BD956A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0254AE-4C06-68A0-0EB4-B0509248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0B9E-29AF-4F26-B4ED-83B0B2B432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740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4B9D602-0C28-D8C3-384C-EEFB1E58F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74856F9-1B0B-37CF-AEB8-3936930C8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637D07-8A3A-26B5-3F0B-98EE7C206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94BD-5843-4AAE-9D4B-06A4EC31E141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AFC3BF-93A0-21D1-36F2-4F309BC1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CF8269-1917-18BC-052E-67EAE8FA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0B9E-29AF-4F26-B4ED-83B0B2B432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946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229F12-B48B-EBFA-7712-AB9A7C7CB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95F13A-0108-A485-6160-42D054FD9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6E90F9-004A-CFA9-C290-C7B36071E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94BD-5843-4AAE-9D4B-06A4EC31E141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CE01BA-DF3F-89C8-C0BD-E0D90BF4C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44CBDD-7E84-517C-8311-D45DD2C9A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0B9E-29AF-4F26-B4ED-83B0B2B432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673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74CFC2-E009-C7E1-19DE-2AB715A3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1B772F-772A-0F7E-6776-0A5C20859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54E464-8489-51EB-7CF4-C9A57C05D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94BD-5843-4AAE-9D4B-06A4EC31E141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3F33B6-BDF9-E2FC-D157-66D9D6C2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80672D-98FE-B02D-FE16-7C751AA2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0B9E-29AF-4F26-B4ED-83B0B2B432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749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7914B0-21F5-E66C-9485-59DFD1E25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D37B54-300D-CFE9-2349-63D5953F0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7F97B5-5600-9B85-11DC-02B683059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146A3E-30BF-0F5B-533B-8FA1454D9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94BD-5843-4AAE-9D4B-06A4EC31E141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E842A0-CED9-29C7-8B73-EF03ECAB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BE34E0-1B34-6DED-48AA-0FA89B429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0B9E-29AF-4F26-B4ED-83B0B2B432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79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E722F1-A6BC-CF3A-99F2-4CF4A0BB7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53DDD4-4EB7-8903-3F2B-5670A35F0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A3340D-3582-14B6-206F-2F2D72939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14C2362-2D9F-6F40-8F2E-D6FEA57A0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653FE0D-079E-126A-C89E-50A02C91F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2655088-1CFF-4648-1965-AE8E142E0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94BD-5843-4AAE-9D4B-06A4EC31E141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DDD2311-BB44-FB89-EB6E-38E4034B0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9BE447D-4F0D-B6E0-7C41-E53CDA9B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0B9E-29AF-4F26-B4ED-83B0B2B432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300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0D6AB0-4266-EBD0-E2F8-045C2B4C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B2C1387-9ECE-D134-0DEA-B92ECE1A4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94BD-5843-4AAE-9D4B-06A4EC31E141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B30D162-5C33-F40A-DB13-98131C09C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3D200DB-AEDC-676C-0369-A3D33FF3A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0B9E-29AF-4F26-B4ED-83B0B2B432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75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D574856-80C3-95AD-FEF3-9AC4DBE8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94BD-5843-4AAE-9D4B-06A4EC31E141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98F6D71-9E63-ECF9-203D-0028B15A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DBDD14-7065-3357-5D0D-A89F2B065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0B9E-29AF-4F26-B4ED-83B0B2B432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8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A7E9A1-4ED3-C6DE-893D-31040D660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69C0F1-EAB9-5BC4-3EB1-828B5847E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B566EBB-4D60-07EF-4C51-14A4D50B8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E7C268-2790-3C6E-78FD-E7E6EB28D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94BD-5843-4AAE-9D4B-06A4EC31E141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36D242-02FB-0625-474E-45E61537B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0B42B2-6B6F-F3DB-6D1C-3AA8C39E1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0B9E-29AF-4F26-B4ED-83B0B2B432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2048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B46B44-5351-9670-3ADF-06ABD437E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26F2006-0488-3A39-17FC-63A080C0D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EBDCFA-F532-DAAF-144D-B05E95A1E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740C5D-F893-4E9D-9563-4080AE187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94BD-5843-4AAE-9D4B-06A4EC31E141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2D81EC-EBDE-8E02-0D89-F60A788F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92BF17-B526-C622-C1A5-9F0CFF21D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0B9E-29AF-4F26-B4ED-83B0B2B432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42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75948AE-598F-B5C2-5C97-F856E51F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05BCB5-EF3E-FDC7-7FB2-4FCB52FBC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6E1365-CC3E-E59D-100D-6426AB506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294BD-5843-4AAE-9D4B-06A4EC31E141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4CC9B4-9059-84F6-E503-0175427A5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225E06-FE7D-E5ED-F80A-ACFF1EAFF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90B9E-29AF-4F26-B4ED-83B0B2B432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59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767D37-7B4B-49C6-74C4-957E934CD2B1}"/>
              </a:ext>
            </a:extLst>
          </p:cNvPr>
          <p:cNvSpPr txBox="1"/>
          <p:nvPr/>
        </p:nvSpPr>
        <p:spPr>
          <a:xfrm flipH="1">
            <a:off x="-2" y="258396"/>
            <a:ext cx="12192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The significance of the existence of “Minna No </a:t>
            </a:r>
            <a:r>
              <a:rPr kumimoji="1" lang="en-US" altLang="ja-JP" sz="4000" dirty="0" err="1">
                <a:latin typeface="ＭＳ Ｐ明朝" panose="02020600040205080304" pitchFamily="18" charset="-128"/>
                <a:ea typeface="ＭＳ Ｐ明朝" panose="02020600040205080304" pitchFamily="18" charset="-128"/>
              </a:rPr>
              <a:t>Ouchi</a:t>
            </a:r>
            <a:r>
              <a:rPr kumimoji="1" lang="en-US" altLang="ja-JP" sz="40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”</a:t>
            </a:r>
            <a:endParaRPr kumimoji="1" lang="ja-JP" altLang="en-US" sz="40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39C2052-C0EE-E0C8-B87B-DE8C391C81A4}"/>
              </a:ext>
            </a:extLst>
          </p:cNvPr>
          <p:cNvSpPr/>
          <p:nvPr/>
        </p:nvSpPr>
        <p:spPr>
          <a:xfrm>
            <a:off x="5070000" y="1134422"/>
            <a:ext cx="2052000" cy="54298"/>
          </a:xfrm>
          <a:prstGeom prst="rect">
            <a:avLst/>
          </a:prstGeom>
          <a:solidFill>
            <a:srgbClr val="FFD63F"/>
          </a:solidFill>
          <a:ln>
            <a:solidFill>
              <a:srgbClr val="FFE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LeftDown"/>
              <a:lightRig rig="threePt" dir="t"/>
            </a:scene3d>
          </a:bodyPr>
          <a:lstStyle/>
          <a:p>
            <a:pPr algn="ctr"/>
            <a:endParaRPr kumimoji="1" lang="ja-JP" altLang="en-US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5D742C-FD94-5090-F465-7F4FDCBF901D}"/>
              </a:ext>
            </a:extLst>
          </p:cNvPr>
          <p:cNvSpPr txBox="1"/>
          <p:nvPr/>
        </p:nvSpPr>
        <p:spPr>
          <a:xfrm flipH="1">
            <a:off x="534837" y="1356860"/>
            <a:ext cx="11657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C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▮</a:t>
            </a:r>
            <a:r>
              <a:rPr kumimoji="1" lang="ja-JP" altLang="en-US" sz="28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 </a:t>
            </a:r>
            <a:r>
              <a:rPr kumimoji="1" lang="en-US" altLang="ja-JP" sz="32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Current state of child poverty in Japan</a:t>
            </a:r>
            <a:endParaRPr kumimoji="1" lang="ja-JP" altLang="en-US" sz="28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17CC831-3EE0-CCFA-C13F-9A2AAC2D266F}"/>
              </a:ext>
            </a:extLst>
          </p:cNvPr>
          <p:cNvSpPr txBox="1"/>
          <p:nvPr/>
        </p:nvSpPr>
        <p:spPr>
          <a:xfrm flipH="1">
            <a:off x="836762" y="2048220"/>
            <a:ext cx="8893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Do you know about the poverty state of Japanese children?</a:t>
            </a:r>
            <a:endParaRPr kumimoji="1" lang="ja-JP" altLang="en-US" sz="24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8C39DC8-EA7D-6737-B9D2-0A76DB106BCB}"/>
              </a:ext>
            </a:extLst>
          </p:cNvPr>
          <p:cNvSpPr txBox="1"/>
          <p:nvPr/>
        </p:nvSpPr>
        <p:spPr>
          <a:xfrm flipH="1">
            <a:off x="836762" y="3013123"/>
            <a:ext cx="5561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Currently, the child poverty rate in </a:t>
            </a:r>
          </a:p>
          <a:p>
            <a:r>
              <a:rPr lang="en-US" altLang="ja-JP" sz="24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Japan (2018) is </a:t>
            </a:r>
            <a:r>
              <a:rPr lang="en-US" altLang="ja-JP" sz="2400" b="1" dirty="0">
                <a:solidFill>
                  <a:srgbClr val="FF0000"/>
                </a:solidFill>
                <a:highlight>
                  <a:srgbClr val="FFFF00"/>
                </a:highlight>
                <a:latin typeface="ＭＳ Ｐ明朝" panose="02020600040205080304" pitchFamily="18" charset="-128"/>
                <a:ea typeface="ＭＳ Ｐ明朝" panose="02020600040205080304" pitchFamily="18" charset="-128"/>
              </a:rPr>
              <a:t>13.5%</a:t>
            </a:r>
            <a:r>
              <a:rPr lang="en-US" altLang="ja-JP" sz="24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, and it is said that </a:t>
            </a:r>
          </a:p>
          <a:p>
            <a:r>
              <a:rPr lang="en-US" altLang="ja-JP" sz="2400" b="1" dirty="0">
                <a:solidFill>
                  <a:srgbClr val="FF0000"/>
                </a:solidFill>
                <a:highlight>
                  <a:srgbClr val="FFFF00"/>
                </a:highlight>
                <a:latin typeface="ＭＳ Ｐ明朝" panose="02020600040205080304" pitchFamily="18" charset="-128"/>
                <a:ea typeface="ＭＳ Ｐ明朝" panose="02020600040205080304" pitchFamily="18" charset="-128"/>
              </a:rPr>
              <a:t>about one in seven people</a:t>
            </a:r>
            <a:r>
              <a:rPr lang="en-US" altLang="ja-JP" sz="24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 live in poverty.</a:t>
            </a:r>
            <a:endParaRPr kumimoji="1" lang="ja-JP" altLang="en-US" sz="24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AED3F03-81C5-EFC2-3C6F-EB3A3178B8FE}"/>
              </a:ext>
            </a:extLst>
          </p:cNvPr>
          <p:cNvSpPr txBox="1"/>
          <p:nvPr/>
        </p:nvSpPr>
        <p:spPr>
          <a:xfrm flipH="1">
            <a:off x="6095999" y="5016720"/>
            <a:ext cx="5561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In addition, </a:t>
            </a:r>
            <a:r>
              <a:rPr lang="en-US" altLang="ja-JP" sz="2400" b="1" dirty="0">
                <a:solidFill>
                  <a:srgbClr val="FF0000"/>
                </a:solidFill>
                <a:highlight>
                  <a:srgbClr val="FFFF00"/>
                </a:highlight>
                <a:latin typeface="ＭＳ Ｐ明朝" panose="02020600040205080304" pitchFamily="18" charset="-128"/>
                <a:ea typeface="ＭＳ Ｐ明朝" panose="02020600040205080304" pitchFamily="18" charset="-128"/>
              </a:rPr>
              <a:t>48.1%</a:t>
            </a:r>
            <a:r>
              <a:rPr lang="en-US" altLang="ja-JP" sz="24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 of single-parent households are said to be in a state of poverty, </a:t>
            </a:r>
            <a:r>
              <a:rPr lang="en-US" altLang="ja-JP" sz="2400" b="1" dirty="0">
                <a:solidFill>
                  <a:srgbClr val="FF0000"/>
                </a:solidFill>
                <a:highlight>
                  <a:srgbClr val="FFFF00"/>
                </a:highlight>
                <a:latin typeface="ＭＳ Ｐ明朝" panose="02020600040205080304" pitchFamily="18" charset="-128"/>
                <a:ea typeface="ＭＳ Ｐ明朝" panose="02020600040205080304" pitchFamily="18" charset="-128"/>
              </a:rPr>
              <a:t>about one in two people</a:t>
            </a:r>
            <a:r>
              <a:rPr lang="en-US" altLang="ja-JP" sz="24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00EE1114-0D36-BE0F-A665-156E83BC9E22}"/>
              </a:ext>
            </a:extLst>
          </p:cNvPr>
          <p:cNvGrpSpPr/>
          <p:nvPr/>
        </p:nvGrpSpPr>
        <p:grpSpPr>
          <a:xfrm>
            <a:off x="6243369" y="2953146"/>
            <a:ext cx="5034235" cy="1336094"/>
            <a:chOff x="6243369" y="2953146"/>
            <a:chExt cx="5034235" cy="1336094"/>
          </a:xfrm>
        </p:grpSpPr>
        <p:pic>
          <p:nvPicPr>
            <p:cNvPr id="1026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87B68794-B809-8FD8-EA45-D9887633F5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6969690" y="2968955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798EAA59-0347-5680-FFE9-34D53B7937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7696011" y="2956354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3AE9E81F-3826-7EDB-05FB-763EF32CB7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8422332" y="2956354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6FC9A730-748E-6691-C678-8D92FB0E93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9148653" y="2956354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259409DA-3D56-90C1-4DBD-B400FA593A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9874974" y="2953146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AFA2B560-53D1-45B9-1999-CD62564F5A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10601295" y="2953146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200553FF-1AB6-75D8-BBA7-0ACCF9CB8F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6243369" y="2956354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4B727A5-F877-A772-DE49-CBBA809818E1}"/>
              </a:ext>
            </a:extLst>
          </p:cNvPr>
          <p:cNvGrpSpPr/>
          <p:nvPr/>
        </p:nvGrpSpPr>
        <p:grpSpPr>
          <a:xfrm>
            <a:off x="2522508" y="4944142"/>
            <a:ext cx="1402630" cy="1332886"/>
            <a:chOff x="2522508" y="4857881"/>
            <a:chExt cx="1402630" cy="1332886"/>
          </a:xfrm>
        </p:grpSpPr>
        <p:pic>
          <p:nvPicPr>
            <p:cNvPr id="16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DDBA4045-F261-1B1E-7AAD-CD8BA071C52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3248829" y="4870482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CB018372-0577-CDE4-F0B2-2400793C73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2522508" y="4857881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0911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44FFFBE-04CB-9FA9-BD50-5D716CBF6D3F}"/>
              </a:ext>
            </a:extLst>
          </p:cNvPr>
          <p:cNvSpPr txBox="1"/>
          <p:nvPr/>
        </p:nvSpPr>
        <p:spPr>
          <a:xfrm flipH="1">
            <a:off x="836761" y="9270"/>
            <a:ext cx="10032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This situation is said to be the worst among developed countries.</a:t>
            </a:r>
            <a:endParaRPr kumimoji="1" lang="ja-JP" altLang="en-US" sz="24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0F9FF85-0DF9-AFCB-FC60-B15B40C05C41}"/>
              </a:ext>
            </a:extLst>
          </p:cNvPr>
          <p:cNvSpPr txBox="1"/>
          <p:nvPr/>
        </p:nvSpPr>
        <p:spPr>
          <a:xfrm flipH="1">
            <a:off x="534839" y="959063"/>
            <a:ext cx="11657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C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▮</a:t>
            </a:r>
            <a:r>
              <a:rPr kumimoji="1" lang="ja-JP" altLang="en-US" sz="28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 </a:t>
            </a:r>
            <a:r>
              <a:rPr kumimoji="1" lang="en-US" altLang="ja-JP" sz="32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Current state of solitary eating in Japan</a:t>
            </a:r>
            <a:endParaRPr kumimoji="1" lang="ja-JP" altLang="en-US" sz="28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A730365-94C7-F526-6208-B451EF3975D6}"/>
              </a:ext>
            </a:extLst>
          </p:cNvPr>
          <p:cNvSpPr txBox="1"/>
          <p:nvPr/>
        </p:nvSpPr>
        <p:spPr>
          <a:xfrm flipH="1">
            <a:off x="836761" y="1732925"/>
            <a:ext cx="8893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Do you know solitary eating?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A349F58-3641-4E54-1BB8-F29FFF148BC3}"/>
              </a:ext>
            </a:extLst>
          </p:cNvPr>
          <p:cNvSpPr txBox="1"/>
          <p:nvPr/>
        </p:nvSpPr>
        <p:spPr>
          <a:xfrm flipH="1">
            <a:off x="836758" y="2885994"/>
            <a:ext cx="7643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Solitary eating literally means </a:t>
            </a:r>
            <a:r>
              <a:rPr kumimoji="1" lang="en-US" altLang="ja-JP" sz="2400" b="1" dirty="0">
                <a:solidFill>
                  <a:srgbClr val="FF0000"/>
                </a:solidFill>
                <a:highlight>
                  <a:srgbClr val="FFFF00"/>
                </a:highlight>
                <a:latin typeface="ＭＳ Ｐ明朝" panose="02020600040205080304" pitchFamily="18" charset="-128"/>
                <a:ea typeface="ＭＳ Ｐ明朝" panose="02020600040205080304" pitchFamily="18" charset="-128"/>
              </a:rPr>
              <a:t>eating in isolation</a:t>
            </a:r>
            <a:r>
              <a:rPr kumimoji="1" lang="en-US" altLang="ja-JP" sz="24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</a:t>
            </a:r>
            <a:endParaRPr kumimoji="1" lang="ja-JP" altLang="en-US" sz="24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pic>
        <p:nvPicPr>
          <p:cNvPr id="1028" name="Picture 4" descr="孤食イラスト／無料イラスト/フリー素材なら「イラストAC」">
            <a:extLst>
              <a:ext uri="{FF2B5EF4-FFF2-40B4-BE49-F238E27FC236}">
                <a16:creationId xmlns:a16="http://schemas.microsoft.com/office/drawing/2014/main" id="{066EC627-B8AC-B8C6-B62D-38123B881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FFE"/>
              </a:clrFrom>
              <a:clrTo>
                <a:srgbClr val="FD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675" y="728613"/>
            <a:ext cx="3832824" cy="287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EE1C3F6-DF60-5740-C225-B12C67647F56}"/>
              </a:ext>
            </a:extLst>
          </p:cNvPr>
          <p:cNvSpPr txBox="1"/>
          <p:nvPr/>
        </p:nvSpPr>
        <p:spPr>
          <a:xfrm flipH="1">
            <a:off x="836758" y="4118620"/>
            <a:ext cx="108204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According to a survey, the rate of children eating dinner alone on weekdays is</a:t>
            </a:r>
          </a:p>
          <a:p>
            <a:r>
              <a:rPr lang="en-US" altLang="ja-JP" sz="2400" b="1" dirty="0">
                <a:solidFill>
                  <a:srgbClr val="FF0000"/>
                </a:solidFill>
                <a:highlight>
                  <a:srgbClr val="FFFF00"/>
                </a:highlight>
                <a:latin typeface="ＭＳ Ｐ明朝" panose="02020600040205080304" pitchFamily="18" charset="-128"/>
                <a:ea typeface="ＭＳ Ｐ明朝" panose="02020600040205080304" pitchFamily="18" charset="-128"/>
              </a:rPr>
              <a:t>1.6% for elementary school students</a:t>
            </a:r>
            <a:r>
              <a:rPr lang="en-US" altLang="ja-JP" sz="24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 and </a:t>
            </a:r>
            <a:r>
              <a:rPr lang="en-US" altLang="ja-JP" sz="2400" b="1" dirty="0">
                <a:solidFill>
                  <a:srgbClr val="FF0000"/>
                </a:solidFill>
                <a:highlight>
                  <a:srgbClr val="FFFF00"/>
                </a:highlight>
                <a:latin typeface="ＭＳ Ｐ明朝" panose="02020600040205080304" pitchFamily="18" charset="-128"/>
                <a:ea typeface="ＭＳ Ｐ明朝" panose="02020600040205080304" pitchFamily="18" charset="-128"/>
              </a:rPr>
              <a:t>3.7% for junior high school students</a:t>
            </a:r>
            <a:r>
              <a:rPr lang="en-US" altLang="ja-JP" sz="24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 </a:t>
            </a:r>
          </a:p>
          <a:p>
            <a:r>
              <a:rPr lang="en-US" altLang="ja-JP" sz="24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At first glance it may seem like a small number, but when you multiply it by the number of students, there are </a:t>
            </a:r>
            <a:r>
              <a:rPr lang="en-US" altLang="ja-JP" sz="2400" b="1" dirty="0">
                <a:solidFill>
                  <a:srgbClr val="FF0000"/>
                </a:solidFill>
                <a:highlight>
                  <a:srgbClr val="FFFF00"/>
                </a:highlight>
                <a:latin typeface="ＭＳ Ｐ明朝" panose="02020600040205080304" pitchFamily="18" charset="-128"/>
                <a:ea typeface="ＭＳ Ｐ明朝" panose="02020600040205080304" pitchFamily="18" charset="-128"/>
              </a:rPr>
              <a:t>about 100,000 elementary school students</a:t>
            </a:r>
            <a:r>
              <a:rPr lang="en-US" altLang="ja-JP" sz="24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 and</a:t>
            </a:r>
          </a:p>
          <a:p>
            <a:r>
              <a:rPr lang="en-US" altLang="ja-JP" sz="2400" b="1" dirty="0">
                <a:solidFill>
                  <a:srgbClr val="FF0000"/>
                </a:solidFill>
                <a:highlight>
                  <a:srgbClr val="FFFF00"/>
                </a:highlight>
                <a:latin typeface="ＭＳ Ｐ明朝" panose="02020600040205080304" pitchFamily="18" charset="-128"/>
                <a:ea typeface="ＭＳ Ｐ明朝" panose="02020600040205080304" pitchFamily="18" charset="-128"/>
              </a:rPr>
              <a:t>about 120,000 junior high school students</a:t>
            </a:r>
            <a:r>
              <a:rPr lang="en-US" altLang="ja-JP" sz="24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</a:t>
            </a:r>
          </a:p>
          <a:p>
            <a:r>
              <a:rPr lang="en-US" altLang="ja-JP" sz="24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Together, we can see that </a:t>
            </a:r>
            <a:r>
              <a:rPr lang="en-US" altLang="ja-JP" sz="2400" b="1" dirty="0">
                <a:solidFill>
                  <a:srgbClr val="FF0000"/>
                </a:solidFill>
                <a:highlight>
                  <a:srgbClr val="FFFF00"/>
                </a:highlight>
                <a:latin typeface="ＭＳ Ｐ明朝" panose="02020600040205080304" pitchFamily="18" charset="-128"/>
                <a:ea typeface="ＭＳ Ｐ明朝" panose="02020600040205080304" pitchFamily="18" charset="-128"/>
              </a:rPr>
              <a:t>about 220,000 students</a:t>
            </a:r>
            <a:r>
              <a:rPr lang="en-US" altLang="ja-JP" sz="24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 are spending dinner alone nationwide.</a:t>
            </a:r>
            <a:endParaRPr kumimoji="1" lang="ja-JP" altLang="en-US" sz="24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931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A730365-94C7-F526-6208-B451EF3975D6}"/>
              </a:ext>
            </a:extLst>
          </p:cNvPr>
          <p:cNvSpPr txBox="1"/>
          <p:nvPr/>
        </p:nvSpPr>
        <p:spPr>
          <a:xfrm flipH="1">
            <a:off x="836760" y="591640"/>
            <a:ext cx="889383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Is it only children who often eat alone?</a:t>
            </a:r>
          </a:p>
          <a:p>
            <a:endParaRPr lang="en-US" altLang="ja-JP" sz="14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endParaRPr lang="en-US" altLang="ja-JP" sz="24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en-AU" altLang="ja-JP" sz="24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Of course not.</a:t>
            </a:r>
            <a:endParaRPr lang="en-US" altLang="ja-JP" sz="24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66EC627-B8AC-B8C6-B62D-38123B881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6"/>
          <a:stretch/>
        </p:blipFill>
        <p:spPr bwMode="auto">
          <a:xfrm>
            <a:off x="7702039" y="0"/>
            <a:ext cx="3832824" cy="256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EE1C3F6-DF60-5740-C225-B12C67647F56}"/>
              </a:ext>
            </a:extLst>
          </p:cNvPr>
          <p:cNvSpPr txBox="1"/>
          <p:nvPr/>
        </p:nvSpPr>
        <p:spPr>
          <a:xfrm flipH="1">
            <a:off x="836760" y="2454576"/>
            <a:ext cx="1082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According to a survey of elderly people aged 60 to 84, </a:t>
            </a:r>
            <a:r>
              <a:rPr kumimoji="1" lang="en-US" altLang="ja-JP" sz="2400" b="1" dirty="0">
                <a:solidFill>
                  <a:srgbClr val="FF0000"/>
                </a:solidFill>
                <a:highlight>
                  <a:srgbClr val="FFFF00"/>
                </a:highlight>
                <a:latin typeface="ＭＳ Ｐ明朝" panose="02020600040205080304" pitchFamily="18" charset="-128"/>
                <a:ea typeface="ＭＳ Ｐ明朝" panose="02020600040205080304" pitchFamily="18" charset="-128"/>
              </a:rPr>
              <a:t>11.6% of men</a:t>
            </a:r>
            <a:r>
              <a:rPr kumimoji="1" lang="en-US" altLang="ja-JP" sz="24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 and</a:t>
            </a:r>
          </a:p>
          <a:p>
            <a:r>
              <a:rPr kumimoji="1" lang="en-US" altLang="ja-JP" sz="2400" b="1" dirty="0">
                <a:solidFill>
                  <a:srgbClr val="FF0000"/>
                </a:solidFill>
                <a:highlight>
                  <a:srgbClr val="FFFF00"/>
                </a:highlight>
                <a:latin typeface="ＭＳ Ｐ明朝" panose="02020600040205080304" pitchFamily="18" charset="-128"/>
                <a:ea typeface="ＭＳ Ｐ明朝" panose="02020600040205080304" pitchFamily="18" charset="-128"/>
              </a:rPr>
              <a:t>19.6% of women</a:t>
            </a:r>
            <a:r>
              <a:rPr kumimoji="1" lang="en-US" altLang="ja-JP" sz="24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 eat alone every day.</a:t>
            </a:r>
          </a:p>
          <a:p>
            <a:endParaRPr lang="en-US" altLang="ja-JP" sz="24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en-US" altLang="ja-JP" sz="24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There are so many people who have no choice but to eat alone due to various reasons such as being single, divorced, or passed away.</a:t>
            </a:r>
            <a:endParaRPr kumimoji="1" lang="ja-JP" altLang="en-US" sz="24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498CD0B-DB0C-E2AB-B0A8-0D74411DC845}"/>
              </a:ext>
            </a:extLst>
          </p:cNvPr>
          <p:cNvSpPr txBox="1"/>
          <p:nvPr/>
        </p:nvSpPr>
        <p:spPr>
          <a:xfrm flipH="1">
            <a:off x="534839" y="4728803"/>
            <a:ext cx="11657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C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▮</a:t>
            </a:r>
            <a:r>
              <a:rPr kumimoji="1" lang="ja-JP" altLang="en-US" sz="28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 </a:t>
            </a:r>
            <a:r>
              <a:rPr lang="en-US" altLang="ja-JP" sz="32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So what is the “Minna No </a:t>
            </a:r>
            <a:r>
              <a:rPr lang="en-US" altLang="ja-JP" sz="3200" dirty="0" err="1">
                <a:latin typeface="ＭＳ Ｐ明朝" panose="02020600040205080304" pitchFamily="18" charset="-128"/>
                <a:ea typeface="ＭＳ Ｐ明朝" panose="02020600040205080304" pitchFamily="18" charset="-128"/>
              </a:rPr>
              <a:t>Ouchi</a:t>
            </a:r>
            <a:r>
              <a:rPr lang="en-US" altLang="ja-JP" sz="32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” that we are aiming for?</a:t>
            </a:r>
            <a:endParaRPr kumimoji="1" lang="ja-JP" altLang="en-US" sz="28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A571260-CBE2-38AB-289B-E266B1B34140}"/>
              </a:ext>
            </a:extLst>
          </p:cNvPr>
          <p:cNvSpPr txBox="1"/>
          <p:nvPr/>
        </p:nvSpPr>
        <p:spPr>
          <a:xfrm flipH="1">
            <a:off x="836760" y="5528543"/>
            <a:ext cx="10820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Our goal is to create a “Minna No </a:t>
            </a:r>
            <a:r>
              <a:rPr lang="en-US" altLang="ja-JP" sz="2400" dirty="0" err="1">
                <a:latin typeface="ＭＳ Ｐ明朝" panose="02020600040205080304" pitchFamily="18" charset="-128"/>
                <a:ea typeface="ＭＳ Ｐ明朝" panose="02020600040205080304" pitchFamily="18" charset="-128"/>
              </a:rPr>
              <a:t>Ouchi</a:t>
            </a:r>
            <a:r>
              <a:rPr lang="en-US" altLang="ja-JP" sz="24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” where everyone can easily get together and spend time around the dining table together, eliminating all barriers such as gender, age, nationality, and background!</a:t>
            </a:r>
          </a:p>
        </p:txBody>
      </p:sp>
    </p:spTree>
    <p:extLst>
      <p:ext uri="{BB962C8B-B14F-4D97-AF65-F5344CB8AC3E}">
        <p14:creationId xmlns:p14="http://schemas.microsoft.com/office/powerpoint/2010/main" val="155296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A730365-94C7-F526-6208-B451EF3975D6}"/>
              </a:ext>
            </a:extLst>
          </p:cNvPr>
          <p:cNvSpPr txBox="1"/>
          <p:nvPr/>
        </p:nvSpPr>
        <p:spPr>
          <a:xfrm flipH="1">
            <a:off x="836760" y="48178"/>
            <a:ext cx="1082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Nowadays, many people eat alone due to various reasons such as poverty, I want not only children who are unable to eat as much as they want, but also adults to spend some time around the dining table with someone!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4266BB5-DC9E-95F8-4817-09C92E31468A}"/>
              </a:ext>
            </a:extLst>
          </p:cNvPr>
          <p:cNvSpPr txBox="1"/>
          <p:nvPr/>
        </p:nvSpPr>
        <p:spPr>
          <a:xfrm flipH="1">
            <a:off x="836760" y="1777205"/>
            <a:ext cx="54001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If you usually spend time eating alone, it is difficult to communicate with someone, but if there is a place nearby where you can sit around the table with someone and have more chances to communicate, there must be something happier than spending time eating alone!</a:t>
            </a:r>
          </a:p>
        </p:txBody>
      </p:sp>
      <p:pic>
        <p:nvPicPr>
          <p:cNvPr id="7" name="図 6" descr="図形&#10;&#10;自動的に生成された説明">
            <a:extLst>
              <a:ext uri="{FF2B5EF4-FFF2-40B4-BE49-F238E27FC236}">
                <a16:creationId xmlns:a16="http://schemas.microsoft.com/office/drawing/2014/main" id="{C2729F33-97F2-0B1C-BCA6-11EACDDD6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601" y="1113461"/>
            <a:ext cx="4033377" cy="403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1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C52D72A8-215A-BDC0-BC82-F253933977D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39917" y="0"/>
            <a:ext cx="11312166" cy="6857999"/>
            <a:chOff x="439917" y="0"/>
            <a:chExt cx="11312166" cy="6857999"/>
          </a:xfrm>
        </p:grpSpPr>
        <p:pic>
          <p:nvPicPr>
            <p:cNvPr id="1026" name="Picture 2" descr="SDGsってなんだろう？ | SDGsクラブ | 日本ユニセフ協会（ユニセフ日本委員会）">
              <a:extLst>
                <a:ext uri="{FF2B5EF4-FFF2-40B4-BE49-F238E27FC236}">
                  <a16:creationId xmlns:a16="http://schemas.microsoft.com/office/drawing/2014/main" id="{701CE208-45AF-D98E-CE0C-58E602C4255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9371"/>
            <a:stretch/>
          </p:blipFill>
          <p:spPr bwMode="auto">
            <a:xfrm>
              <a:off x="439917" y="0"/>
              <a:ext cx="11312166" cy="1414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2" name="Picture 2" descr="Vietnam's SDG Index falling amid challenging global context - Vietnam  Economic Times | VnEconomy">
              <a:extLst>
                <a:ext uri="{FF2B5EF4-FFF2-40B4-BE49-F238E27FC236}">
                  <a16:creationId xmlns:a16="http://schemas.microsoft.com/office/drawing/2014/main" id="{822B08C8-7619-D82D-B14B-D732C5B756E2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2" t="2767" r="82053" b="66171"/>
            <a:stretch/>
          </p:blipFill>
          <p:spPr bwMode="auto">
            <a:xfrm>
              <a:off x="1090837" y="1517972"/>
              <a:ext cx="1508918" cy="1529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2" descr="Vietnam's SDG Index falling amid challenging global context - Vietnam  Economic Times | VnEconomy">
              <a:extLst>
                <a:ext uri="{FF2B5EF4-FFF2-40B4-BE49-F238E27FC236}">
                  <a16:creationId xmlns:a16="http://schemas.microsoft.com/office/drawing/2014/main" id="{5227400B-9B10-E3AF-375F-22B3DB724BB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" t="34942" r="81927" b="33997"/>
            <a:stretch/>
          </p:blipFill>
          <p:spPr bwMode="auto">
            <a:xfrm>
              <a:off x="1090837" y="3246678"/>
              <a:ext cx="1521556" cy="1529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Vietnam's SDG Index falling amid challenging global context - Vietnam  Economic Times | VnEconomy">
              <a:extLst>
                <a:ext uri="{FF2B5EF4-FFF2-40B4-BE49-F238E27FC236}">
                  <a16:creationId xmlns:a16="http://schemas.microsoft.com/office/drawing/2014/main" id="{7C0CC721-8BB0-422D-7587-24BFC49E464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2" t="67068" r="81927" b="1871"/>
            <a:stretch/>
          </p:blipFill>
          <p:spPr bwMode="auto">
            <a:xfrm>
              <a:off x="1090837" y="4931841"/>
              <a:ext cx="1521557" cy="1529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SDGsってなんだろう？ | SDGsクラブ | 日本ユニセフ協会（ユニセフ日本委員会）">
              <a:extLst>
                <a:ext uri="{FF2B5EF4-FFF2-40B4-BE49-F238E27FC236}">
                  <a16:creationId xmlns:a16="http://schemas.microsoft.com/office/drawing/2014/main" id="{2F7DE5C5-7F95-D04A-FB33-21FF6B54781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911" t="70773" b="1"/>
            <a:stretch/>
          </p:blipFill>
          <p:spPr bwMode="auto">
            <a:xfrm>
              <a:off x="9479666" y="4853650"/>
              <a:ext cx="2272416" cy="2004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Vietnam's SDG Index falling amid challenging global context - Vietnam  Economic Times | VnEconomy">
              <a:extLst>
                <a:ext uri="{FF2B5EF4-FFF2-40B4-BE49-F238E27FC236}">
                  <a16:creationId xmlns:a16="http://schemas.microsoft.com/office/drawing/2014/main" id="{AB55B9DE-5351-0B39-571F-EB276B117AA8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36" t="2767" r="66209" b="66171"/>
            <a:stretch/>
          </p:blipFill>
          <p:spPr bwMode="auto">
            <a:xfrm>
              <a:off x="2796735" y="1517971"/>
              <a:ext cx="1508918" cy="1529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Vietnam's SDG Index falling amid challenging global context - Vietnam  Economic Times | VnEconomy">
              <a:extLst>
                <a:ext uri="{FF2B5EF4-FFF2-40B4-BE49-F238E27FC236}">
                  <a16:creationId xmlns:a16="http://schemas.microsoft.com/office/drawing/2014/main" id="{8134547B-1EDB-E379-22BB-72183AF9D29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52" t="2767" r="50493" b="66171"/>
            <a:stretch/>
          </p:blipFill>
          <p:spPr bwMode="auto">
            <a:xfrm>
              <a:off x="4495868" y="1517971"/>
              <a:ext cx="1508918" cy="1529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Vietnam's SDG Index falling amid challenging global context - Vietnam  Economic Times | VnEconomy">
              <a:extLst>
                <a:ext uri="{FF2B5EF4-FFF2-40B4-BE49-F238E27FC236}">
                  <a16:creationId xmlns:a16="http://schemas.microsoft.com/office/drawing/2014/main" id="{9DD93C1B-0B7D-8893-893D-0486EB387C2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69" t="2767" r="34650" b="66171"/>
            <a:stretch/>
          </p:blipFill>
          <p:spPr bwMode="auto">
            <a:xfrm>
              <a:off x="6187216" y="1524562"/>
              <a:ext cx="1521556" cy="1529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Vietnam's SDG Index falling amid challenging global context - Vietnam  Economic Times | VnEconomy">
              <a:extLst>
                <a:ext uri="{FF2B5EF4-FFF2-40B4-BE49-F238E27FC236}">
                  <a16:creationId xmlns:a16="http://schemas.microsoft.com/office/drawing/2014/main" id="{C44F6C07-7495-803B-A43E-9EBF877E4DB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28" t="2767" r="18891" b="66171"/>
            <a:stretch/>
          </p:blipFill>
          <p:spPr bwMode="auto">
            <a:xfrm>
              <a:off x="7870691" y="1524562"/>
              <a:ext cx="1521556" cy="1529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Vietnam's SDG Index falling amid challenging global context - Vietnam  Economic Times | VnEconomy">
              <a:extLst>
                <a:ext uri="{FF2B5EF4-FFF2-40B4-BE49-F238E27FC236}">
                  <a16:creationId xmlns:a16="http://schemas.microsoft.com/office/drawing/2014/main" id="{8955D91B-91E5-DB32-7635-407951E910B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687" t="2767" r="3090" b="66171"/>
            <a:stretch/>
          </p:blipFill>
          <p:spPr bwMode="auto">
            <a:xfrm>
              <a:off x="9590335" y="1517971"/>
              <a:ext cx="1525771" cy="1529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Vietnam's SDG Index falling amid challenging global context - Vietnam  Economic Times | VnEconomy">
              <a:extLst>
                <a:ext uri="{FF2B5EF4-FFF2-40B4-BE49-F238E27FC236}">
                  <a16:creationId xmlns:a16="http://schemas.microsoft.com/office/drawing/2014/main" id="{DA0D4021-DC96-DFAA-1545-5D8AA36C13E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67" t="34942" r="66209" b="33997"/>
            <a:stretch/>
          </p:blipFill>
          <p:spPr bwMode="auto">
            <a:xfrm>
              <a:off x="2781812" y="3237033"/>
              <a:ext cx="1525771" cy="1529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Vietnam's SDG Index falling amid challenging global context - Vietnam  Economic Times | VnEconomy">
              <a:extLst>
                <a:ext uri="{FF2B5EF4-FFF2-40B4-BE49-F238E27FC236}">
                  <a16:creationId xmlns:a16="http://schemas.microsoft.com/office/drawing/2014/main" id="{87C20072-51E5-E73E-2EFD-3B9089DD122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41" t="34942" r="50534" b="33997"/>
            <a:stretch/>
          </p:blipFill>
          <p:spPr bwMode="auto">
            <a:xfrm>
              <a:off x="4477002" y="3246677"/>
              <a:ext cx="1525771" cy="1529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Vietnam's SDG Index falling amid challenging global context - Vietnam  Economic Times | VnEconomy">
              <a:extLst>
                <a:ext uri="{FF2B5EF4-FFF2-40B4-BE49-F238E27FC236}">
                  <a16:creationId xmlns:a16="http://schemas.microsoft.com/office/drawing/2014/main" id="{3F6D518D-C5AC-CACB-572A-856DE4414DB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28" t="34942" r="34647" b="33997"/>
            <a:stretch/>
          </p:blipFill>
          <p:spPr bwMode="auto">
            <a:xfrm>
              <a:off x="6183078" y="3237033"/>
              <a:ext cx="1525771" cy="1529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Vietnam's SDG Index falling amid challenging global context - Vietnam  Economic Times | VnEconomy">
              <a:extLst>
                <a:ext uri="{FF2B5EF4-FFF2-40B4-BE49-F238E27FC236}">
                  <a16:creationId xmlns:a16="http://schemas.microsoft.com/office/drawing/2014/main" id="{7F054C04-98E3-6D71-F26C-793982C4544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889" t="34942" r="18886" b="33997"/>
            <a:stretch/>
          </p:blipFill>
          <p:spPr bwMode="auto">
            <a:xfrm>
              <a:off x="7877365" y="3235790"/>
              <a:ext cx="1525772" cy="1529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Vietnam's SDG Index falling amid challenging global context - Vietnam  Economic Times | VnEconomy">
              <a:extLst>
                <a:ext uri="{FF2B5EF4-FFF2-40B4-BE49-F238E27FC236}">
                  <a16:creationId xmlns:a16="http://schemas.microsoft.com/office/drawing/2014/main" id="{AF091F33-1EF5-1F35-82DF-88600FA9EBC2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649" t="34942" r="3084" b="33997"/>
            <a:stretch/>
          </p:blipFill>
          <p:spPr bwMode="auto">
            <a:xfrm>
              <a:off x="9582784" y="3241234"/>
              <a:ext cx="1529985" cy="1529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Vietnam's SDG Index falling amid challenging global context - Vietnam  Economic Times | VnEconomy">
              <a:extLst>
                <a:ext uri="{FF2B5EF4-FFF2-40B4-BE49-F238E27FC236}">
                  <a16:creationId xmlns:a16="http://schemas.microsoft.com/office/drawing/2014/main" id="{8B99E91E-9520-F0A5-081F-93E3AD6982B2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24" t="67068" r="66211" b="1871"/>
            <a:stretch/>
          </p:blipFill>
          <p:spPr bwMode="auto">
            <a:xfrm>
              <a:off x="2780758" y="4934323"/>
              <a:ext cx="1529986" cy="1529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Vietnam's SDG Index falling amid challenging global context - Vietnam  Economic Times | VnEconomy">
              <a:extLst>
                <a:ext uri="{FF2B5EF4-FFF2-40B4-BE49-F238E27FC236}">
                  <a16:creationId xmlns:a16="http://schemas.microsoft.com/office/drawing/2014/main" id="{7DD8EDA3-FC29-2F8A-4AFD-4D32089E7ABC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98" t="67068" r="50537" b="1871"/>
            <a:stretch/>
          </p:blipFill>
          <p:spPr bwMode="auto">
            <a:xfrm>
              <a:off x="4472787" y="4931841"/>
              <a:ext cx="1529986" cy="1529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Vietnam's SDG Index falling amid challenging global context - Vietnam  Economic Times | VnEconomy">
              <a:extLst>
                <a:ext uri="{FF2B5EF4-FFF2-40B4-BE49-F238E27FC236}">
                  <a16:creationId xmlns:a16="http://schemas.microsoft.com/office/drawing/2014/main" id="{6C524C36-CDDE-BB73-CD76-0A777CC5377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83" t="67068" r="34652" b="1871"/>
            <a:stretch/>
          </p:blipFill>
          <p:spPr bwMode="auto">
            <a:xfrm>
              <a:off x="6183078" y="4931841"/>
              <a:ext cx="1529986" cy="1529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Vietnam's SDG Index falling amid challenging global context - Vietnam  Economic Times | VnEconomy">
              <a:extLst>
                <a:ext uri="{FF2B5EF4-FFF2-40B4-BE49-F238E27FC236}">
                  <a16:creationId xmlns:a16="http://schemas.microsoft.com/office/drawing/2014/main" id="{8D9A2F61-A3EB-ED46-25EC-AD69C1D1E6AC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40" t="67068" r="18879" b="1871"/>
            <a:stretch/>
          </p:blipFill>
          <p:spPr bwMode="auto">
            <a:xfrm>
              <a:off x="7889685" y="4936132"/>
              <a:ext cx="1521557" cy="1529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8707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415</Words>
  <Application>Microsoft Office PowerPoint</Application>
  <PresentationFormat>ワイド画面</PresentationFormat>
  <Paragraphs>28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Ｐ明朝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髙　夏生</dc:creator>
  <cp:lastModifiedBy>髙　夏生</cp:lastModifiedBy>
  <cp:revision>7</cp:revision>
  <dcterms:created xsi:type="dcterms:W3CDTF">2023-05-29T10:05:52Z</dcterms:created>
  <dcterms:modified xsi:type="dcterms:W3CDTF">2023-07-09T08:02:43Z</dcterms:modified>
</cp:coreProperties>
</file>