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4"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39663978407837E-2"/>
          <c:y val="1.3027164049480952E-3"/>
          <c:w val="0.94927874121146338"/>
          <c:h val="0.88318122285598522"/>
        </c:manualLayout>
      </c:layout>
      <c:barChart>
        <c:barDir val="col"/>
        <c:grouping val="clustered"/>
        <c:varyColors val="0"/>
        <c:ser>
          <c:idx val="0"/>
          <c:order val="0"/>
          <c:tx>
            <c:strRef>
              <c:f>Sheet1!$B$1</c:f>
              <c:strCache>
                <c:ptCount val="1"/>
                <c:pt idx="0">
                  <c:v>朝食</c:v>
                </c:pt>
              </c:strCache>
            </c:strRef>
          </c:tx>
          <c:spPr>
            <a:solidFill>
              <a:srgbClr val="B4C7E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小学生</c:v>
                </c:pt>
                <c:pt idx="1">
                  <c:v>中学生</c:v>
                </c:pt>
                <c:pt idx="2">
                  <c:v>高校生</c:v>
                </c:pt>
              </c:strCache>
            </c:strRef>
          </c:cat>
          <c:val>
            <c:numRef>
              <c:f>Sheet1!$B$2:$B$4</c:f>
              <c:numCache>
                <c:formatCode>General</c:formatCode>
                <c:ptCount val="3"/>
                <c:pt idx="0">
                  <c:v>5.3</c:v>
                </c:pt>
                <c:pt idx="1">
                  <c:v>7.4</c:v>
                </c:pt>
                <c:pt idx="2">
                  <c:v>12.3</c:v>
                </c:pt>
              </c:numCache>
            </c:numRef>
          </c:val>
          <c:extLst>
            <c:ext xmlns:c16="http://schemas.microsoft.com/office/drawing/2014/chart" uri="{C3380CC4-5D6E-409C-BE32-E72D297353CC}">
              <c16:uniqueId val="{00000000-9390-4D36-BEBD-9346C11C15E5}"/>
            </c:ext>
          </c:extLst>
        </c:ser>
        <c:ser>
          <c:idx val="1"/>
          <c:order val="1"/>
          <c:tx>
            <c:strRef>
              <c:f>Sheet1!$C$1</c:f>
              <c:strCache>
                <c:ptCount val="1"/>
                <c:pt idx="0">
                  <c:v>昼食</c:v>
                </c:pt>
              </c:strCache>
            </c:strRef>
          </c:tx>
          <c:spPr>
            <a:solidFill>
              <a:srgbClr val="F8CBA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小学生</c:v>
                </c:pt>
                <c:pt idx="1">
                  <c:v>中学生</c:v>
                </c:pt>
                <c:pt idx="2">
                  <c:v>高校生</c:v>
                </c:pt>
              </c:strCache>
            </c:strRef>
          </c:cat>
          <c:val>
            <c:numRef>
              <c:f>Sheet1!$C$2:$C$4</c:f>
              <c:numCache>
                <c:formatCode>General</c:formatCode>
                <c:ptCount val="3"/>
                <c:pt idx="0">
                  <c:v>0.9</c:v>
                </c:pt>
                <c:pt idx="1">
                  <c:v>2.6</c:v>
                </c:pt>
                <c:pt idx="2">
                  <c:v>6.1</c:v>
                </c:pt>
              </c:numCache>
            </c:numRef>
          </c:val>
          <c:extLst>
            <c:ext xmlns:c16="http://schemas.microsoft.com/office/drawing/2014/chart" uri="{C3380CC4-5D6E-409C-BE32-E72D297353CC}">
              <c16:uniqueId val="{00000001-9390-4D36-BEBD-9346C11C15E5}"/>
            </c:ext>
          </c:extLst>
        </c:ser>
        <c:ser>
          <c:idx val="2"/>
          <c:order val="2"/>
          <c:tx>
            <c:strRef>
              <c:f>Sheet1!$D$1</c:f>
              <c:strCache>
                <c:ptCount val="1"/>
                <c:pt idx="0">
                  <c:v>夕食</c:v>
                </c:pt>
              </c:strCache>
            </c:strRef>
          </c:tx>
          <c:spPr>
            <a:solidFill>
              <a:srgbClr val="C5DEB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小学生</c:v>
                </c:pt>
                <c:pt idx="1">
                  <c:v>中学生</c:v>
                </c:pt>
                <c:pt idx="2">
                  <c:v>高校生</c:v>
                </c:pt>
              </c:strCache>
            </c:strRef>
          </c:cat>
          <c:val>
            <c:numRef>
              <c:f>Sheet1!$D$2:$D$4</c:f>
              <c:numCache>
                <c:formatCode>General</c:formatCode>
                <c:ptCount val="3"/>
                <c:pt idx="0">
                  <c:v>1.6</c:v>
                </c:pt>
                <c:pt idx="1">
                  <c:v>3.7</c:v>
                </c:pt>
                <c:pt idx="2">
                  <c:v>6.9</c:v>
                </c:pt>
              </c:numCache>
            </c:numRef>
          </c:val>
          <c:extLst>
            <c:ext xmlns:c16="http://schemas.microsoft.com/office/drawing/2014/chart" uri="{C3380CC4-5D6E-409C-BE32-E72D297353CC}">
              <c16:uniqueId val="{00000002-9390-4D36-BEBD-9346C11C15E5}"/>
            </c:ext>
          </c:extLst>
        </c:ser>
        <c:dLbls>
          <c:dLblPos val="outEnd"/>
          <c:showLegendKey val="0"/>
          <c:showVal val="1"/>
          <c:showCatName val="0"/>
          <c:showSerName val="0"/>
          <c:showPercent val="0"/>
          <c:showBubbleSize val="0"/>
        </c:dLbls>
        <c:gapWidth val="219"/>
        <c:overlap val="-27"/>
        <c:axId val="2009450208"/>
        <c:axId val="1111773424"/>
      </c:barChart>
      <c:catAx>
        <c:axId val="20094502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1111773424"/>
        <c:crosses val="autoZero"/>
        <c:auto val="1"/>
        <c:lblAlgn val="ctr"/>
        <c:lblOffset val="100"/>
        <c:noMultiLvlLbl val="0"/>
      </c:catAx>
      <c:valAx>
        <c:axId val="1111773424"/>
        <c:scaling>
          <c:orientation val="minMax"/>
        </c:scaling>
        <c:delete val="1"/>
        <c:axPos val="l"/>
        <c:numFmt formatCode="General" sourceLinked="1"/>
        <c:majorTickMark val="out"/>
        <c:minorTickMark val="none"/>
        <c:tickLblPos val="nextTo"/>
        <c:crossAx val="2009450208"/>
        <c:crosses val="autoZero"/>
        <c:crossBetween val="between"/>
      </c:valAx>
      <c:spPr>
        <a:noFill/>
        <a:ln>
          <a:noFill/>
        </a:ln>
        <a:effectLst/>
      </c:spPr>
    </c:plotArea>
    <c:legend>
      <c:legendPos val="r"/>
      <c:layout>
        <c:manualLayout>
          <c:xMode val="edge"/>
          <c:yMode val="edge"/>
          <c:x val="3.6936977656673406E-2"/>
          <c:y val="5.8651922919542882E-2"/>
          <c:w val="0.59820538814023716"/>
          <c:h val="0.13653337886442196"/>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2E3D3A-87A3-40CD-73E8-EE95AFB85D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5885F41-9C11-C2B9-D117-F2ABF79112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2AE4812-5442-3DBA-1B8D-C9D1C660F607}"/>
              </a:ext>
            </a:extLst>
          </p:cNvPr>
          <p:cNvSpPr>
            <a:spLocks noGrp="1"/>
          </p:cNvSpPr>
          <p:nvPr>
            <p:ph type="dt" sz="half" idx="10"/>
          </p:nvPr>
        </p:nvSpPr>
        <p:spPr/>
        <p:txBody>
          <a:bodyPr/>
          <a:lstStyle/>
          <a:p>
            <a:fld id="{D1435530-C6B1-4742-92EE-BD521FAA188B}" type="datetimeFigureOut">
              <a:rPr kumimoji="1" lang="ja-JP" altLang="en-US" smtClean="0"/>
              <a:t>2023/7/9</a:t>
            </a:fld>
            <a:endParaRPr kumimoji="1" lang="ja-JP" altLang="en-US"/>
          </a:p>
        </p:txBody>
      </p:sp>
      <p:sp>
        <p:nvSpPr>
          <p:cNvPr id="5" name="フッター プレースホルダー 4">
            <a:extLst>
              <a:ext uri="{FF2B5EF4-FFF2-40B4-BE49-F238E27FC236}">
                <a16:creationId xmlns:a16="http://schemas.microsoft.com/office/drawing/2014/main" id="{656A1E03-2F50-6A17-4A3B-957C61C51A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586D48-D73D-6235-0F09-479F79587A62}"/>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173114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00B6CD-97C1-11AD-5763-E6110DA3197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265D24D-DC99-E36E-1657-6B9A6CF73F8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927C6A-B4AC-9C4D-166F-C34F6921320A}"/>
              </a:ext>
            </a:extLst>
          </p:cNvPr>
          <p:cNvSpPr>
            <a:spLocks noGrp="1"/>
          </p:cNvSpPr>
          <p:nvPr>
            <p:ph type="dt" sz="half" idx="10"/>
          </p:nvPr>
        </p:nvSpPr>
        <p:spPr/>
        <p:txBody>
          <a:bodyPr/>
          <a:lstStyle/>
          <a:p>
            <a:fld id="{D1435530-C6B1-4742-92EE-BD521FAA188B}" type="datetimeFigureOut">
              <a:rPr kumimoji="1" lang="ja-JP" altLang="en-US" smtClean="0"/>
              <a:t>2023/7/9</a:t>
            </a:fld>
            <a:endParaRPr kumimoji="1" lang="ja-JP" altLang="en-US"/>
          </a:p>
        </p:txBody>
      </p:sp>
      <p:sp>
        <p:nvSpPr>
          <p:cNvPr id="5" name="フッター プレースホルダー 4">
            <a:extLst>
              <a:ext uri="{FF2B5EF4-FFF2-40B4-BE49-F238E27FC236}">
                <a16:creationId xmlns:a16="http://schemas.microsoft.com/office/drawing/2014/main" id="{C6B3DED0-BE0D-6266-5D80-767C25A389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BC706C-2344-3372-25E2-C2B301667F49}"/>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2776345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BCAB0E-9DF4-E766-1FF6-ED970C811B9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EF377B-3E0B-6286-7CB3-E4B869E1763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F4D6AC-5DA7-8B05-F0A3-E24DB8CA89E3}"/>
              </a:ext>
            </a:extLst>
          </p:cNvPr>
          <p:cNvSpPr>
            <a:spLocks noGrp="1"/>
          </p:cNvSpPr>
          <p:nvPr>
            <p:ph type="dt" sz="half" idx="10"/>
          </p:nvPr>
        </p:nvSpPr>
        <p:spPr/>
        <p:txBody>
          <a:bodyPr/>
          <a:lstStyle/>
          <a:p>
            <a:fld id="{D1435530-C6B1-4742-92EE-BD521FAA188B}" type="datetimeFigureOut">
              <a:rPr kumimoji="1" lang="ja-JP" altLang="en-US" smtClean="0"/>
              <a:t>2023/7/9</a:t>
            </a:fld>
            <a:endParaRPr kumimoji="1" lang="ja-JP" altLang="en-US"/>
          </a:p>
        </p:txBody>
      </p:sp>
      <p:sp>
        <p:nvSpPr>
          <p:cNvPr id="5" name="フッター プレースホルダー 4">
            <a:extLst>
              <a:ext uri="{FF2B5EF4-FFF2-40B4-BE49-F238E27FC236}">
                <a16:creationId xmlns:a16="http://schemas.microsoft.com/office/drawing/2014/main" id="{C1FE14D4-B99C-CF02-E045-5E7B554BBC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A82431-DA30-4CB5-AE8C-B1062C7281BE}"/>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3849134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9A4F83-642A-771B-72E0-6E438B93FDE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3DEFBD-0631-7A44-6EB6-90B1A8BE86C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ADE265-FE4F-B6FA-2F65-69335F3C8AA6}"/>
              </a:ext>
            </a:extLst>
          </p:cNvPr>
          <p:cNvSpPr>
            <a:spLocks noGrp="1"/>
          </p:cNvSpPr>
          <p:nvPr>
            <p:ph type="dt" sz="half" idx="10"/>
          </p:nvPr>
        </p:nvSpPr>
        <p:spPr/>
        <p:txBody>
          <a:bodyPr/>
          <a:lstStyle/>
          <a:p>
            <a:fld id="{D1435530-C6B1-4742-92EE-BD521FAA188B}" type="datetimeFigureOut">
              <a:rPr kumimoji="1" lang="ja-JP" altLang="en-US" smtClean="0"/>
              <a:t>2023/7/9</a:t>
            </a:fld>
            <a:endParaRPr kumimoji="1" lang="ja-JP" altLang="en-US"/>
          </a:p>
        </p:txBody>
      </p:sp>
      <p:sp>
        <p:nvSpPr>
          <p:cNvPr id="5" name="フッター プレースホルダー 4">
            <a:extLst>
              <a:ext uri="{FF2B5EF4-FFF2-40B4-BE49-F238E27FC236}">
                <a16:creationId xmlns:a16="http://schemas.microsoft.com/office/drawing/2014/main" id="{F0A724FB-6896-5A8E-A120-1731A5E481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D263B7-574C-C776-6842-4C2CF2BC6865}"/>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341612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8C457-6113-5D44-6BD1-78F4E521005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DD87E9-DC05-FB48-992E-FAFB5203DD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3660A59-CC70-67E6-4598-36957F6F4F5D}"/>
              </a:ext>
            </a:extLst>
          </p:cNvPr>
          <p:cNvSpPr>
            <a:spLocks noGrp="1"/>
          </p:cNvSpPr>
          <p:nvPr>
            <p:ph type="dt" sz="half" idx="10"/>
          </p:nvPr>
        </p:nvSpPr>
        <p:spPr/>
        <p:txBody>
          <a:bodyPr/>
          <a:lstStyle/>
          <a:p>
            <a:fld id="{D1435530-C6B1-4742-92EE-BD521FAA188B}" type="datetimeFigureOut">
              <a:rPr kumimoji="1" lang="ja-JP" altLang="en-US" smtClean="0"/>
              <a:t>2023/7/9</a:t>
            </a:fld>
            <a:endParaRPr kumimoji="1" lang="ja-JP" altLang="en-US"/>
          </a:p>
        </p:txBody>
      </p:sp>
      <p:sp>
        <p:nvSpPr>
          <p:cNvPr id="5" name="フッター プレースホルダー 4">
            <a:extLst>
              <a:ext uri="{FF2B5EF4-FFF2-40B4-BE49-F238E27FC236}">
                <a16:creationId xmlns:a16="http://schemas.microsoft.com/office/drawing/2014/main" id="{B41267DA-1CBE-5FF1-FB2A-ECB8619DC5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92DEE5-E90C-26EC-9E31-ACEC675379FD}"/>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365489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38057-73CA-3690-2E96-95BB50AAEA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E149E7-223E-DDF8-66CE-182597C6F87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3857FAC-21B8-C529-9FE6-B475959EED8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554212F-BDA0-E9E7-9070-91D77B5D92D9}"/>
              </a:ext>
            </a:extLst>
          </p:cNvPr>
          <p:cNvSpPr>
            <a:spLocks noGrp="1"/>
          </p:cNvSpPr>
          <p:nvPr>
            <p:ph type="dt" sz="half" idx="10"/>
          </p:nvPr>
        </p:nvSpPr>
        <p:spPr/>
        <p:txBody>
          <a:bodyPr/>
          <a:lstStyle/>
          <a:p>
            <a:fld id="{D1435530-C6B1-4742-92EE-BD521FAA188B}" type="datetimeFigureOut">
              <a:rPr kumimoji="1" lang="ja-JP" altLang="en-US" smtClean="0"/>
              <a:t>2023/7/9</a:t>
            </a:fld>
            <a:endParaRPr kumimoji="1" lang="ja-JP" altLang="en-US"/>
          </a:p>
        </p:txBody>
      </p:sp>
      <p:sp>
        <p:nvSpPr>
          <p:cNvPr id="6" name="フッター プレースホルダー 5">
            <a:extLst>
              <a:ext uri="{FF2B5EF4-FFF2-40B4-BE49-F238E27FC236}">
                <a16:creationId xmlns:a16="http://schemas.microsoft.com/office/drawing/2014/main" id="{EAF466FE-6C2D-C7FA-4A58-A473C89861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150268-A5ED-3CB5-16C6-28B2942AF51B}"/>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2290543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8FCD37-C37D-BAC4-741F-47EFB9E1FB9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91B91C-17FB-5130-2319-FD38401D68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93BB143-5F7D-E556-54C3-AA5BD17427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C750ADE-1AF5-3C76-5341-B7066243F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915FC3-B40D-AE8E-6AD7-9B2E1E2C063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51DA6DA-063F-26DB-DE7A-6E8A2803961F}"/>
              </a:ext>
            </a:extLst>
          </p:cNvPr>
          <p:cNvSpPr>
            <a:spLocks noGrp="1"/>
          </p:cNvSpPr>
          <p:nvPr>
            <p:ph type="dt" sz="half" idx="10"/>
          </p:nvPr>
        </p:nvSpPr>
        <p:spPr/>
        <p:txBody>
          <a:bodyPr/>
          <a:lstStyle/>
          <a:p>
            <a:fld id="{D1435530-C6B1-4742-92EE-BD521FAA188B}" type="datetimeFigureOut">
              <a:rPr kumimoji="1" lang="ja-JP" altLang="en-US" smtClean="0"/>
              <a:t>2023/7/9</a:t>
            </a:fld>
            <a:endParaRPr kumimoji="1" lang="ja-JP" altLang="en-US"/>
          </a:p>
        </p:txBody>
      </p:sp>
      <p:sp>
        <p:nvSpPr>
          <p:cNvPr id="8" name="フッター プレースホルダー 7">
            <a:extLst>
              <a:ext uri="{FF2B5EF4-FFF2-40B4-BE49-F238E27FC236}">
                <a16:creationId xmlns:a16="http://schemas.microsoft.com/office/drawing/2014/main" id="{A91C4D23-FC50-21FD-ACD1-FE6F341811A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DEB197F-6198-2518-EDFD-C65FBFEE0B8A}"/>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259157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2F1019-BB8B-8A42-F8C1-0D7C315041C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472AE40-A787-8CC4-EDF2-565619747813}"/>
              </a:ext>
            </a:extLst>
          </p:cNvPr>
          <p:cNvSpPr>
            <a:spLocks noGrp="1"/>
          </p:cNvSpPr>
          <p:nvPr>
            <p:ph type="dt" sz="half" idx="10"/>
          </p:nvPr>
        </p:nvSpPr>
        <p:spPr/>
        <p:txBody>
          <a:bodyPr/>
          <a:lstStyle/>
          <a:p>
            <a:fld id="{D1435530-C6B1-4742-92EE-BD521FAA188B}" type="datetimeFigureOut">
              <a:rPr kumimoji="1" lang="ja-JP" altLang="en-US" smtClean="0"/>
              <a:t>2023/7/9</a:t>
            </a:fld>
            <a:endParaRPr kumimoji="1" lang="ja-JP" altLang="en-US"/>
          </a:p>
        </p:txBody>
      </p:sp>
      <p:sp>
        <p:nvSpPr>
          <p:cNvPr id="4" name="フッター プレースホルダー 3">
            <a:extLst>
              <a:ext uri="{FF2B5EF4-FFF2-40B4-BE49-F238E27FC236}">
                <a16:creationId xmlns:a16="http://schemas.microsoft.com/office/drawing/2014/main" id="{A12EDA72-DC74-E6BD-B098-5A70ADDC3CA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9AA8912-20BA-91EB-AF32-E30446B53BB8}"/>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201076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4A7AA7C-37D0-5BCD-088C-A1B0BFEFB594}"/>
              </a:ext>
            </a:extLst>
          </p:cNvPr>
          <p:cNvSpPr>
            <a:spLocks noGrp="1"/>
          </p:cNvSpPr>
          <p:nvPr>
            <p:ph type="dt" sz="half" idx="10"/>
          </p:nvPr>
        </p:nvSpPr>
        <p:spPr/>
        <p:txBody>
          <a:bodyPr/>
          <a:lstStyle/>
          <a:p>
            <a:fld id="{D1435530-C6B1-4742-92EE-BD521FAA188B}" type="datetimeFigureOut">
              <a:rPr kumimoji="1" lang="ja-JP" altLang="en-US" smtClean="0"/>
              <a:t>2023/7/9</a:t>
            </a:fld>
            <a:endParaRPr kumimoji="1" lang="ja-JP" altLang="en-US"/>
          </a:p>
        </p:txBody>
      </p:sp>
      <p:sp>
        <p:nvSpPr>
          <p:cNvPr id="3" name="フッター プレースホルダー 2">
            <a:extLst>
              <a:ext uri="{FF2B5EF4-FFF2-40B4-BE49-F238E27FC236}">
                <a16:creationId xmlns:a16="http://schemas.microsoft.com/office/drawing/2014/main" id="{06271D12-3C0F-505B-B7B9-FC4989FE3C3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3036BFD-4473-E7AE-B37E-10D9378F558B}"/>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422056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11666-3255-9139-080A-FDE98F3B916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6BAA42-85F0-AE0C-217D-ACA5D5FF23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532AAC6-66CD-94A7-26C3-62799A709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D03087-ECB4-9DFA-0355-DE9854ED0E2D}"/>
              </a:ext>
            </a:extLst>
          </p:cNvPr>
          <p:cNvSpPr>
            <a:spLocks noGrp="1"/>
          </p:cNvSpPr>
          <p:nvPr>
            <p:ph type="dt" sz="half" idx="10"/>
          </p:nvPr>
        </p:nvSpPr>
        <p:spPr/>
        <p:txBody>
          <a:bodyPr/>
          <a:lstStyle/>
          <a:p>
            <a:fld id="{D1435530-C6B1-4742-92EE-BD521FAA188B}" type="datetimeFigureOut">
              <a:rPr kumimoji="1" lang="ja-JP" altLang="en-US" smtClean="0"/>
              <a:t>2023/7/9</a:t>
            </a:fld>
            <a:endParaRPr kumimoji="1" lang="ja-JP" altLang="en-US"/>
          </a:p>
        </p:txBody>
      </p:sp>
      <p:sp>
        <p:nvSpPr>
          <p:cNvPr id="6" name="フッター プレースホルダー 5">
            <a:extLst>
              <a:ext uri="{FF2B5EF4-FFF2-40B4-BE49-F238E27FC236}">
                <a16:creationId xmlns:a16="http://schemas.microsoft.com/office/drawing/2014/main" id="{5456DF1B-DE2E-526B-FC21-40836AE3C3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CBBBF1-D92A-DD5F-0529-6710DAB3F3A4}"/>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362748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F6C54-FE1C-8AB5-4DE3-3C6101E30A7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0ED5679-2913-91D7-8972-06393F5ADD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B61331-FC71-DF61-F5CA-4D48F9206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AE734C-55B5-C075-E1A2-FDE1449D9420}"/>
              </a:ext>
            </a:extLst>
          </p:cNvPr>
          <p:cNvSpPr>
            <a:spLocks noGrp="1"/>
          </p:cNvSpPr>
          <p:nvPr>
            <p:ph type="dt" sz="half" idx="10"/>
          </p:nvPr>
        </p:nvSpPr>
        <p:spPr/>
        <p:txBody>
          <a:bodyPr/>
          <a:lstStyle/>
          <a:p>
            <a:fld id="{D1435530-C6B1-4742-92EE-BD521FAA188B}" type="datetimeFigureOut">
              <a:rPr kumimoji="1" lang="ja-JP" altLang="en-US" smtClean="0"/>
              <a:t>2023/7/9</a:t>
            </a:fld>
            <a:endParaRPr kumimoji="1" lang="ja-JP" altLang="en-US"/>
          </a:p>
        </p:txBody>
      </p:sp>
      <p:sp>
        <p:nvSpPr>
          <p:cNvPr id="6" name="フッター プレースホルダー 5">
            <a:extLst>
              <a:ext uri="{FF2B5EF4-FFF2-40B4-BE49-F238E27FC236}">
                <a16:creationId xmlns:a16="http://schemas.microsoft.com/office/drawing/2014/main" id="{B20ABFA9-0A89-2544-6262-83C28D9940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A6BF77-9744-8F7D-4CA1-628F2ED61E17}"/>
              </a:ext>
            </a:extLst>
          </p:cNvPr>
          <p:cNvSpPr>
            <a:spLocks noGrp="1"/>
          </p:cNvSpPr>
          <p:nvPr>
            <p:ph type="sldNum" sz="quarter" idx="12"/>
          </p:nvPr>
        </p:nvSpPr>
        <p:spPr/>
        <p:txBody>
          <a:body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92374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6FB84FB-62BF-9BCC-E1F8-F108BCD34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CAFC4C7-E05D-3871-7F40-1FD67A0CB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A841B7-715B-CDD4-3CA4-C6EA58657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35530-C6B1-4742-92EE-BD521FAA188B}" type="datetimeFigureOut">
              <a:rPr kumimoji="1" lang="ja-JP" altLang="en-US" smtClean="0"/>
              <a:t>2023/7/9</a:t>
            </a:fld>
            <a:endParaRPr kumimoji="1" lang="ja-JP" altLang="en-US"/>
          </a:p>
        </p:txBody>
      </p:sp>
      <p:sp>
        <p:nvSpPr>
          <p:cNvPr id="5" name="フッター プレースホルダー 4">
            <a:extLst>
              <a:ext uri="{FF2B5EF4-FFF2-40B4-BE49-F238E27FC236}">
                <a16:creationId xmlns:a16="http://schemas.microsoft.com/office/drawing/2014/main" id="{1E0C6C5A-7017-D89C-0009-5D76C256B1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9DED56F-3781-6EA2-FBCD-BA7A559FE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60F9D-BE6C-45C8-8245-760D15F49B07}" type="slidenum">
              <a:rPr kumimoji="1" lang="ja-JP" altLang="en-US" smtClean="0"/>
              <a:t>‹#›</a:t>
            </a:fld>
            <a:endParaRPr kumimoji="1" lang="ja-JP" altLang="en-US"/>
          </a:p>
        </p:txBody>
      </p:sp>
    </p:spTree>
    <p:extLst>
      <p:ext uri="{BB962C8B-B14F-4D97-AF65-F5344CB8AC3E}">
        <p14:creationId xmlns:p14="http://schemas.microsoft.com/office/powerpoint/2010/main" val="18699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999"/>
        </a:solidFill>
        <a:effectLst/>
      </p:bgPr>
    </p:bg>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4767D37-7B4B-49C6-74C4-957E934CD2B1}"/>
              </a:ext>
            </a:extLst>
          </p:cNvPr>
          <p:cNvSpPr txBox="1"/>
          <p:nvPr/>
        </p:nvSpPr>
        <p:spPr>
          <a:xfrm flipH="1">
            <a:off x="-2" y="258396"/>
            <a:ext cx="1219200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40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みんなのおうちの存在意義</a:t>
            </a:r>
          </a:p>
        </p:txBody>
      </p:sp>
      <p:sp>
        <p:nvSpPr>
          <p:cNvPr id="7" name="正方形/長方形 6">
            <a:extLst>
              <a:ext uri="{FF2B5EF4-FFF2-40B4-BE49-F238E27FC236}">
                <a16:creationId xmlns:a16="http://schemas.microsoft.com/office/drawing/2014/main" id="{039C2052-C0EE-E0C8-B87B-DE8C391C81A4}"/>
              </a:ext>
            </a:extLst>
          </p:cNvPr>
          <p:cNvSpPr/>
          <p:nvPr/>
        </p:nvSpPr>
        <p:spPr>
          <a:xfrm>
            <a:off x="5070000" y="1134422"/>
            <a:ext cx="2052000" cy="54298"/>
          </a:xfrm>
          <a:prstGeom prst="rect">
            <a:avLst/>
          </a:prstGeom>
          <a:solidFill>
            <a:srgbClr val="FFD63F"/>
          </a:solidFill>
          <a:ln>
            <a:solidFill>
              <a:srgbClr val="FFE1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LeftDown"/>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BF5D742C-FD94-5090-F465-7F4FDCBF901D}"/>
              </a:ext>
            </a:extLst>
          </p:cNvPr>
          <p:cNvSpPr txBox="1"/>
          <p:nvPr/>
        </p:nvSpPr>
        <p:spPr>
          <a:xfrm flipH="1">
            <a:off x="534837" y="1356860"/>
            <a:ext cx="116571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FFC000"/>
                </a:solidFill>
                <a:effectLst/>
                <a:uLnTx/>
                <a:uFillTx/>
                <a:latin typeface="ＭＳ Ｐゴシック" panose="020B0600070205080204" pitchFamily="50" charset="-128"/>
                <a:ea typeface="ＭＳ Ｐゴシック" panose="020B0600070205080204" pitchFamily="50" charset="-128"/>
                <a:cs typeface="+mn-cs"/>
              </a:rPr>
              <a:t>▮</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日本の子どもの貧困の現状</a:t>
            </a:r>
          </a:p>
        </p:txBody>
      </p:sp>
      <p:sp>
        <p:nvSpPr>
          <p:cNvPr id="2" name="テキスト ボックス 1">
            <a:extLst>
              <a:ext uri="{FF2B5EF4-FFF2-40B4-BE49-F238E27FC236}">
                <a16:creationId xmlns:a16="http://schemas.microsoft.com/office/drawing/2014/main" id="{017CC831-3EE0-CCFA-C13F-9A2AAC2D266F}"/>
              </a:ext>
            </a:extLst>
          </p:cNvPr>
          <p:cNvSpPr txBox="1"/>
          <p:nvPr/>
        </p:nvSpPr>
        <p:spPr>
          <a:xfrm flipH="1">
            <a:off x="836762" y="2048220"/>
            <a:ext cx="8893834"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みなさんは日本の子どもの貧困状況をご存じですか？</a:t>
            </a:r>
          </a:p>
        </p:txBody>
      </p:sp>
      <p:sp>
        <p:nvSpPr>
          <p:cNvPr id="3" name="テキスト ボックス 2">
            <a:extLst>
              <a:ext uri="{FF2B5EF4-FFF2-40B4-BE49-F238E27FC236}">
                <a16:creationId xmlns:a16="http://schemas.microsoft.com/office/drawing/2014/main" id="{58C39DC8-EA7D-6737-B9D2-0A76DB106BCB}"/>
              </a:ext>
            </a:extLst>
          </p:cNvPr>
          <p:cNvSpPr txBox="1"/>
          <p:nvPr/>
        </p:nvSpPr>
        <p:spPr>
          <a:xfrm flipH="1">
            <a:off x="836761" y="3046009"/>
            <a:ext cx="5259237"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現在日本の子どもの貧困率は（</a:t>
            </a:r>
            <a:r>
              <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2018</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年）は</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13.5</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％で約７人に</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人</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が貧困の状態に</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あると言われています。</a:t>
            </a:r>
          </a:p>
        </p:txBody>
      </p:sp>
      <p:sp>
        <p:nvSpPr>
          <p:cNvPr id="4" name="テキスト ボックス 3">
            <a:extLst>
              <a:ext uri="{FF2B5EF4-FFF2-40B4-BE49-F238E27FC236}">
                <a16:creationId xmlns:a16="http://schemas.microsoft.com/office/drawing/2014/main" id="{1AED3F03-81C5-EFC2-3C6F-EB3A3178B8FE}"/>
              </a:ext>
            </a:extLst>
          </p:cNvPr>
          <p:cNvSpPr txBox="1"/>
          <p:nvPr/>
        </p:nvSpPr>
        <p:spPr>
          <a:xfrm flipH="1">
            <a:off x="6012610" y="5272229"/>
            <a:ext cx="5644549"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さらにひとり親家庭では</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48.1</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％で約</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2</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人に</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人</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が貧困の状態にあると言われています。</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p:txBody>
      </p:sp>
      <p:grpSp>
        <p:nvGrpSpPr>
          <p:cNvPr id="15" name="グループ化 14">
            <a:extLst>
              <a:ext uri="{FF2B5EF4-FFF2-40B4-BE49-F238E27FC236}">
                <a16:creationId xmlns:a16="http://schemas.microsoft.com/office/drawing/2014/main" id="{00EE1114-0D36-BE0F-A665-156E83BC9E22}"/>
              </a:ext>
            </a:extLst>
          </p:cNvPr>
          <p:cNvGrpSpPr/>
          <p:nvPr/>
        </p:nvGrpSpPr>
        <p:grpSpPr>
          <a:xfrm>
            <a:off x="6243369" y="2953146"/>
            <a:ext cx="5034235" cy="1336094"/>
            <a:chOff x="6243369" y="2953146"/>
            <a:chExt cx="5034235" cy="1336094"/>
          </a:xfrm>
        </p:grpSpPr>
        <p:pic>
          <p:nvPicPr>
            <p:cNvPr id="1026" name="Picture 2" descr="母子家庭 - 無料ピクトグラム｜白黒イラスト">
              <a:extLst>
                <a:ext uri="{FF2B5EF4-FFF2-40B4-BE49-F238E27FC236}">
                  <a16:creationId xmlns:a16="http://schemas.microsoft.com/office/drawing/2014/main" id="{87B68794-B809-8FD8-EA45-D9887633F513}"/>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6969690" y="2968955"/>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母子家庭 - 無料ピクトグラム｜白黒イラスト">
              <a:extLst>
                <a:ext uri="{FF2B5EF4-FFF2-40B4-BE49-F238E27FC236}">
                  <a16:creationId xmlns:a16="http://schemas.microsoft.com/office/drawing/2014/main" id="{798EAA59-0347-5680-FFE9-34D53B7937A7}"/>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7696011" y="2956354"/>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母子家庭 - 無料ピクトグラム｜白黒イラスト">
              <a:extLst>
                <a:ext uri="{FF2B5EF4-FFF2-40B4-BE49-F238E27FC236}">
                  <a16:creationId xmlns:a16="http://schemas.microsoft.com/office/drawing/2014/main" id="{3AE9E81F-3826-7EDB-05FB-763EF32CB7CB}"/>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8422332" y="2956354"/>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母子家庭 - 無料ピクトグラム｜白黒イラスト">
              <a:extLst>
                <a:ext uri="{FF2B5EF4-FFF2-40B4-BE49-F238E27FC236}">
                  <a16:creationId xmlns:a16="http://schemas.microsoft.com/office/drawing/2014/main" id="{6FC9A730-748E-6691-C678-8D92FB0E9339}"/>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9148653" y="2956354"/>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母子家庭 - 無料ピクトグラム｜白黒イラスト">
              <a:extLst>
                <a:ext uri="{FF2B5EF4-FFF2-40B4-BE49-F238E27FC236}">
                  <a16:creationId xmlns:a16="http://schemas.microsoft.com/office/drawing/2014/main" id="{259409DA-3D56-90C1-4DBD-B400FA593A50}"/>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9874974" y="2953146"/>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母子家庭 - 無料ピクトグラム｜白黒イラスト">
              <a:extLst>
                <a:ext uri="{FF2B5EF4-FFF2-40B4-BE49-F238E27FC236}">
                  <a16:creationId xmlns:a16="http://schemas.microsoft.com/office/drawing/2014/main" id="{AFA2B560-53D1-45B9-1999-CD62564F5A71}"/>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10601295" y="2953146"/>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母子家庭 - 無料ピクトグラム｜白黒イラスト">
              <a:extLst>
                <a:ext uri="{FF2B5EF4-FFF2-40B4-BE49-F238E27FC236}">
                  <a16:creationId xmlns:a16="http://schemas.microsoft.com/office/drawing/2014/main" id="{200553FF-1AB6-75D8-BBA7-0ACCF9CB8F52}"/>
                </a:ext>
              </a:extLst>
            </p:cNvPr>
            <p:cNvPicPr>
              <a:picLocks noChangeAspect="1" noChangeArrowheads="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6243369" y="2956354"/>
              <a:ext cx="676309" cy="13202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グループ化 17">
            <a:extLst>
              <a:ext uri="{FF2B5EF4-FFF2-40B4-BE49-F238E27FC236}">
                <a16:creationId xmlns:a16="http://schemas.microsoft.com/office/drawing/2014/main" id="{C4B727A5-F877-A772-DE49-CBBA809818E1}"/>
              </a:ext>
            </a:extLst>
          </p:cNvPr>
          <p:cNvGrpSpPr/>
          <p:nvPr/>
        </p:nvGrpSpPr>
        <p:grpSpPr>
          <a:xfrm>
            <a:off x="2522508" y="4944142"/>
            <a:ext cx="1402630" cy="1332886"/>
            <a:chOff x="2522508" y="4857881"/>
            <a:chExt cx="1402630" cy="1332886"/>
          </a:xfrm>
        </p:grpSpPr>
        <p:pic>
          <p:nvPicPr>
            <p:cNvPr id="16" name="Picture 2" descr="母子家庭 - 無料ピクトグラム｜白黒イラスト">
              <a:extLst>
                <a:ext uri="{FF2B5EF4-FFF2-40B4-BE49-F238E27FC236}">
                  <a16:creationId xmlns:a16="http://schemas.microsoft.com/office/drawing/2014/main" id="{DDBA4045-F261-1B1E-7AAD-CD8BA071C523}"/>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3248829" y="4870482"/>
              <a:ext cx="676309" cy="13202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母子家庭 - 無料ピクトグラム｜白黒イラスト">
              <a:extLst>
                <a:ext uri="{FF2B5EF4-FFF2-40B4-BE49-F238E27FC236}">
                  <a16:creationId xmlns:a16="http://schemas.microsoft.com/office/drawing/2014/main" id="{CB018372-0577-CDE4-F0B2-2400793C73A4}"/>
                </a:ext>
              </a:extLst>
            </p:cNvPr>
            <p:cNvPicPr>
              <a:picLocks noChangeAspect="1" noChangeArrowheads="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62673" t="32202" r="13648" b="6163"/>
            <a:stretch/>
          </p:blipFill>
          <p:spPr bwMode="auto">
            <a:xfrm>
              <a:off x="2522508" y="4857881"/>
              <a:ext cx="676309" cy="13202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7824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999"/>
        </a:solidFill>
        <a:effectLst/>
      </p:bgPr>
    </p:bg>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244FFFBE-04CB-9FA9-BD50-5D716CBF6D3F}"/>
              </a:ext>
            </a:extLst>
          </p:cNvPr>
          <p:cNvSpPr txBox="1"/>
          <p:nvPr/>
        </p:nvSpPr>
        <p:spPr>
          <a:xfrm flipH="1">
            <a:off x="836761" y="9270"/>
            <a:ext cx="1003252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このような現状は先進国の中では最悪な水準と言われています。</a:t>
            </a:r>
          </a:p>
        </p:txBody>
      </p:sp>
      <p:sp>
        <p:nvSpPr>
          <p:cNvPr id="22" name="テキスト ボックス 21">
            <a:extLst>
              <a:ext uri="{FF2B5EF4-FFF2-40B4-BE49-F238E27FC236}">
                <a16:creationId xmlns:a16="http://schemas.microsoft.com/office/drawing/2014/main" id="{30F9FF85-0DF9-AFCB-FC60-B15B40C05C41}"/>
              </a:ext>
            </a:extLst>
          </p:cNvPr>
          <p:cNvSpPr txBox="1"/>
          <p:nvPr/>
        </p:nvSpPr>
        <p:spPr>
          <a:xfrm flipH="1">
            <a:off x="534839" y="1019445"/>
            <a:ext cx="116571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FFC000"/>
                </a:solidFill>
                <a:effectLst/>
                <a:uLnTx/>
                <a:uFillTx/>
                <a:latin typeface="ＭＳ Ｐゴシック" panose="020B0600070205080204" pitchFamily="50" charset="-128"/>
                <a:ea typeface="ＭＳ Ｐゴシック" panose="020B0600070205080204" pitchFamily="50" charset="-128"/>
                <a:cs typeface="+mn-cs"/>
              </a:rPr>
              <a:t>▮</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日本の孤食の現状</a:t>
            </a:r>
          </a:p>
        </p:txBody>
      </p:sp>
      <p:sp>
        <p:nvSpPr>
          <p:cNvPr id="25" name="テキスト ボックス 24">
            <a:extLst>
              <a:ext uri="{FF2B5EF4-FFF2-40B4-BE49-F238E27FC236}">
                <a16:creationId xmlns:a16="http://schemas.microsoft.com/office/drawing/2014/main" id="{6A730365-94C7-F526-6208-B451EF3975D6}"/>
              </a:ext>
            </a:extLst>
          </p:cNvPr>
          <p:cNvSpPr txBox="1"/>
          <p:nvPr/>
        </p:nvSpPr>
        <p:spPr>
          <a:xfrm flipH="1">
            <a:off x="836761" y="1732925"/>
            <a:ext cx="8893834"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みなさんは孤食をご存じですか？</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p:txBody>
      </p:sp>
      <p:sp>
        <p:nvSpPr>
          <p:cNvPr id="29" name="テキスト ボックス 28">
            <a:extLst>
              <a:ext uri="{FF2B5EF4-FFF2-40B4-BE49-F238E27FC236}">
                <a16:creationId xmlns:a16="http://schemas.microsoft.com/office/drawing/2014/main" id="{1A349F58-3641-4E54-1BB8-F29FFF148BC3}"/>
              </a:ext>
            </a:extLst>
          </p:cNvPr>
          <p:cNvSpPr txBox="1"/>
          <p:nvPr/>
        </p:nvSpPr>
        <p:spPr>
          <a:xfrm flipH="1">
            <a:off x="836759" y="2696208"/>
            <a:ext cx="6865279"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孤食とは、文字通り</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孤立した状態で行う食事</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のことです。</a:t>
            </a:r>
          </a:p>
        </p:txBody>
      </p:sp>
      <p:pic>
        <p:nvPicPr>
          <p:cNvPr id="1028" name="Picture 4" descr="孤食イラスト／無料イラスト/フリー素材なら「イラストAC」">
            <a:extLst>
              <a:ext uri="{FF2B5EF4-FFF2-40B4-BE49-F238E27FC236}">
                <a16:creationId xmlns:a16="http://schemas.microsoft.com/office/drawing/2014/main" id="{066EC627-B8AC-B8C6-B62D-38123B88154C}"/>
              </a:ext>
            </a:extLst>
          </p:cNvPr>
          <p:cNvPicPr>
            <a:picLocks noChangeAspect="1" noChangeArrowheads="1"/>
          </p:cNvPicPr>
          <p:nvPr/>
        </p:nvPicPr>
        <p:blipFill>
          <a:blip r:embed="rId2">
            <a:clrChange>
              <a:clrFrom>
                <a:srgbClr val="FDFFFE"/>
              </a:clrFrom>
              <a:clrTo>
                <a:srgbClr val="FDFFFE">
                  <a:alpha val="0"/>
                </a:srgbClr>
              </a:clrTo>
            </a:clrChange>
            <a:extLst>
              <a:ext uri="{28A0092B-C50C-407E-A947-70E740481C1C}">
                <a14:useLocalDpi xmlns:a14="http://schemas.microsoft.com/office/drawing/2010/main" val="0"/>
              </a:ext>
            </a:extLst>
          </a:blip>
          <a:srcRect/>
          <a:stretch>
            <a:fillRect/>
          </a:stretch>
        </p:blipFill>
        <p:spPr bwMode="auto">
          <a:xfrm>
            <a:off x="7702039" y="728613"/>
            <a:ext cx="3832824" cy="287039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8EE1C3F6-DF60-5740-C225-B12C67647F56}"/>
              </a:ext>
            </a:extLst>
          </p:cNvPr>
          <p:cNvSpPr txBox="1"/>
          <p:nvPr/>
        </p:nvSpPr>
        <p:spPr>
          <a:xfrm flipH="1">
            <a:off x="5978106" y="4023733"/>
            <a:ext cx="5679054" cy="24622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ある調査によると、平日の子どもの夕食の</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孤食率は</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小学生で</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1.6</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中学生で</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3.7</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と</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一見少なく感じ取れるようにも思えるが、</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児童・生徒数に掛けると、</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小学生では約</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10</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万人</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中学生では約</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12</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万人</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と</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合わせて</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全国で約</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22</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万人</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の子どもがひとりで夕食を過ごしているという現状が見られます。</a:t>
            </a:r>
          </a:p>
        </p:txBody>
      </p:sp>
      <p:graphicFrame>
        <p:nvGraphicFramePr>
          <p:cNvPr id="36" name="グラフ 35">
            <a:extLst>
              <a:ext uri="{FF2B5EF4-FFF2-40B4-BE49-F238E27FC236}">
                <a16:creationId xmlns:a16="http://schemas.microsoft.com/office/drawing/2014/main" id="{4BFCC8DF-EF5F-8C2B-97DA-157A20944311}"/>
              </a:ext>
            </a:extLst>
          </p:cNvPr>
          <p:cNvGraphicFramePr/>
          <p:nvPr/>
        </p:nvGraphicFramePr>
        <p:xfrm>
          <a:off x="1047099" y="3670377"/>
          <a:ext cx="4646130" cy="31892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1798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999"/>
        </a:solidFill>
        <a:effectLst/>
      </p:bgPr>
    </p:bg>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6A730365-94C7-F526-6208-B451EF3975D6}"/>
              </a:ext>
            </a:extLst>
          </p:cNvPr>
          <p:cNvSpPr txBox="1"/>
          <p:nvPr/>
        </p:nvSpPr>
        <p:spPr>
          <a:xfrm flipH="1">
            <a:off x="836760" y="591640"/>
            <a:ext cx="8893834"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孤食が多いのは子どもだけ？</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勿論そんなはずはありません。</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p:txBody>
      </p:sp>
      <p:pic>
        <p:nvPicPr>
          <p:cNvPr id="1028" name="Picture 4">
            <a:extLst>
              <a:ext uri="{FF2B5EF4-FFF2-40B4-BE49-F238E27FC236}">
                <a16:creationId xmlns:a16="http://schemas.microsoft.com/office/drawing/2014/main" id="{066EC627-B8AC-B8C6-B62D-38123B8815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46"/>
          <a:stretch/>
        </p:blipFill>
        <p:spPr bwMode="auto">
          <a:xfrm>
            <a:off x="7702039" y="0"/>
            <a:ext cx="3832824" cy="2561944"/>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8EE1C3F6-DF60-5740-C225-B12C67647F56}"/>
              </a:ext>
            </a:extLst>
          </p:cNvPr>
          <p:cNvSpPr txBox="1"/>
          <p:nvPr/>
        </p:nvSpPr>
        <p:spPr>
          <a:xfrm flipH="1">
            <a:off x="836760" y="2851384"/>
            <a:ext cx="10820400" cy="178510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60</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a:t>
            </a:r>
            <a:r>
              <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84</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歳の高齢者を対象にした、ある調査によると、</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男性では</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11.6</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が、</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女性では</a:t>
            </a:r>
            <a:r>
              <a:rPr kumimoji="1" lang="en-US" altLang="ja-JP"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19.6</a:t>
            </a:r>
            <a:r>
              <a:rPr kumimoji="1" lang="ja-JP" altLang="en-US" sz="2200" b="1" i="0" u="none" strike="noStrike" kern="1200" cap="none" spc="0" normalizeH="0" baseline="0" noProof="0" dirty="0">
                <a:ln>
                  <a:noFill/>
                </a:ln>
                <a:solidFill>
                  <a:srgbClr val="FF0000"/>
                </a:solidFill>
                <a:effectLst/>
                <a:highlight>
                  <a:srgbClr val="FFFF00"/>
                </a:highlight>
                <a:uLnTx/>
                <a:uFillTx/>
                <a:latin typeface="BIZ UDP明朝 Medium" panose="02020500000000000000" pitchFamily="18" charset="-128"/>
                <a:ea typeface="BIZ UDP明朝 Medium" panose="02020500000000000000" pitchFamily="18" charset="-128"/>
                <a:cs typeface="+mn-cs"/>
              </a:rPr>
              <a:t>％</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が毎日孤食の状態にあるという現状があります。</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独身や、離婚、他界など、様々な理由により、</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1</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人で食べざる負えない状況にある人がこんなにもいるのです。</a:t>
            </a:r>
          </a:p>
        </p:txBody>
      </p:sp>
      <p:sp>
        <p:nvSpPr>
          <p:cNvPr id="2" name="テキスト ボックス 1">
            <a:extLst>
              <a:ext uri="{FF2B5EF4-FFF2-40B4-BE49-F238E27FC236}">
                <a16:creationId xmlns:a16="http://schemas.microsoft.com/office/drawing/2014/main" id="{B498CD0B-DB0C-E2AB-B0A8-0D74411DC845}"/>
              </a:ext>
            </a:extLst>
          </p:cNvPr>
          <p:cNvSpPr txBox="1"/>
          <p:nvPr/>
        </p:nvSpPr>
        <p:spPr>
          <a:xfrm flipH="1">
            <a:off x="534839" y="5168747"/>
            <a:ext cx="116571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FFC000"/>
                </a:solidFill>
                <a:effectLst/>
                <a:uLnTx/>
                <a:uFillTx/>
                <a:latin typeface="ＭＳ Ｐゴシック" panose="020B0600070205080204" pitchFamily="50" charset="-128"/>
                <a:ea typeface="ＭＳ Ｐゴシック" panose="020B0600070205080204" pitchFamily="50" charset="-128"/>
                <a:cs typeface="+mn-cs"/>
              </a:rPr>
              <a:t>▮</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そこで私たちが目指す「みんなのおうち」とは？</a:t>
            </a:r>
          </a:p>
        </p:txBody>
      </p:sp>
      <p:sp>
        <p:nvSpPr>
          <p:cNvPr id="3" name="テキスト ボックス 2">
            <a:extLst>
              <a:ext uri="{FF2B5EF4-FFF2-40B4-BE49-F238E27FC236}">
                <a16:creationId xmlns:a16="http://schemas.microsoft.com/office/drawing/2014/main" id="{3A571260-CBE2-38AB-289B-E266B1B34140}"/>
              </a:ext>
            </a:extLst>
          </p:cNvPr>
          <p:cNvSpPr txBox="1"/>
          <p:nvPr/>
        </p:nvSpPr>
        <p:spPr>
          <a:xfrm flipH="1">
            <a:off x="836760" y="5864971"/>
            <a:ext cx="10820399"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私たちが目指すのは、性別は勿論のこと、年齢、国籍、経歴などすべての壁をなくし、誰もが気軽に集まって誰かと食卓を囲む時間をつくることのできる「みんなのおうち」です！</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p:txBody>
      </p:sp>
    </p:spTree>
    <p:extLst>
      <p:ext uri="{BB962C8B-B14F-4D97-AF65-F5344CB8AC3E}">
        <p14:creationId xmlns:p14="http://schemas.microsoft.com/office/powerpoint/2010/main" val="270148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999"/>
        </a:solidFill>
        <a:effectLst/>
      </p:bgPr>
    </p:bg>
    <p:spTree>
      <p:nvGrpSpPr>
        <p:cNvPr id="1" name=""/>
        <p:cNvGrpSpPr/>
        <p:nvPr/>
      </p:nvGrpSpPr>
      <p:grpSpPr>
        <a:xfrm>
          <a:off x="0" y="0"/>
          <a:ext cx="0" cy="0"/>
          <a:chOff x="0" y="0"/>
          <a:chExt cx="0" cy="0"/>
        </a:xfrm>
      </p:grpSpPr>
      <p:sp>
        <p:nvSpPr>
          <p:cNvPr id="25" name="テキスト ボックス 24">
            <a:extLst>
              <a:ext uri="{FF2B5EF4-FFF2-40B4-BE49-F238E27FC236}">
                <a16:creationId xmlns:a16="http://schemas.microsoft.com/office/drawing/2014/main" id="{6A730365-94C7-F526-6208-B451EF3975D6}"/>
              </a:ext>
            </a:extLst>
          </p:cNvPr>
          <p:cNvSpPr txBox="1"/>
          <p:nvPr/>
        </p:nvSpPr>
        <p:spPr>
          <a:xfrm flipH="1">
            <a:off x="836760" y="48178"/>
            <a:ext cx="10820400"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貧困等で、十分な量を思うように食べることができていない子どもは勿論のこと、様々な事情で孤食が多くなってしまっている現在、大人の方にも少しでも誰かと食卓を囲む時間をつくってもらいたいという思いがあります！</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p:txBody>
      </p:sp>
      <p:sp>
        <p:nvSpPr>
          <p:cNvPr id="4" name="テキスト ボックス 3">
            <a:extLst>
              <a:ext uri="{FF2B5EF4-FFF2-40B4-BE49-F238E27FC236}">
                <a16:creationId xmlns:a16="http://schemas.microsoft.com/office/drawing/2014/main" id="{74266BB5-DC9E-95F8-4817-09C92E31468A}"/>
              </a:ext>
            </a:extLst>
          </p:cNvPr>
          <p:cNvSpPr txBox="1"/>
          <p:nvPr/>
        </p:nvSpPr>
        <p:spPr>
          <a:xfrm flipH="1">
            <a:off x="836760" y="1777205"/>
            <a:ext cx="5400138" cy="21236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普段一人で食事の時間を過ごしてしまう場合は、なかなか誰かとのコミュニケーションは生まれませんが、近くに誰かと食卓を囲むことのできる場所があり、コミュニケーションの機会が増えれば、</a:t>
            </a:r>
            <a:r>
              <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1</a:t>
            </a:r>
            <a:r>
              <a:rPr kumimoji="1" lang="ja-JP" altLang="en-US"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rPr>
              <a:t>人でご飯の時間を過ごすよりも、きっと何か幸せがあるはずです！</a:t>
            </a:r>
            <a:endParaRPr kumimoji="1" lang="en-US" altLang="ja-JP" sz="2200" b="0" i="0" u="none" strike="noStrike" kern="1200" cap="none" spc="0" normalizeH="0" baseline="0" noProof="0" dirty="0">
              <a:ln>
                <a:noFill/>
              </a:ln>
              <a:solidFill>
                <a:prstClr val="black"/>
              </a:solidFill>
              <a:effectLst/>
              <a:uLnTx/>
              <a:uFillTx/>
              <a:latin typeface="BIZ UDP明朝 Medium" panose="02020500000000000000" pitchFamily="18" charset="-128"/>
              <a:ea typeface="BIZ UDP明朝 Medium" panose="02020500000000000000" pitchFamily="18" charset="-128"/>
              <a:cs typeface="+mn-cs"/>
            </a:endParaRPr>
          </a:p>
        </p:txBody>
      </p:sp>
      <p:pic>
        <p:nvPicPr>
          <p:cNvPr id="7" name="図 6" descr="図形&#10;&#10;自動的に生成された説明">
            <a:extLst>
              <a:ext uri="{FF2B5EF4-FFF2-40B4-BE49-F238E27FC236}">
                <a16:creationId xmlns:a16="http://schemas.microsoft.com/office/drawing/2014/main" id="{C2729F33-97F2-0B1C-BCA6-11EACDDD6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9601" y="716647"/>
            <a:ext cx="4033377" cy="4033377"/>
          </a:xfrm>
          <a:prstGeom prst="rect">
            <a:avLst/>
          </a:prstGeom>
        </p:spPr>
      </p:pic>
    </p:spTree>
    <p:extLst>
      <p:ext uri="{BB962C8B-B14F-4D97-AF65-F5344CB8AC3E}">
        <p14:creationId xmlns:p14="http://schemas.microsoft.com/office/powerpoint/2010/main" val="1025190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DGsってなんだろう？ | SDGsクラブ | 日本ユニセフ協会（ユニセフ日本委員会）">
            <a:extLst>
              <a:ext uri="{FF2B5EF4-FFF2-40B4-BE49-F238E27FC236}">
                <a16:creationId xmlns:a16="http://schemas.microsoft.com/office/drawing/2014/main" id="{701CE208-45AF-D98E-CE0C-58E602C4255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9917" y="0"/>
            <a:ext cx="1131216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709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473</Words>
  <Application>Microsoft Office PowerPoint</Application>
  <PresentationFormat>ワイド画面</PresentationFormat>
  <Paragraphs>29</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BIZ UDP明朝 Medium</vt:lpstr>
      <vt:lpstr>ＭＳ Ｐゴシック</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髙　夏生</dc:creator>
  <cp:lastModifiedBy>髙　夏生</cp:lastModifiedBy>
  <cp:revision>1</cp:revision>
  <dcterms:created xsi:type="dcterms:W3CDTF">2023-07-09T07:57:15Z</dcterms:created>
  <dcterms:modified xsi:type="dcterms:W3CDTF">2023-07-09T07:58:17Z</dcterms:modified>
</cp:coreProperties>
</file>