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CE927-4D75-4846-9EBD-B3DFE55E7BEB}" v="11" dt="2023-09-10T09:18:07.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直生 髙𣘺" userId="3fd3c607d6cf1ede" providerId="LiveId" clId="{F38CE927-4D75-4846-9EBD-B3DFE55E7BEB}"/>
    <pc:docChg chg="modSld">
      <pc:chgData name="直生 髙𣘺" userId="3fd3c607d6cf1ede" providerId="LiveId" clId="{F38CE927-4D75-4846-9EBD-B3DFE55E7BEB}" dt="2023-09-10T09:18:07.137" v="18" actId="5736"/>
      <pc:docMkLst>
        <pc:docMk/>
      </pc:docMkLst>
      <pc:sldChg chg="modSp mod">
        <pc:chgData name="直生 髙𣘺" userId="3fd3c607d6cf1ede" providerId="LiveId" clId="{F38CE927-4D75-4846-9EBD-B3DFE55E7BEB}" dt="2023-09-10T09:18:07.137" v="18" actId="5736"/>
        <pc:sldMkLst>
          <pc:docMk/>
          <pc:sldMk cId="2521798927" sldId="258"/>
        </pc:sldMkLst>
        <pc:graphicFrameChg chg="mod">
          <ac:chgData name="直生 髙𣘺" userId="3fd3c607d6cf1ede" providerId="LiveId" clId="{F38CE927-4D75-4846-9EBD-B3DFE55E7BEB}" dt="2023-09-10T09:18:07.137" v="18" actId="5736"/>
          <ac:graphicFrameMkLst>
            <pc:docMk/>
            <pc:sldMk cId="2521798927" sldId="258"/>
            <ac:graphicFrameMk id="36" creationId="{4BFCC8DF-EF5F-8C2B-97DA-157A2094431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39663978407837E-2"/>
          <c:y val="1.3027164049480952E-3"/>
          <c:w val="0.94927874121146338"/>
          <c:h val="0.88318122285598522"/>
        </c:manualLayout>
      </c:layout>
      <c:barChart>
        <c:barDir val="col"/>
        <c:grouping val="clustered"/>
        <c:varyColors val="0"/>
        <c:ser>
          <c:idx val="0"/>
          <c:order val="0"/>
          <c:tx>
            <c:strRef>
              <c:f>Sheet1!$B$1</c:f>
              <c:strCache>
                <c:ptCount val="1"/>
                <c:pt idx="0">
                  <c:v>Bữa sáng</c:v>
                </c:pt>
              </c:strCache>
            </c:strRef>
          </c:tx>
          <c:spPr>
            <a:solidFill>
              <a:srgbClr val="B4C7E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Học sinh tiểu học</c:v>
                </c:pt>
                <c:pt idx="1">
                  <c:v>Học sinh trung học cơ sở</c:v>
                </c:pt>
                <c:pt idx="2">
                  <c:v>Học sinh trung học</c:v>
                </c:pt>
              </c:strCache>
            </c:strRef>
          </c:cat>
          <c:val>
            <c:numRef>
              <c:f>Sheet1!$B$2:$B$4</c:f>
              <c:numCache>
                <c:formatCode>General</c:formatCode>
                <c:ptCount val="3"/>
                <c:pt idx="0">
                  <c:v>5.3</c:v>
                </c:pt>
                <c:pt idx="1">
                  <c:v>7.4</c:v>
                </c:pt>
                <c:pt idx="2">
                  <c:v>12.3</c:v>
                </c:pt>
              </c:numCache>
            </c:numRef>
          </c:val>
          <c:extLst>
            <c:ext xmlns:c16="http://schemas.microsoft.com/office/drawing/2014/chart" uri="{C3380CC4-5D6E-409C-BE32-E72D297353CC}">
              <c16:uniqueId val="{00000000-9390-4D36-BEBD-9346C11C15E5}"/>
            </c:ext>
          </c:extLst>
        </c:ser>
        <c:ser>
          <c:idx val="1"/>
          <c:order val="1"/>
          <c:tx>
            <c:strRef>
              <c:f>Sheet1!$C$1</c:f>
              <c:strCache>
                <c:ptCount val="1"/>
                <c:pt idx="0">
                  <c:v>Bữa trưa</c:v>
                </c:pt>
              </c:strCache>
            </c:strRef>
          </c:tx>
          <c:spPr>
            <a:solidFill>
              <a:srgbClr val="F8CBA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Học sinh tiểu học</c:v>
                </c:pt>
                <c:pt idx="1">
                  <c:v>Học sinh trung học cơ sở</c:v>
                </c:pt>
                <c:pt idx="2">
                  <c:v>Học sinh trung học</c:v>
                </c:pt>
              </c:strCache>
            </c:strRef>
          </c:cat>
          <c:val>
            <c:numRef>
              <c:f>Sheet1!$C$2:$C$4</c:f>
              <c:numCache>
                <c:formatCode>General</c:formatCode>
                <c:ptCount val="3"/>
                <c:pt idx="0">
                  <c:v>0.9</c:v>
                </c:pt>
                <c:pt idx="1">
                  <c:v>2.6</c:v>
                </c:pt>
                <c:pt idx="2">
                  <c:v>6.1</c:v>
                </c:pt>
              </c:numCache>
            </c:numRef>
          </c:val>
          <c:extLst>
            <c:ext xmlns:c16="http://schemas.microsoft.com/office/drawing/2014/chart" uri="{C3380CC4-5D6E-409C-BE32-E72D297353CC}">
              <c16:uniqueId val="{00000001-9390-4D36-BEBD-9346C11C15E5}"/>
            </c:ext>
          </c:extLst>
        </c:ser>
        <c:ser>
          <c:idx val="2"/>
          <c:order val="2"/>
          <c:tx>
            <c:strRef>
              <c:f>Sheet1!$D$1</c:f>
              <c:strCache>
                <c:ptCount val="1"/>
                <c:pt idx="0">
                  <c:v>Bữa tối</c:v>
                </c:pt>
              </c:strCache>
            </c:strRef>
          </c:tx>
          <c:spPr>
            <a:solidFill>
              <a:srgbClr val="C5DEB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Học sinh tiểu học</c:v>
                </c:pt>
                <c:pt idx="1">
                  <c:v>Học sinh trung học cơ sở</c:v>
                </c:pt>
                <c:pt idx="2">
                  <c:v>Học sinh trung học</c:v>
                </c:pt>
              </c:strCache>
            </c:strRef>
          </c:cat>
          <c:val>
            <c:numRef>
              <c:f>Sheet1!$D$2:$D$4</c:f>
              <c:numCache>
                <c:formatCode>General</c:formatCode>
                <c:ptCount val="3"/>
                <c:pt idx="0">
                  <c:v>1.6</c:v>
                </c:pt>
                <c:pt idx="1">
                  <c:v>3.7</c:v>
                </c:pt>
                <c:pt idx="2">
                  <c:v>6.9</c:v>
                </c:pt>
              </c:numCache>
            </c:numRef>
          </c:val>
          <c:extLst>
            <c:ext xmlns:c16="http://schemas.microsoft.com/office/drawing/2014/chart" uri="{C3380CC4-5D6E-409C-BE32-E72D297353CC}">
              <c16:uniqueId val="{00000002-9390-4D36-BEBD-9346C11C15E5}"/>
            </c:ext>
          </c:extLst>
        </c:ser>
        <c:dLbls>
          <c:dLblPos val="outEnd"/>
          <c:showLegendKey val="0"/>
          <c:showVal val="1"/>
          <c:showCatName val="0"/>
          <c:showSerName val="0"/>
          <c:showPercent val="0"/>
          <c:showBubbleSize val="0"/>
        </c:dLbls>
        <c:gapWidth val="219"/>
        <c:overlap val="-27"/>
        <c:axId val="2009450208"/>
        <c:axId val="1111773424"/>
      </c:barChart>
      <c:catAx>
        <c:axId val="20094502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crossAx val="1111773424"/>
        <c:crosses val="autoZero"/>
        <c:auto val="1"/>
        <c:lblAlgn val="ctr"/>
        <c:lblOffset val="100"/>
        <c:noMultiLvlLbl val="0"/>
      </c:catAx>
      <c:valAx>
        <c:axId val="1111773424"/>
        <c:scaling>
          <c:orientation val="minMax"/>
        </c:scaling>
        <c:delete val="1"/>
        <c:axPos val="l"/>
        <c:numFmt formatCode="General" sourceLinked="1"/>
        <c:majorTickMark val="out"/>
        <c:minorTickMark val="none"/>
        <c:tickLblPos val="nextTo"/>
        <c:crossAx val="2009450208"/>
        <c:crosses val="autoZero"/>
        <c:crossBetween val="between"/>
      </c:valAx>
      <c:spPr>
        <a:noFill/>
        <a:ln>
          <a:noFill/>
        </a:ln>
        <a:effectLst/>
      </c:spPr>
    </c:plotArea>
    <c:legend>
      <c:legendPos val="r"/>
      <c:layout>
        <c:manualLayout>
          <c:xMode val="edge"/>
          <c:yMode val="edge"/>
          <c:x val="2.6003146704892028E-2"/>
          <c:y val="5.8651922919542882E-2"/>
          <c:w val="0.67200874706476144"/>
          <c:h val="0.13653337886442196"/>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1302BE-293B-E4B7-BA26-47BA9D1DFBA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868C9A-AEA4-68F5-C726-85FDC9BBB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A90D5EC-8937-23C3-0D94-30C0B1E56939}"/>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701D915F-143A-EF1E-28D2-F712F30AFE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3F198D-1196-0A00-A8A8-AA32CFF8ACCC}"/>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353781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2C613-98F0-4B70-89E2-39549A48F1D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419BC7-5DDE-733A-F823-C645C705BC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7918A4-0654-5D7B-EC9C-87D41BB83114}"/>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D8A88810-5DD0-5E7B-164C-3E3B51E2DB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FAE66C-5A71-61AD-C9A3-9C05D8D6B2F6}"/>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278263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BAB65B7-3C2F-CE9E-5F39-3866C8EDB3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E98517-7241-1B30-2157-49896853620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F06D9B-0BA9-F777-4E54-000FE4C3EE6F}"/>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8847571E-130A-AA99-3FE7-6F1FCE9FF0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200F33-C41A-3185-3DA9-FCF2026AF446}"/>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220097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62F0E2-11F1-3D29-6DA6-D6E4F595F7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403DB7-7BED-AC88-588F-FB4024BD92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8157B8-DA80-FD55-2359-DD6370472AAE}"/>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3915DBFC-74D1-DC35-2780-3F4853DF03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C2334C-C0BC-6539-53B0-5963AAB0533E}"/>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234866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733D7-7D24-E4C5-7603-BFA391D7FC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BADD76A-1EDE-111C-D07D-65D3B6FC2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65BBB9-7BD6-8EEF-F89B-71D4F3010B6F}"/>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6E72B9E0-4BA7-6531-ED97-769F324BAE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3557E-8965-CC74-F0CB-D06FA1CCB086}"/>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371569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28CC0-A7BF-71A3-C32F-7242269C0D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CC5645-B546-6A6C-0135-EDC38D2AD66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90FD87D-7EEF-A6AE-39E3-30E9D89619E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419D4D-346A-B07C-A8F0-DB5A561B140A}"/>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6" name="フッター プレースホルダー 5">
            <a:extLst>
              <a:ext uri="{FF2B5EF4-FFF2-40B4-BE49-F238E27FC236}">
                <a16:creationId xmlns:a16="http://schemas.microsoft.com/office/drawing/2014/main" id="{69649D2A-B1EE-B341-7F17-DD04E1254F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AE638C-2554-6C52-09EC-01B88930F328}"/>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25382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B75B9-BA3E-79BF-5289-F72897A279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3F620A-1744-137D-9A95-896ECB727A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27FBF7D-678D-F0CE-F332-DF2BE269FD1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7CDF2D-A3BB-A1A0-11BE-DE41FD671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A14DDF7-9671-F661-2874-B0043029086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9AD3E7-DC29-4CCA-BE48-742FD2EBEE4B}"/>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8" name="フッター プレースホルダー 7">
            <a:extLst>
              <a:ext uri="{FF2B5EF4-FFF2-40B4-BE49-F238E27FC236}">
                <a16:creationId xmlns:a16="http://schemas.microsoft.com/office/drawing/2014/main" id="{14468F02-33AE-350A-1F86-FC0D806669A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F980718-5883-70D9-0623-E4777B8A3404}"/>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190085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F2734-D8B4-2BD4-AE59-FD98FE356E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85D585-EA2C-2D85-0E3C-531B7F3F3228}"/>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4" name="フッター プレースホルダー 3">
            <a:extLst>
              <a:ext uri="{FF2B5EF4-FFF2-40B4-BE49-F238E27FC236}">
                <a16:creationId xmlns:a16="http://schemas.microsoft.com/office/drawing/2014/main" id="{9B450321-621A-8EFA-2A52-EA700AEF8A7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926A8B-95D0-6E48-03CB-E49BDC37FE6F}"/>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229740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3FE80A6-639F-BED6-4EA6-2530F3313B70}"/>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3" name="フッター プレースホルダー 2">
            <a:extLst>
              <a:ext uri="{FF2B5EF4-FFF2-40B4-BE49-F238E27FC236}">
                <a16:creationId xmlns:a16="http://schemas.microsoft.com/office/drawing/2014/main" id="{38AF9378-3133-DFB9-8F08-B93B9F1DBC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710E4B-89B6-5541-B5F5-CE5595288307}"/>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400984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68EF7-492F-A261-0FC0-BBD7389F4A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B9EC4D-B0E1-5443-7619-CD06FB573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CF9A73E-FD7A-4AFC-91D2-17E3F4C1D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EC151C-CF2A-C7E7-4403-931B70BD9DC1}"/>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6" name="フッター プレースホルダー 5">
            <a:extLst>
              <a:ext uri="{FF2B5EF4-FFF2-40B4-BE49-F238E27FC236}">
                <a16:creationId xmlns:a16="http://schemas.microsoft.com/office/drawing/2014/main" id="{E26F0D9E-B788-CDBB-7604-0B7480439A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D69E697-A92C-E916-C067-FCE5F803A0A7}"/>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271551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6E1B4-AEB0-D2BF-3D18-DD187B77350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93544C-F9AA-4A69-B350-F90C11A3D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4B3DAE-DD30-9437-097B-8E79436C9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210999-B00B-A4A1-95C2-CD2014229811}"/>
              </a:ext>
            </a:extLst>
          </p:cNvPr>
          <p:cNvSpPr>
            <a:spLocks noGrp="1"/>
          </p:cNvSpPr>
          <p:nvPr>
            <p:ph type="dt" sz="half" idx="10"/>
          </p:nvPr>
        </p:nvSpPr>
        <p:spPr/>
        <p:txBody>
          <a:bodyPr/>
          <a:lstStyle/>
          <a:p>
            <a:fld id="{9C2E4D50-6E3D-4FCA-B81B-F571BBEDA091}" type="datetimeFigureOut">
              <a:rPr kumimoji="1" lang="ja-JP" altLang="en-US" smtClean="0"/>
              <a:t>2023/9/10</a:t>
            </a:fld>
            <a:endParaRPr kumimoji="1" lang="ja-JP" altLang="en-US"/>
          </a:p>
        </p:txBody>
      </p:sp>
      <p:sp>
        <p:nvSpPr>
          <p:cNvPr id="6" name="フッター プレースホルダー 5">
            <a:extLst>
              <a:ext uri="{FF2B5EF4-FFF2-40B4-BE49-F238E27FC236}">
                <a16:creationId xmlns:a16="http://schemas.microsoft.com/office/drawing/2014/main" id="{512D22D1-175D-4C2D-FFEB-52FF7A98C1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92E860-EEEF-2921-3ED4-89335E10BEE1}"/>
              </a:ext>
            </a:extLst>
          </p:cNvPr>
          <p:cNvSpPr>
            <a:spLocks noGrp="1"/>
          </p:cNvSpPr>
          <p:nvPr>
            <p:ph type="sldNum" sz="quarter" idx="12"/>
          </p:nvPr>
        </p:nvSpPr>
        <p:spPr/>
        <p:txBody>
          <a:body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187811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D20FA2F-C56E-E19F-4B71-7D04D390A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0611B2-A1AB-E857-DE62-1E3A4D149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F17651-F075-07B1-EB57-D1D75BED3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E4D50-6E3D-4FCA-B81B-F571BBEDA091}" type="datetimeFigureOut">
              <a:rPr kumimoji="1" lang="ja-JP" altLang="en-US" smtClean="0"/>
              <a:t>2023/9/10</a:t>
            </a:fld>
            <a:endParaRPr kumimoji="1" lang="ja-JP" altLang="en-US"/>
          </a:p>
        </p:txBody>
      </p:sp>
      <p:sp>
        <p:nvSpPr>
          <p:cNvPr id="5" name="フッター プレースホルダー 4">
            <a:extLst>
              <a:ext uri="{FF2B5EF4-FFF2-40B4-BE49-F238E27FC236}">
                <a16:creationId xmlns:a16="http://schemas.microsoft.com/office/drawing/2014/main" id="{E0E46C84-4CBC-7E86-FF57-7B554FD01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692F384-2617-908B-58B8-0076AAE51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40AC9-EE6B-401C-A411-785EFDEF6DBD}" type="slidenum">
              <a:rPr kumimoji="1" lang="ja-JP" altLang="en-US" smtClean="0"/>
              <a:t>‹#›</a:t>
            </a:fld>
            <a:endParaRPr kumimoji="1" lang="ja-JP" altLang="en-US"/>
          </a:p>
        </p:txBody>
      </p:sp>
    </p:spTree>
    <p:extLst>
      <p:ext uri="{BB962C8B-B14F-4D97-AF65-F5344CB8AC3E}">
        <p14:creationId xmlns:p14="http://schemas.microsoft.com/office/powerpoint/2010/main" val="3566040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4767D37-7B4B-49C6-74C4-957E934CD2B1}"/>
              </a:ext>
            </a:extLst>
          </p:cNvPr>
          <p:cNvSpPr txBox="1"/>
          <p:nvPr/>
        </p:nvSpPr>
        <p:spPr>
          <a:xfrm flipH="1">
            <a:off x="-2" y="258396"/>
            <a:ext cx="1219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AU" altLang="ja-JP" sz="40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Ý </a:t>
            </a:r>
            <a:r>
              <a:rPr kumimoji="1" lang="vi-VN" altLang="ja-JP" sz="4000" b="0" i="0" u="none" strike="noStrike" kern="1200" cap="none" spc="0" normalizeH="0" baseline="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nghĩa</a:t>
            </a:r>
            <a:r>
              <a:rPr kumimoji="1" lang="en-AU" altLang="ja-JP" sz="40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của sự tồn tại </a:t>
            </a:r>
            <a:r>
              <a:rPr kumimoji="1" lang="en-AU" altLang="ja-JP" sz="40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của</a:t>
            </a:r>
            <a:r>
              <a:rPr kumimoji="1" lang="en-AU" altLang="ja-JP" sz="40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“Minna </a:t>
            </a:r>
            <a:r>
              <a:rPr kumimoji="1" lang="en-US" altLang="ja-JP" sz="40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N</a:t>
            </a:r>
            <a:r>
              <a:rPr kumimoji="1" lang="en-AU" altLang="ja-JP" sz="40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o Ouchi”</a:t>
            </a:r>
            <a:endParaRPr kumimoji="1" lang="ja-JP" altLang="en-US" sz="40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7" name="正方形/長方形 6">
            <a:extLst>
              <a:ext uri="{FF2B5EF4-FFF2-40B4-BE49-F238E27FC236}">
                <a16:creationId xmlns:a16="http://schemas.microsoft.com/office/drawing/2014/main" id="{039C2052-C0EE-E0C8-B87B-DE8C391C81A4}"/>
              </a:ext>
            </a:extLst>
          </p:cNvPr>
          <p:cNvSpPr/>
          <p:nvPr/>
        </p:nvSpPr>
        <p:spPr>
          <a:xfrm>
            <a:off x="5070000" y="1134422"/>
            <a:ext cx="2052000" cy="54298"/>
          </a:xfrm>
          <a:prstGeom prst="rect">
            <a:avLst/>
          </a:prstGeom>
          <a:solidFill>
            <a:srgbClr val="FFD63F"/>
          </a:solidFill>
          <a:ln>
            <a:solidFill>
              <a:srgbClr val="FFE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LeftDown"/>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panose="02020603050405020304" pitchFamily="18" charset="0"/>
              <a:ea typeface="游ゴシック" panose="020B0400000000000000" pitchFamily="50"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BF5D742C-FD94-5090-F465-7F4FDCBF901D}"/>
              </a:ext>
            </a:extLst>
          </p:cNvPr>
          <p:cNvSpPr txBox="1"/>
          <p:nvPr/>
        </p:nvSpPr>
        <p:spPr>
          <a:xfrm flipH="1">
            <a:off x="534837" y="1356860"/>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rPr>
              <a:t>▮</a:t>
            </a:r>
            <a:r>
              <a:rPr kumimoji="1" lang="ja-JP"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rPr>
              <a:t> </a:t>
            </a:r>
            <a:r>
              <a:rPr kumimoji="1" lang="vi-VN" altLang="ja-JP" sz="2800" b="0" i="0" u="none" strike="noStrike" kern="1200" cap="none" spc="0" normalizeH="0" baseline="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Thực</a:t>
            </a:r>
            <a:r>
              <a:rPr kumimoji="1" lang="en-AU"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trạng trẻ em nghèo ở Nhật Bản</a:t>
            </a:r>
            <a:endParaRPr kumimoji="1" lang="ja-JP"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017CC831-3EE0-CCFA-C13F-9A2AAC2D266F}"/>
              </a:ext>
            </a:extLst>
          </p:cNvPr>
          <p:cNvSpPr txBox="1"/>
          <p:nvPr/>
        </p:nvSpPr>
        <p:spPr>
          <a:xfrm flipH="1">
            <a:off x="836762" y="2048220"/>
            <a:ext cx="889383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ja-JP" sz="2200" b="0" i="0" u="none" strike="noStrike" kern="1200" cap="none" spc="0" normalizeH="0" baseline="0" noProof="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Bạn</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có biết tình trạng trẻ em nghèo ở Nhật Bản?</a:t>
            </a:r>
            <a:endParaRPr kumimoji="1" lang="ja-JP"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8C39DC8-EA7D-6737-B9D2-0A76DB106BCB}"/>
              </a:ext>
            </a:extLst>
          </p:cNvPr>
          <p:cNvSpPr txBox="1"/>
          <p:nvPr/>
        </p:nvSpPr>
        <p:spPr>
          <a:xfrm flipH="1">
            <a:off x="836762" y="3075099"/>
            <a:ext cx="525923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Hiện tại, tỷ lệ trẻ em nghèo ở Nhật Bản (2018)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là 13,5%</a:t>
            </a:r>
            <a:r>
              <a:rPr kumimoji="1" lang="vi-VN" altLang="ja-JP" sz="2200" i="0" u="none" strike="noStrike" kern="1200" cap="none" spc="0" normalizeH="0" baseline="0" noProof="0" dirty="0">
                <a:ln>
                  <a:noFill/>
                </a:ln>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ước tính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cứ 7 người thì có khoảng 1</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người rơi vào tình trạng nghèo đói.</a:t>
            </a:r>
            <a:endParaRPr kumimoji="1" lang="ja-JP"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1AED3F03-81C5-EFC2-3C6F-EB3A3178B8FE}"/>
              </a:ext>
            </a:extLst>
          </p:cNvPr>
          <p:cNvSpPr txBox="1"/>
          <p:nvPr/>
        </p:nvSpPr>
        <p:spPr>
          <a:xfrm flipH="1">
            <a:off x="6003466" y="5062887"/>
            <a:ext cx="564454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Ngoài ra,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48,1%</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hộ gia đình chỉ có cha hoặc mẹ được cho là ở trong tình trạng nghèo đói,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cứ hai người thì có một người</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a:t>
            </a: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grpSp>
        <p:nvGrpSpPr>
          <p:cNvPr id="15" name="グループ化 14">
            <a:extLst>
              <a:ext uri="{FF2B5EF4-FFF2-40B4-BE49-F238E27FC236}">
                <a16:creationId xmlns:a16="http://schemas.microsoft.com/office/drawing/2014/main" id="{00EE1114-0D36-BE0F-A665-156E83BC9E22}"/>
              </a:ext>
            </a:extLst>
          </p:cNvPr>
          <p:cNvGrpSpPr/>
          <p:nvPr/>
        </p:nvGrpSpPr>
        <p:grpSpPr>
          <a:xfrm>
            <a:off x="6243369" y="2953146"/>
            <a:ext cx="5034235" cy="1336094"/>
            <a:chOff x="6243369" y="2953146"/>
            <a:chExt cx="5034235" cy="1336094"/>
          </a:xfrm>
        </p:grpSpPr>
        <p:pic>
          <p:nvPicPr>
            <p:cNvPr id="1026" name="Picture 2" descr="母子家庭 - 無料ピクトグラム｜白黒イラスト">
              <a:extLst>
                <a:ext uri="{FF2B5EF4-FFF2-40B4-BE49-F238E27FC236}">
                  <a16:creationId xmlns:a16="http://schemas.microsoft.com/office/drawing/2014/main" id="{87B68794-B809-8FD8-EA45-D9887633F513}"/>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6969690" y="2968955"/>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母子家庭 - 無料ピクトグラム｜白黒イラスト">
              <a:extLst>
                <a:ext uri="{FF2B5EF4-FFF2-40B4-BE49-F238E27FC236}">
                  <a16:creationId xmlns:a16="http://schemas.microsoft.com/office/drawing/2014/main" id="{798EAA59-0347-5680-FFE9-34D53B7937A7}"/>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7696011"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母子家庭 - 無料ピクトグラム｜白黒イラスト">
              <a:extLst>
                <a:ext uri="{FF2B5EF4-FFF2-40B4-BE49-F238E27FC236}">
                  <a16:creationId xmlns:a16="http://schemas.microsoft.com/office/drawing/2014/main" id="{3AE9E81F-3826-7EDB-05FB-763EF32CB7CB}"/>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8422332"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母子家庭 - 無料ピクトグラム｜白黒イラスト">
              <a:extLst>
                <a:ext uri="{FF2B5EF4-FFF2-40B4-BE49-F238E27FC236}">
                  <a16:creationId xmlns:a16="http://schemas.microsoft.com/office/drawing/2014/main" id="{6FC9A730-748E-6691-C678-8D92FB0E9339}"/>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9148653"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母子家庭 - 無料ピクトグラム｜白黒イラスト">
              <a:extLst>
                <a:ext uri="{FF2B5EF4-FFF2-40B4-BE49-F238E27FC236}">
                  <a16:creationId xmlns:a16="http://schemas.microsoft.com/office/drawing/2014/main" id="{259409DA-3D56-90C1-4DBD-B400FA593A50}"/>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9874974" y="2953146"/>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母子家庭 - 無料ピクトグラム｜白黒イラスト">
              <a:extLst>
                <a:ext uri="{FF2B5EF4-FFF2-40B4-BE49-F238E27FC236}">
                  <a16:creationId xmlns:a16="http://schemas.microsoft.com/office/drawing/2014/main" id="{AFA2B560-53D1-45B9-1999-CD62564F5A71}"/>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10601295" y="2953146"/>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母子家庭 - 無料ピクトグラム｜白黒イラスト">
              <a:extLst>
                <a:ext uri="{FF2B5EF4-FFF2-40B4-BE49-F238E27FC236}">
                  <a16:creationId xmlns:a16="http://schemas.microsoft.com/office/drawing/2014/main" id="{200553FF-1AB6-75D8-BBA7-0ACCF9CB8F52}"/>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6243369"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グループ化 17">
            <a:extLst>
              <a:ext uri="{FF2B5EF4-FFF2-40B4-BE49-F238E27FC236}">
                <a16:creationId xmlns:a16="http://schemas.microsoft.com/office/drawing/2014/main" id="{C4B727A5-F877-A772-DE49-CBBA809818E1}"/>
              </a:ext>
            </a:extLst>
          </p:cNvPr>
          <p:cNvGrpSpPr/>
          <p:nvPr/>
        </p:nvGrpSpPr>
        <p:grpSpPr>
          <a:xfrm>
            <a:off x="2522508" y="4944142"/>
            <a:ext cx="1402630" cy="1332886"/>
            <a:chOff x="2522508" y="4857881"/>
            <a:chExt cx="1402630" cy="1332886"/>
          </a:xfrm>
        </p:grpSpPr>
        <p:pic>
          <p:nvPicPr>
            <p:cNvPr id="16" name="Picture 2" descr="母子家庭 - 無料ピクトグラム｜白黒イラスト">
              <a:extLst>
                <a:ext uri="{FF2B5EF4-FFF2-40B4-BE49-F238E27FC236}">
                  <a16:creationId xmlns:a16="http://schemas.microsoft.com/office/drawing/2014/main" id="{DDBA4045-F261-1B1E-7AAD-CD8BA071C523}"/>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3248829" y="4870482"/>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母子家庭 - 無料ピクトグラム｜白黒イラスト">
              <a:extLst>
                <a:ext uri="{FF2B5EF4-FFF2-40B4-BE49-F238E27FC236}">
                  <a16:creationId xmlns:a16="http://schemas.microsoft.com/office/drawing/2014/main" id="{CB018372-0577-CDE4-F0B2-2400793C73A4}"/>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2522508" y="4857881"/>
              <a:ext cx="676309" cy="13202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82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244FFFBE-04CB-9FA9-BD50-5D716CBF6D3F}"/>
              </a:ext>
            </a:extLst>
          </p:cNvPr>
          <p:cNvSpPr txBox="1"/>
          <p:nvPr/>
        </p:nvSpPr>
        <p:spPr>
          <a:xfrm flipH="1">
            <a:off x="836761" y="9270"/>
            <a:ext cx="1003252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Tình trạng này được cho là tồi tệ nhất trong số các nước phát triển.</a:t>
            </a:r>
            <a:endParaRPr kumimoji="1" lang="ja-JP"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30F9FF85-0DF9-AFCB-FC60-B15B40C05C41}"/>
              </a:ext>
            </a:extLst>
          </p:cNvPr>
          <p:cNvSpPr txBox="1"/>
          <p:nvPr/>
        </p:nvSpPr>
        <p:spPr>
          <a:xfrm flipH="1">
            <a:off x="534839" y="1019445"/>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rPr>
              <a:t>▮</a:t>
            </a:r>
            <a:r>
              <a:rPr kumimoji="1" lang="ja-JP"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rPr>
              <a:t> </a:t>
            </a:r>
            <a:r>
              <a:rPr kumimoji="1" lang="vi-VN"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Hiện trạng ăn uống đơn độc ở Nhật Bản</a:t>
            </a:r>
            <a:endParaRPr kumimoji="1" lang="ja-JP"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1" y="1732925"/>
            <a:ext cx="889383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Bạn</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có biết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ăn</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một</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mình</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không</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a:t>
            </a: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1A349F58-3641-4E54-1BB8-F29FFF148BC3}"/>
              </a:ext>
            </a:extLst>
          </p:cNvPr>
          <p:cNvSpPr txBox="1"/>
          <p:nvPr/>
        </p:nvSpPr>
        <p:spPr>
          <a:xfrm flipH="1">
            <a:off x="836759" y="2696208"/>
            <a:ext cx="6865279"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Ăn</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một</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mình</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nghĩa</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đen</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là</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1" i="0" u="none" strike="noStrike" kern="1200" cap="none" spc="0" normalizeH="0" baseline="0" noProof="0" dirty="0" err="1">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ăn</a:t>
            </a:r>
            <a:r>
              <a:rPr kumimoji="1" lang="en-AU"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1" i="0" u="none" strike="noStrike" kern="1200" cap="none" spc="0" normalizeH="0" baseline="0" noProof="0" dirty="0" err="1">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trong</a:t>
            </a:r>
            <a:r>
              <a:rPr kumimoji="1" lang="en-AU"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 sự </a:t>
            </a:r>
            <a:r>
              <a:rPr kumimoji="1" lang="en-AU" altLang="ja-JP" sz="2200" b="1" i="0" u="none" strike="noStrike" kern="1200" cap="none" spc="0" normalizeH="0" baseline="0" noProof="0" dirty="0" err="1">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cô</a:t>
            </a:r>
            <a:r>
              <a:rPr kumimoji="1" lang="en-AU"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1" i="0" u="none" strike="noStrike" kern="1200" cap="none" spc="0" normalizeH="0" baseline="0" noProof="0" dirty="0" err="1">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lập</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a:t>
            </a:r>
            <a:endParaRPr kumimoji="1" lang="ja-JP"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pic>
        <p:nvPicPr>
          <p:cNvPr id="1028" name="Picture 4" descr="孤食イラスト／無料イラスト/フリー素材なら「イラストAC」">
            <a:extLst>
              <a:ext uri="{FF2B5EF4-FFF2-40B4-BE49-F238E27FC236}">
                <a16:creationId xmlns:a16="http://schemas.microsoft.com/office/drawing/2014/main" id="{066EC627-B8AC-B8C6-B62D-38123B88154C}"/>
              </a:ext>
            </a:extLst>
          </p:cNvPr>
          <p:cNvPicPr>
            <a:picLocks noChangeAspect="1" noChangeArrowheads="1"/>
          </p:cNvPicPr>
          <p:nvPr/>
        </p:nvPicPr>
        <p:blipFill>
          <a:blip r:embed="rId2">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a:off x="7702038" y="558603"/>
            <a:ext cx="3832824" cy="287039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EE1C3F6-DF60-5740-C225-B12C67647F56}"/>
              </a:ext>
            </a:extLst>
          </p:cNvPr>
          <p:cNvSpPr txBox="1"/>
          <p:nvPr/>
        </p:nvSpPr>
        <p:spPr>
          <a:xfrm flipH="1">
            <a:off x="5978106" y="4023733"/>
            <a:ext cx="5679054" cy="28007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Theo một cuộc khảo sát,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1,6% học sinh tiểu học và</a:t>
            </a:r>
            <a:r>
              <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3,7% học sinh trung học cơ sở</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ăn tối một mình vào các ngày trong tuần</a:t>
            </a:r>
            <a:r>
              <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lang="en-US" altLang="ja-JP" sz="2200" dirty="0">
                <a:solidFill>
                  <a:prstClr val="black"/>
                </a:solidFill>
                <a:latin typeface="Times New Roman" panose="02020603050405020304" pitchFamily="18" charset="0"/>
                <a:ea typeface="BIZ UDP明朝 Medium" panose="02020500000000000000" pitchFamily="18" charset="-128"/>
                <a:cs typeface="Times New Roman" panose="02020603050405020304" pitchFamily="18" charset="0"/>
              </a:rPr>
              <a:t>t</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hoạt nghe thì có vẻ là một con số nhỏ, nhưng nếu bạn nhân số trẻ em và học sinh lên thì có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khoảng 100.000 học sinh tiểu học</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và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khoảng 120.000 học sinh trung học cơ sở</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vậy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khoảng 220.000 trẻ em ở Nhật</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ăn tối một mình.</a:t>
            </a:r>
            <a:endParaRPr kumimoji="1" lang="ja-JP"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graphicFrame>
        <p:nvGraphicFramePr>
          <p:cNvPr id="36" name="グラフ 35">
            <a:extLst>
              <a:ext uri="{FF2B5EF4-FFF2-40B4-BE49-F238E27FC236}">
                <a16:creationId xmlns:a16="http://schemas.microsoft.com/office/drawing/2014/main" id="{4BFCC8DF-EF5F-8C2B-97DA-157A20944311}"/>
              </a:ext>
            </a:extLst>
          </p:cNvPr>
          <p:cNvGraphicFramePr/>
          <p:nvPr>
            <p:extLst>
              <p:ext uri="{D42A27DB-BD31-4B8C-83A1-F6EECF244321}">
                <p14:modId xmlns:p14="http://schemas.microsoft.com/office/powerpoint/2010/main" val="3906635923"/>
              </p:ext>
            </p:extLst>
          </p:nvPr>
        </p:nvGraphicFramePr>
        <p:xfrm>
          <a:off x="1047099" y="3670377"/>
          <a:ext cx="4646130" cy="31892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179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0" y="591640"/>
            <a:ext cx="8893834"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Có phải chỉ có những đứa trẻ thường xuyên ăn một mình?</a:t>
            </a: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Dĩ</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nhiên</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là</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a:t>
            </a:r>
            <a:r>
              <a:rPr kumimoji="1" lang="en-AU"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không</a:t>
            </a:r>
            <a:r>
              <a:rPr kumimoji="1" lang="en-AU"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a:t>
            </a: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pic>
        <p:nvPicPr>
          <p:cNvPr id="1028" name="Picture 4">
            <a:extLst>
              <a:ext uri="{FF2B5EF4-FFF2-40B4-BE49-F238E27FC236}">
                <a16:creationId xmlns:a16="http://schemas.microsoft.com/office/drawing/2014/main" id="{066EC627-B8AC-B8C6-B62D-38123B8815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46"/>
          <a:stretch/>
        </p:blipFill>
        <p:spPr bwMode="auto">
          <a:xfrm>
            <a:off x="7702039" y="0"/>
            <a:ext cx="3832824" cy="2561944"/>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EE1C3F6-DF60-5740-C225-B12C67647F56}"/>
              </a:ext>
            </a:extLst>
          </p:cNvPr>
          <p:cNvSpPr txBox="1"/>
          <p:nvPr/>
        </p:nvSpPr>
        <p:spPr>
          <a:xfrm flipH="1">
            <a:off x="836760" y="2741656"/>
            <a:ext cx="10820400" cy="17851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Theo một cuộc khảo sát đối với người già từ 60 đến 84 tuổi,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11,6% nam giới</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và </a:t>
            </a:r>
            <a:r>
              <a:rPr kumimoji="1" lang="vi-VN" altLang="ja-JP" sz="2200" b="1" i="0" u="none" strike="noStrike" kern="1200" cap="none" spc="0" normalizeH="0" baseline="0" noProof="0" dirty="0">
                <a:ln>
                  <a:noFill/>
                </a:ln>
                <a:solidFill>
                  <a:srgbClr val="FF0000"/>
                </a:solidFill>
                <a:effectLst/>
                <a:highlight>
                  <a:srgbClr val="FFFF00"/>
                </a:highlight>
                <a:uLnTx/>
                <a:uFillTx/>
                <a:latin typeface="Times New Roman" panose="02020603050405020304" pitchFamily="18" charset="0"/>
                <a:ea typeface="BIZ UDP明朝 Medium" panose="02020500000000000000" pitchFamily="18" charset="-128"/>
                <a:cs typeface="Times New Roman" panose="02020603050405020304" pitchFamily="18" charset="0"/>
              </a:rPr>
              <a:t>19,6% nữ giới</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ăn một mình mỗi ngày.</a:t>
            </a: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Có rất nhiều người không có lựa chọn nào khác ngoài việc ăn một mình vì nhiều lý do như độc thân, ly hôn và qua đời.</a:t>
            </a:r>
            <a:endParaRPr kumimoji="1" lang="ja-JP"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B498CD0B-DB0C-E2AB-B0A8-0D74411DC845}"/>
              </a:ext>
            </a:extLst>
          </p:cNvPr>
          <p:cNvSpPr txBox="1"/>
          <p:nvPr/>
        </p:nvSpPr>
        <p:spPr>
          <a:xfrm flipH="1">
            <a:off x="534839" y="5059019"/>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rPr>
              <a:t>▮</a:t>
            </a:r>
            <a:r>
              <a:rPr kumimoji="1" lang="ja-JP"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rPr>
              <a:t> </a:t>
            </a:r>
            <a:r>
              <a:rPr kumimoji="1" lang="vi-VN"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Vậy “</a:t>
            </a: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Minna No </a:t>
            </a:r>
            <a:r>
              <a:rPr kumimoji="1" lang="en-US" altLang="ja-JP" sz="28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Ouchi</a:t>
            </a:r>
            <a:r>
              <a:rPr kumimoji="1" lang="vi-VN"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mà chúng ta đang hướng đến là gì?</a:t>
            </a:r>
            <a:endParaRPr kumimoji="1" lang="ja-JP"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3A571260-CBE2-38AB-289B-E266B1B34140}"/>
              </a:ext>
            </a:extLst>
          </p:cNvPr>
          <p:cNvSpPr txBox="1"/>
          <p:nvPr/>
        </p:nvSpPr>
        <p:spPr>
          <a:xfrm flipH="1">
            <a:off x="836760" y="5755243"/>
            <a:ext cx="1082039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Mục tiêu của chúng tôi là tạo ra một </a:t>
            </a:r>
            <a:r>
              <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“Minna No </a:t>
            </a:r>
            <a:r>
              <a:rPr kumimoji="1" lang="en-US" altLang="ja-JP" sz="2200" b="0" i="0" u="none" strike="noStrike" kern="1200" cap="none" spc="0" normalizeH="0" baseline="0" noProof="0" dirty="0" err="1">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Ouchi</a:t>
            </a:r>
            <a:r>
              <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nơi mọi người có thể dễ dàng gặp nhau và dành thời gian quanh bàn ăn cùng nhau, loại bỏ mọi rào cản như giới tính, tuổi tác, quốc tịch và xuất thân!</a:t>
            </a: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spTree>
    <p:extLst>
      <p:ext uri="{BB962C8B-B14F-4D97-AF65-F5344CB8AC3E}">
        <p14:creationId xmlns:p14="http://schemas.microsoft.com/office/powerpoint/2010/main" val="270148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0" y="368218"/>
            <a:ext cx="1082040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Không chỉ những đứa trẻ không thể ăn nhiều như chúng muốn do nghèo đói, mà cả những người lớn phải ăn một mình vì nhiều lý do, điều quan trọng là phải ăn cùng ai đó càng nhiều càng tốt</a:t>
            </a:r>
            <a:r>
              <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a:t>
            </a:r>
          </a:p>
        </p:txBody>
      </p:sp>
      <p:sp>
        <p:nvSpPr>
          <p:cNvPr id="4" name="テキスト ボックス 3">
            <a:extLst>
              <a:ext uri="{FF2B5EF4-FFF2-40B4-BE49-F238E27FC236}">
                <a16:creationId xmlns:a16="http://schemas.microsoft.com/office/drawing/2014/main" id="{74266BB5-DC9E-95F8-4817-09C92E31468A}"/>
              </a:ext>
            </a:extLst>
          </p:cNvPr>
          <p:cNvSpPr txBox="1"/>
          <p:nvPr/>
        </p:nvSpPr>
        <p:spPr>
          <a:xfrm flipH="1">
            <a:off x="836760" y="2097245"/>
            <a:ext cx="5400138" cy="21236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Nếu bạn thường dành thời gian đi ăn một mình thì rất khó để giao tiếp với ai đó</a:t>
            </a:r>
            <a:r>
              <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 n</a:t>
            </a:r>
            <a:r>
              <a:rPr kumimoji="1" lang="vi-VN"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rPr>
              <a:t>hưng nếu có một nơi gần bạn, nơi bạn có thể ngồi cùng bàn với ai đó và có nhiều cơ hội giao tiếp hơn, thì hẳn còn gì hạnh phúc hơn là dành thời gian đi ăn một mình!</a:t>
            </a:r>
            <a:endParaRPr kumimoji="1" lang="en-US" altLang="ja-JP" sz="2200" b="0" i="0" u="none" strike="noStrike" kern="1200" cap="none" spc="0" normalizeH="0" baseline="0" noProof="0" dirty="0">
              <a:ln>
                <a:noFill/>
              </a:ln>
              <a:solidFill>
                <a:prstClr val="black"/>
              </a:solidFill>
              <a:effectLst/>
              <a:uLnTx/>
              <a:uFillTx/>
              <a:latin typeface="Times New Roman" panose="02020603050405020304" pitchFamily="18" charset="0"/>
              <a:ea typeface="BIZ UDP明朝 Medium" panose="02020500000000000000" pitchFamily="18" charset="-128"/>
              <a:cs typeface="Times New Roman" panose="02020603050405020304" pitchFamily="18" charset="0"/>
            </a:endParaRPr>
          </a:p>
        </p:txBody>
      </p:sp>
      <p:pic>
        <p:nvPicPr>
          <p:cNvPr id="7" name="図 6" descr="図形&#10;&#10;自動的に生成された説明">
            <a:extLst>
              <a:ext uri="{FF2B5EF4-FFF2-40B4-BE49-F238E27FC236}">
                <a16:creationId xmlns:a16="http://schemas.microsoft.com/office/drawing/2014/main" id="{C2729F33-97F2-0B1C-BCA6-11EACDDD6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601" y="1036687"/>
            <a:ext cx="4033377" cy="4033377"/>
          </a:xfrm>
          <a:prstGeom prst="rect">
            <a:avLst/>
          </a:prstGeom>
        </p:spPr>
      </p:pic>
    </p:spTree>
    <p:extLst>
      <p:ext uri="{BB962C8B-B14F-4D97-AF65-F5344CB8AC3E}">
        <p14:creationId xmlns:p14="http://schemas.microsoft.com/office/powerpoint/2010/main" val="1025190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a:extLst>
              <a:ext uri="{FF2B5EF4-FFF2-40B4-BE49-F238E27FC236}">
                <a16:creationId xmlns:a16="http://schemas.microsoft.com/office/drawing/2014/main" id="{C52D72A8-215A-BDC0-BC82-F253933977D6}"/>
              </a:ext>
            </a:extLst>
          </p:cNvPr>
          <p:cNvGrpSpPr>
            <a:grpSpLocks noGrp="1" noUngrp="1" noRot="1" noMove="1" noResize="1"/>
          </p:cNvGrpSpPr>
          <p:nvPr/>
        </p:nvGrpSpPr>
        <p:grpSpPr>
          <a:xfrm>
            <a:off x="439917" y="0"/>
            <a:ext cx="11312166" cy="6857999"/>
            <a:chOff x="439917" y="0"/>
            <a:chExt cx="11312166" cy="6857999"/>
          </a:xfrm>
        </p:grpSpPr>
        <p:pic>
          <p:nvPicPr>
            <p:cNvPr id="1026" name="Picture 2" descr="SDGsってなんだろう？ | SDGsクラブ | 日本ユニセフ協会（ユニセフ日本委員会）">
              <a:extLst>
                <a:ext uri="{FF2B5EF4-FFF2-40B4-BE49-F238E27FC236}">
                  <a16:creationId xmlns:a16="http://schemas.microsoft.com/office/drawing/2014/main" id="{701CE208-45AF-D98E-CE0C-58E602C42559}"/>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79371"/>
            <a:stretch/>
          </p:blipFill>
          <p:spPr bwMode="auto">
            <a:xfrm>
              <a:off x="439917" y="0"/>
              <a:ext cx="11312166" cy="141473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Vietnam's SDG Index falling amid challenging global context - Vietnam  Economic Times | VnEconomy">
              <a:extLst>
                <a:ext uri="{FF2B5EF4-FFF2-40B4-BE49-F238E27FC236}">
                  <a16:creationId xmlns:a16="http://schemas.microsoft.com/office/drawing/2014/main" id="{822B08C8-7619-D82D-B14B-D732C5B756E2}"/>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2892" t="2767" r="82053" b="66171"/>
            <a:stretch/>
          </p:blipFill>
          <p:spPr bwMode="auto">
            <a:xfrm>
              <a:off x="1090837" y="1517972"/>
              <a:ext cx="1508918" cy="15293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etnam's SDG Index falling amid challenging global context - Vietnam  Economic Times | VnEconomy">
              <a:extLst>
                <a:ext uri="{FF2B5EF4-FFF2-40B4-BE49-F238E27FC236}">
                  <a16:creationId xmlns:a16="http://schemas.microsoft.com/office/drawing/2014/main" id="{5227400B-9B10-E3AF-375F-22B3DB724BB5}"/>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2891" t="34942" r="81927" b="33997"/>
            <a:stretch/>
          </p:blipFill>
          <p:spPr bwMode="auto">
            <a:xfrm>
              <a:off x="1090837" y="3246678"/>
              <a:ext cx="1521556" cy="15293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Vietnam's SDG Index falling amid challenging global context - Vietnam  Economic Times | VnEconomy">
              <a:extLst>
                <a:ext uri="{FF2B5EF4-FFF2-40B4-BE49-F238E27FC236}">
                  <a16:creationId xmlns:a16="http://schemas.microsoft.com/office/drawing/2014/main" id="{7C0CC721-8BB0-422D-7587-24BFC49E464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2892" t="67068" r="81927" b="1871"/>
            <a:stretch/>
          </p:blipFill>
          <p:spPr bwMode="auto">
            <a:xfrm>
              <a:off x="1090837" y="4931841"/>
              <a:ext cx="1521557" cy="15293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DGsってなんだろう？ | SDGsクラブ | 日本ユニセフ協会（ユニセフ日本委員会）">
              <a:extLst>
                <a:ext uri="{FF2B5EF4-FFF2-40B4-BE49-F238E27FC236}">
                  <a16:creationId xmlns:a16="http://schemas.microsoft.com/office/drawing/2014/main" id="{2F7DE5C5-7F95-D04A-FB33-21FF6B547810}"/>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79911" t="70773" b="1"/>
            <a:stretch/>
          </p:blipFill>
          <p:spPr bwMode="auto">
            <a:xfrm>
              <a:off x="9479666" y="4853650"/>
              <a:ext cx="2272416" cy="20043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Vietnam's SDG Index falling amid challenging global context - Vietnam  Economic Times | VnEconomy">
              <a:extLst>
                <a:ext uri="{FF2B5EF4-FFF2-40B4-BE49-F238E27FC236}">
                  <a16:creationId xmlns:a16="http://schemas.microsoft.com/office/drawing/2014/main" id="{AB55B9DE-5351-0B39-571F-EB276B117AA8}"/>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18736" t="2767" r="66209" b="66171"/>
            <a:stretch/>
          </p:blipFill>
          <p:spPr bwMode="auto">
            <a:xfrm>
              <a:off x="2796735" y="1517971"/>
              <a:ext cx="1508918" cy="1529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ietnam's SDG Index falling amid challenging global context - Vietnam  Economic Times | VnEconomy">
              <a:extLst>
                <a:ext uri="{FF2B5EF4-FFF2-40B4-BE49-F238E27FC236}">
                  <a16:creationId xmlns:a16="http://schemas.microsoft.com/office/drawing/2014/main" id="{8134547B-1EDB-E379-22BB-72183AF9D290}"/>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4452" t="2767" r="50493" b="66171"/>
            <a:stretch/>
          </p:blipFill>
          <p:spPr bwMode="auto">
            <a:xfrm>
              <a:off x="4495868" y="1517971"/>
              <a:ext cx="1508918" cy="15293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tnam's SDG Index falling amid challenging global context - Vietnam  Economic Times | VnEconomy">
              <a:extLst>
                <a:ext uri="{FF2B5EF4-FFF2-40B4-BE49-F238E27FC236}">
                  <a16:creationId xmlns:a16="http://schemas.microsoft.com/office/drawing/2014/main" id="{9DD93C1B-0B7D-8893-893D-0486EB387C20}"/>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50169" t="2767" r="34650" b="66171"/>
            <a:stretch/>
          </p:blipFill>
          <p:spPr bwMode="auto">
            <a:xfrm>
              <a:off x="6187216" y="1524562"/>
              <a:ext cx="1521556" cy="15293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Vietnam's SDG Index falling amid challenging global context - Vietnam  Economic Times | VnEconomy">
              <a:extLst>
                <a:ext uri="{FF2B5EF4-FFF2-40B4-BE49-F238E27FC236}">
                  <a16:creationId xmlns:a16="http://schemas.microsoft.com/office/drawing/2014/main" id="{C44F6C07-7495-803B-A43E-9EBF877E4DB4}"/>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65928" t="2767" r="18891" b="66171"/>
            <a:stretch/>
          </p:blipFill>
          <p:spPr bwMode="auto">
            <a:xfrm>
              <a:off x="7870691" y="1524562"/>
              <a:ext cx="1521556" cy="15293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ietnam's SDG Index falling amid challenging global context - Vietnam  Economic Times | VnEconomy">
              <a:extLst>
                <a:ext uri="{FF2B5EF4-FFF2-40B4-BE49-F238E27FC236}">
                  <a16:creationId xmlns:a16="http://schemas.microsoft.com/office/drawing/2014/main" id="{8955D91B-91E5-DB32-7635-407951E910B9}"/>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81687" t="2767" r="3090" b="66171"/>
            <a:stretch/>
          </p:blipFill>
          <p:spPr bwMode="auto">
            <a:xfrm>
              <a:off x="9590335" y="1517971"/>
              <a:ext cx="1525771" cy="15293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Vietnam's SDG Index falling amid challenging global context - Vietnam  Economic Times | VnEconomy">
              <a:extLst>
                <a:ext uri="{FF2B5EF4-FFF2-40B4-BE49-F238E27FC236}">
                  <a16:creationId xmlns:a16="http://schemas.microsoft.com/office/drawing/2014/main" id="{DA0D4021-DC96-DFAA-1545-5D8AA36C13EE}"/>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18567" t="34942" r="66209" b="33997"/>
            <a:stretch/>
          </p:blipFill>
          <p:spPr bwMode="auto">
            <a:xfrm>
              <a:off x="2781812" y="3237033"/>
              <a:ext cx="1525771" cy="1529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Vietnam's SDG Index falling amid challenging global context - Vietnam  Economic Times | VnEconomy">
              <a:extLst>
                <a:ext uri="{FF2B5EF4-FFF2-40B4-BE49-F238E27FC236}">
                  <a16:creationId xmlns:a16="http://schemas.microsoft.com/office/drawing/2014/main" id="{87C20072-51E5-E73E-2EFD-3B9089DD122D}"/>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4241" t="34942" r="50534" b="33997"/>
            <a:stretch/>
          </p:blipFill>
          <p:spPr bwMode="auto">
            <a:xfrm>
              <a:off x="4477002" y="3246677"/>
              <a:ext cx="1525771" cy="15293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Vietnam's SDG Index falling amid challenging global context - Vietnam  Economic Times | VnEconomy">
              <a:extLst>
                <a:ext uri="{FF2B5EF4-FFF2-40B4-BE49-F238E27FC236}">
                  <a16:creationId xmlns:a16="http://schemas.microsoft.com/office/drawing/2014/main" id="{3F6D518D-C5AC-CACB-572A-856DE4414DBA}"/>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50128" t="34942" r="34647" b="33997"/>
            <a:stretch/>
          </p:blipFill>
          <p:spPr bwMode="auto">
            <a:xfrm>
              <a:off x="6183078" y="3237033"/>
              <a:ext cx="1525771" cy="15293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etnam's SDG Index falling amid challenging global context - Vietnam  Economic Times | VnEconomy">
              <a:extLst>
                <a:ext uri="{FF2B5EF4-FFF2-40B4-BE49-F238E27FC236}">
                  <a16:creationId xmlns:a16="http://schemas.microsoft.com/office/drawing/2014/main" id="{7F054C04-98E3-6D71-F26C-793982C45445}"/>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65889" t="34942" r="18886" b="33997"/>
            <a:stretch/>
          </p:blipFill>
          <p:spPr bwMode="auto">
            <a:xfrm>
              <a:off x="7877365" y="3235790"/>
              <a:ext cx="1525772" cy="152938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Vietnam's SDG Index falling amid challenging global context - Vietnam  Economic Times | VnEconomy">
              <a:extLst>
                <a:ext uri="{FF2B5EF4-FFF2-40B4-BE49-F238E27FC236}">
                  <a16:creationId xmlns:a16="http://schemas.microsoft.com/office/drawing/2014/main" id="{AF091F33-1EF5-1F35-82DF-88600FA9EBC2}"/>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81649" t="34942" r="3084" b="33997"/>
            <a:stretch/>
          </p:blipFill>
          <p:spPr bwMode="auto">
            <a:xfrm>
              <a:off x="9582784" y="3241234"/>
              <a:ext cx="1529985" cy="15293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Vietnam's SDG Index falling amid challenging global context - Vietnam  Economic Times | VnEconomy">
              <a:extLst>
                <a:ext uri="{FF2B5EF4-FFF2-40B4-BE49-F238E27FC236}">
                  <a16:creationId xmlns:a16="http://schemas.microsoft.com/office/drawing/2014/main" id="{8B99E91E-9520-F0A5-081F-93E3AD6982B2}"/>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18524" t="67068" r="66211" b="1871"/>
            <a:stretch/>
          </p:blipFill>
          <p:spPr bwMode="auto">
            <a:xfrm>
              <a:off x="2780758" y="4934323"/>
              <a:ext cx="1529986" cy="15293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Vietnam's SDG Index falling amid challenging global context - Vietnam  Economic Times | VnEconomy">
              <a:extLst>
                <a:ext uri="{FF2B5EF4-FFF2-40B4-BE49-F238E27FC236}">
                  <a16:creationId xmlns:a16="http://schemas.microsoft.com/office/drawing/2014/main" id="{7DD8EDA3-FC29-2F8A-4AFD-4D32089E7ABC}"/>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4198" t="67068" r="50537" b="1871"/>
            <a:stretch/>
          </p:blipFill>
          <p:spPr bwMode="auto">
            <a:xfrm>
              <a:off x="4472787" y="4931841"/>
              <a:ext cx="1529986" cy="15293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Vietnam's SDG Index falling amid challenging global context - Vietnam  Economic Times | VnEconomy">
              <a:extLst>
                <a:ext uri="{FF2B5EF4-FFF2-40B4-BE49-F238E27FC236}">
                  <a16:creationId xmlns:a16="http://schemas.microsoft.com/office/drawing/2014/main" id="{6C524C36-CDDE-BB73-CD76-0A777CC53774}"/>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50083" t="67068" r="34652" b="1871"/>
            <a:stretch/>
          </p:blipFill>
          <p:spPr bwMode="auto">
            <a:xfrm>
              <a:off x="6183078" y="4931841"/>
              <a:ext cx="1529986" cy="15293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Vietnam's SDG Index falling amid challenging global context - Vietnam  Economic Times | VnEconomy">
              <a:extLst>
                <a:ext uri="{FF2B5EF4-FFF2-40B4-BE49-F238E27FC236}">
                  <a16:creationId xmlns:a16="http://schemas.microsoft.com/office/drawing/2014/main" id="{8D9A2F61-A3EB-ED46-25EC-AD69C1D1E6AC}"/>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65940" t="67068" r="18879" b="1871"/>
            <a:stretch/>
          </p:blipFill>
          <p:spPr bwMode="auto">
            <a:xfrm>
              <a:off x="7889685" y="4936132"/>
              <a:ext cx="1521557" cy="15293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870717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483</Words>
  <Application>Microsoft Office PowerPoint</Application>
  <PresentationFormat>ワイド画面</PresentationFormat>
  <Paragraphs>21</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游ゴシック Light</vt:lpstr>
      <vt:lpstr>Arial</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髙　夏生</dc:creator>
  <cp:lastModifiedBy>髙　夏生</cp:lastModifiedBy>
  <cp:revision>5</cp:revision>
  <dcterms:created xsi:type="dcterms:W3CDTF">2023-07-09T08:02:14Z</dcterms:created>
  <dcterms:modified xsi:type="dcterms:W3CDTF">2023-09-10T09:23:58Z</dcterms:modified>
</cp:coreProperties>
</file>