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8" r:id="rId9"/>
    <p:sldId id="266" r:id="rId10"/>
    <p:sldId id="265"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BA6C-C2A5-443F-8F7A-B8FE7E837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7FCD5-B92B-4390-BD93-40714010D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CC86C-A4D2-4950-BABC-4DDDDF3AFF75}"/>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8A5F32D2-50E3-42B2-A428-B49A3CAC7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157F-6EC2-4BEE-8CD8-3E9432D645B4}"/>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2749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CD1E-DC92-46F2-A613-F70C5F5B4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AD048-71A6-4679-A327-71A3F7FA89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92D38-6B11-4440-8403-68AF086FA6A1}"/>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87361E4D-6C11-4135-9E02-F7EFA4123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1045C-C7EA-4A54-A11C-1DE63F86C76B}"/>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374535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EFA1F-8B86-48C4-8A16-45B015E22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5E199-BE84-4A31-9209-F0364C3D81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B37C1-766A-41C6-8BE5-F2A00B564803}"/>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E0E1FC7E-8FFB-4307-9FFA-3D0E4C411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BD03D-A429-44EB-AEC9-17BAC312BBEF}"/>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67023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ED90-9EA8-4484-9D8C-63B909F3D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9946A-67A4-4159-90F3-F0FCF8EFAF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515A0-B840-42FA-97AC-051E10AFE259}"/>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8499E933-8674-449B-B330-9A7BB4593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B73EE-F6E5-40C3-9305-543BBC6D7565}"/>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9757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017A-C5B2-489F-BC3D-D05D527605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E5F74-C749-4BBB-8A9D-26997E69D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D0FE0C-9C1A-4488-BA95-85C18D1B83F4}"/>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128794EF-38A7-45B2-8104-F7EB9C95D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277E9-0F31-451B-8107-F24089EE45FD}"/>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0521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63D3-9931-428B-A320-5730CE16A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D4702-0A68-4F8C-8A4A-8747F0E4A2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A8506D-D141-422B-9026-41DD599A17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B0D7F-9EF5-429F-8D6A-418640637440}"/>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6" name="Footer Placeholder 5">
            <a:extLst>
              <a:ext uri="{FF2B5EF4-FFF2-40B4-BE49-F238E27FC236}">
                <a16:creationId xmlns:a16="http://schemas.microsoft.com/office/drawing/2014/main" id="{228A1925-CEDC-4704-AB72-02574AECA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DCB01-3628-4255-9DA2-BD424DF4AA67}"/>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81464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E257-2833-45E5-AEF2-7E0EDE891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DB0A4-CB02-4E6F-B93C-6A08667B7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7D8AD4-D75C-43A4-A0EC-A3C716206F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11A4E5-8783-4959-9959-A9E7CFE84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FC0C56-9C30-4CB8-90D0-670AB22DB2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D7AAC5-B399-42F4-A881-D346A3217F41}"/>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8" name="Footer Placeholder 7">
            <a:extLst>
              <a:ext uri="{FF2B5EF4-FFF2-40B4-BE49-F238E27FC236}">
                <a16:creationId xmlns:a16="http://schemas.microsoft.com/office/drawing/2014/main" id="{A75E0325-F9DD-4689-81F1-017AEF34B3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9A7BC8-A708-4980-B70B-49832809F037}"/>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267568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812-3918-4F4B-8B67-00A72434DB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6DEBDD-489E-4E47-BC26-44E3714B6A9F}"/>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4" name="Footer Placeholder 3">
            <a:extLst>
              <a:ext uri="{FF2B5EF4-FFF2-40B4-BE49-F238E27FC236}">
                <a16:creationId xmlns:a16="http://schemas.microsoft.com/office/drawing/2014/main" id="{E99C960D-37BF-4014-8840-C50B09350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E35A5-3C1C-495B-ACAE-4CBAA9E4D8F4}"/>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66102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E0005-CEE6-4931-BCC7-ECCCE828CB1E}"/>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3" name="Footer Placeholder 2">
            <a:extLst>
              <a:ext uri="{FF2B5EF4-FFF2-40B4-BE49-F238E27FC236}">
                <a16:creationId xmlns:a16="http://schemas.microsoft.com/office/drawing/2014/main" id="{457E5F52-D318-4072-9A4B-949284C989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26BD6-A082-49E6-912B-7E6082643EFF}"/>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40070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9040-B0E4-4183-8B8C-666B5DF1D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72E04-6885-47B8-9736-37EA9B651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0DF35F-2792-4A8C-AD46-B92AF79A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F7A9C-7BB0-4FD4-B9B2-8293EF0443EC}"/>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6" name="Footer Placeholder 5">
            <a:extLst>
              <a:ext uri="{FF2B5EF4-FFF2-40B4-BE49-F238E27FC236}">
                <a16:creationId xmlns:a16="http://schemas.microsoft.com/office/drawing/2014/main" id="{418A4396-ED76-418D-BBA8-346DBE2D9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DD583-3456-45FE-8C7B-460D6CE80658}"/>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365771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7869-9726-46E1-9223-ED5BC96B1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A46C9-18DD-4B5B-B1CA-1DBD6B548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EFF98-531D-4BCC-85F5-707102C9C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B0D253-2D94-4DB4-9B2D-CD509E29BD91}"/>
              </a:ext>
            </a:extLst>
          </p:cNvPr>
          <p:cNvSpPr>
            <a:spLocks noGrp="1"/>
          </p:cNvSpPr>
          <p:nvPr>
            <p:ph type="dt" sz="half" idx="10"/>
          </p:nvPr>
        </p:nvSpPr>
        <p:spPr/>
        <p:txBody>
          <a:bodyPr/>
          <a:lstStyle/>
          <a:p>
            <a:fld id="{4972237E-945B-4774-A811-15E6F14EF4E4}" type="datetimeFigureOut">
              <a:rPr lang="en-US" smtClean="0"/>
              <a:t>6/15/2023</a:t>
            </a:fld>
            <a:endParaRPr lang="en-US"/>
          </a:p>
        </p:txBody>
      </p:sp>
      <p:sp>
        <p:nvSpPr>
          <p:cNvPr id="6" name="Footer Placeholder 5">
            <a:extLst>
              <a:ext uri="{FF2B5EF4-FFF2-40B4-BE49-F238E27FC236}">
                <a16:creationId xmlns:a16="http://schemas.microsoft.com/office/drawing/2014/main" id="{0E499959-E8E5-4D67-8B20-07D4C176B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6B9E3-CB6F-4446-BC4C-BDE200928585}"/>
              </a:ext>
            </a:extLst>
          </p:cNvPr>
          <p:cNvSpPr>
            <a:spLocks noGrp="1"/>
          </p:cNvSpPr>
          <p:nvPr>
            <p:ph type="sldNum" sz="quarter" idx="12"/>
          </p:nvPr>
        </p:nvSpPr>
        <p:spPr/>
        <p:txBody>
          <a:bodyPr/>
          <a:lstStyle/>
          <a:p>
            <a:fld id="{690C1042-4461-4309-B1E3-043FFC905F46}" type="slidenum">
              <a:rPr lang="en-US" smtClean="0"/>
              <a:t>‹#›</a:t>
            </a:fld>
            <a:endParaRPr lang="en-US"/>
          </a:p>
        </p:txBody>
      </p:sp>
    </p:spTree>
    <p:extLst>
      <p:ext uri="{BB962C8B-B14F-4D97-AF65-F5344CB8AC3E}">
        <p14:creationId xmlns:p14="http://schemas.microsoft.com/office/powerpoint/2010/main" val="14013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15F1B-B2B9-4D47-AC0E-7412AE717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441DA6-482D-4450-B912-B29EBCE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FFA7D-96EE-425A-9B45-AE5D88088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2237E-945B-4774-A811-15E6F14EF4E4}" type="datetimeFigureOut">
              <a:rPr lang="en-US" smtClean="0"/>
              <a:t>6/15/2023</a:t>
            </a:fld>
            <a:endParaRPr lang="en-US"/>
          </a:p>
        </p:txBody>
      </p:sp>
      <p:sp>
        <p:nvSpPr>
          <p:cNvPr id="5" name="Footer Placeholder 4">
            <a:extLst>
              <a:ext uri="{FF2B5EF4-FFF2-40B4-BE49-F238E27FC236}">
                <a16:creationId xmlns:a16="http://schemas.microsoft.com/office/drawing/2014/main" id="{47D46706-6D39-4856-A65E-A1194D01F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5A060-92B7-472F-9ED2-728FF8E30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C1042-4461-4309-B1E3-043FFC905F46}" type="slidenum">
              <a:rPr lang="en-US" smtClean="0"/>
              <a:t>‹#›</a:t>
            </a:fld>
            <a:endParaRPr lang="en-US"/>
          </a:p>
        </p:txBody>
      </p:sp>
    </p:spTree>
    <p:extLst>
      <p:ext uri="{BB962C8B-B14F-4D97-AF65-F5344CB8AC3E}">
        <p14:creationId xmlns:p14="http://schemas.microsoft.com/office/powerpoint/2010/main" val="3457305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gaEXyK0Or5EX3JhdFcc4NTnnyg8-cRz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2DD6-6BC3-4225-9408-F7C739DC374C}"/>
              </a:ext>
            </a:extLst>
          </p:cNvPr>
          <p:cNvSpPr>
            <a:spLocks noGrp="1"/>
          </p:cNvSpPr>
          <p:nvPr>
            <p:ph type="ctrTitle"/>
          </p:nvPr>
        </p:nvSpPr>
        <p:spPr/>
        <p:txBody>
          <a:bodyPr/>
          <a:lstStyle/>
          <a:p>
            <a:r>
              <a:rPr lang="en-US" dirty="0"/>
              <a:t>Abusive and Slang Words in Indonesia</a:t>
            </a:r>
          </a:p>
        </p:txBody>
      </p:sp>
      <p:sp>
        <p:nvSpPr>
          <p:cNvPr id="3" name="Subtitle 2">
            <a:extLst>
              <a:ext uri="{FF2B5EF4-FFF2-40B4-BE49-F238E27FC236}">
                <a16:creationId xmlns:a16="http://schemas.microsoft.com/office/drawing/2014/main" id="{8723B4E8-F706-491C-95D1-FD78B3F94543}"/>
              </a:ext>
            </a:extLst>
          </p:cNvPr>
          <p:cNvSpPr>
            <a:spLocks noGrp="1"/>
          </p:cNvSpPr>
          <p:nvPr>
            <p:ph type="subTitle" idx="1"/>
          </p:nvPr>
        </p:nvSpPr>
        <p:spPr/>
        <p:txBody>
          <a:bodyPr/>
          <a:lstStyle/>
          <a:p>
            <a:endParaRPr lang="en-US"/>
          </a:p>
          <a:p>
            <a:r>
              <a:rPr lang="en-US"/>
              <a:t>Binar</a:t>
            </a:r>
            <a:r>
              <a:rPr lang="en-US" dirty="0"/>
              <a:t> DSC Wave 9 Gold Challenge</a:t>
            </a:r>
          </a:p>
          <a:p>
            <a:r>
              <a:rPr lang="en-US" dirty="0"/>
              <a:t>Rina Yulius</a:t>
            </a:r>
          </a:p>
        </p:txBody>
      </p:sp>
    </p:spTree>
    <p:extLst>
      <p:ext uri="{BB962C8B-B14F-4D97-AF65-F5344CB8AC3E}">
        <p14:creationId xmlns:p14="http://schemas.microsoft.com/office/powerpoint/2010/main" val="124841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DD0A-B273-45C3-AD08-D7AAD200B7B6}"/>
              </a:ext>
            </a:extLst>
          </p:cNvPr>
          <p:cNvSpPr>
            <a:spLocks noGrp="1"/>
          </p:cNvSpPr>
          <p:nvPr>
            <p:ph type="title"/>
          </p:nvPr>
        </p:nvSpPr>
        <p:spPr>
          <a:xfrm>
            <a:off x="838200" y="259107"/>
            <a:ext cx="10515600" cy="1325563"/>
          </a:xfrm>
        </p:spPr>
        <p:txBody>
          <a:bodyPr/>
          <a:lstStyle/>
          <a:p>
            <a:pPr algn="ctr"/>
            <a:r>
              <a:rPr lang="en-US" b="1" dirty="0"/>
              <a:t>Results – Cleansing Upload</a:t>
            </a:r>
          </a:p>
        </p:txBody>
      </p:sp>
      <p:sp>
        <p:nvSpPr>
          <p:cNvPr id="5" name="Content Placeholder 4">
            <a:extLst>
              <a:ext uri="{FF2B5EF4-FFF2-40B4-BE49-F238E27FC236}">
                <a16:creationId xmlns:a16="http://schemas.microsoft.com/office/drawing/2014/main" id="{9AC75DFD-DE6D-4716-8E74-C2917455433E}"/>
              </a:ext>
            </a:extLst>
          </p:cNvPr>
          <p:cNvSpPr>
            <a:spLocks noGrp="1"/>
          </p:cNvSpPr>
          <p:nvPr>
            <p:ph idx="1"/>
          </p:nvPr>
        </p:nvSpPr>
        <p:spPr/>
        <p:txBody>
          <a:bodyPr/>
          <a:lstStyle/>
          <a:p>
            <a:pPr marL="0" indent="0">
              <a:buNone/>
            </a:pPr>
            <a:r>
              <a:rPr lang="en-US" dirty="0"/>
              <a:t> </a:t>
            </a:r>
          </a:p>
        </p:txBody>
      </p:sp>
      <p:pic>
        <p:nvPicPr>
          <p:cNvPr id="3" name="Picture 2">
            <a:extLst>
              <a:ext uri="{FF2B5EF4-FFF2-40B4-BE49-F238E27FC236}">
                <a16:creationId xmlns:a16="http://schemas.microsoft.com/office/drawing/2014/main" id="{F4EAB3FD-5288-417B-BFC4-D042494C4B88}"/>
              </a:ext>
            </a:extLst>
          </p:cNvPr>
          <p:cNvPicPr>
            <a:picLocks noChangeAspect="1"/>
          </p:cNvPicPr>
          <p:nvPr/>
        </p:nvPicPr>
        <p:blipFill rotWithShape="1">
          <a:blip r:embed="rId2"/>
          <a:srcRect l="5870" t="3755" r="6875" b="7612"/>
          <a:stretch/>
        </p:blipFill>
        <p:spPr>
          <a:xfrm>
            <a:off x="1497496" y="1241091"/>
            <a:ext cx="8918713" cy="5093448"/>
          </a:xfrm>
          <a:prstGeom prst="rect">
            <a:avLst/>
          </a:prstGeom>
        </p:spPr>
      </p:pic>
    </p:spTree>
    <p:extLst>
      <p:ext uri="{BB962C8B-B14F-4D97-AF65-F5344CB8AC3E}">
        <p14:creationId xmlns:p14="http://schemas.microsoft.com/office/powerpoint/2010/main" val="18840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F24E-38A6-46C9-A100-612781C463E5}"/>
              </a:ext>
            </a:extLst>
          </p:cNvPr>
          <p:cNvSpPr>
            <a:spLocks noGrp="1"/>
          </p:cNvSpPr>
          <p:nvPr>
            <p:ph type="title"/>
          </p:nvPr>
        </p:nvSpPr>
        <p:spPr>
          <a:xfrm>
            <a:off x="838200" y="0"/>
            <a:ext cx="10515600" cy="1325563"/>
          </a:xfrm>
        </p:spPr>
        <p:txBody>
          <a:bodyPr/>
          <a:lstStyle/>
          <a:p>
            <a:pPr algn="ctr"/>
            <a:r>
              <a:rPr lang="en-US" b="1" dirty="0"/>
              <a:t>Data Visualization</a:t>
            </a:r>
          </a:p>
        </p:txBody>
      </p:sp>
      <p:pic>
        <p:nvPicPr>
          <p:cNvPr id="7" name="Picture 6">
            <a:extLst>
              <a:ext uri="{FF2B5EF4-FFF2-40B4-BE49-F238E27FC236}">
                <a16:creationId xmlns:a16="http://schemas.microsoft.com/office/drawing/2014/main" id="{70DCC75A-68D4-45C3-9AE4-FC4899DC585B}"/>
              </a:ext>
            </a:extLst>
          </p:cNvPr>
          <p:cNvPicPr>
            <a:picLocks noChangeAspect="1"/>
          </p:cNvPicPr>
          <p:nvPr/>
        </p:nvPicPr>
        <p:blipFill>
          <a:blip r:embed="rId2"/>
          <a:stretch>
            <a:fillRect/>
          </a:stretch>
        </p:blipFill>
        <p:spPr>
          <a:xfrm>
            <a:off x="3160777" y="1121083"/>
            <a:ext cx="4233936" cy="2453821"/>
          </a:xfrm>
          <a:prstGeom prst="rect">
            <a:avLst/>
          </a:prstGeom>
        </p:spPr>
      </p:pic>
      <p:pic>
        <p:nvPicPr>
          <p:cNvPr id="8" name="Picture 7">
            <a:extLst>
              <a:ext uri="{FF2B5EF4-FFF2-40B4-BE49-F238E27FC236}">
                <a16:creationId xmlns:a16="http://schemas.microsoft.com/office/drawing/2014/main" id="{EB0AABE8-7CFB-44D4-A236-E7BD384EB7BA}"/>
              </a:ext>
            </a:extLst>
          </p:cNvPr>
          <p:cNvPicPr>
            <a:picLocks noChangeAspect="1"/>
          </p:cNvPicPr>
          <p:nvPr/>
        </p:nvPicPr>
        <p:blipFill>
          <a:blip r:embed="rId3"/>
          <a:stretch>
            <a:fillRect/>
          </a:stretch>
        </p:blipFill>
        <p:spPr>
          <a:xfrm>
            <a:off x="3160777" y="3752738"/>
            <a:ext cx="3945407" cy="2290386"/>
          </a:xfrm>
          <a:prstGeom prst="rect">
            <a:avLst/>
          </a:prstGeom>
        </p:spPr>
      </p:pic>
      <p:pic>
        <p:nvPicPr>
          <p:cNvPr id="9" name="Picture 8">
            <a:extLst>
              <a:ext uri="{FF2B5EF4-FFF2-40B4-BE49-F238E27FC236}">
                <a16:creationId xmlns:a16="http://schemas.microsoft.com/office/drawing/2014/main" id="{7C43F3AD-EE15-457F-A27E-39003960F2FD}"/>
              </a:ext>
            </a:extLst>
          </p:cNvPr>
          <p:cNvPicPr>
            <a:picLocks noChangeAspect="1"/>
          </p:cNvPicPr>
          <p:nvPr/>
        </p:nvPicPr>
        <p:blipFill>
          <a:blip r:embed="rId4"/>
          <a:stretch>
            <a:fillRect/>
          </a:stretch>
        </p:blipFill>
        <p:spPr>
          <a:xfrm>
            <a:off x="7394713" y="1121083"/>
            <a:ext cx="3945407" cy="3352456"/>
          </a:xfrm>
          <a:prstGeom prst="rect">
            <a:avLst/>
          </a:prstGeom>
        </p:spPr>
      </p:pic>
      <p:sp>
        <p:nvSpPr>
          <p:cNvPr id="11" name="Content Placeholder 10">
            <a:extLst>
              <a:ext uri="{FF2B5EF4-FFF2-40B4-BE49-F238E27FC236}">
                <a16:creationId xmlns:a16="http://schemas.microsoft.com/office/drawing/2014/main" id="{E12266C4-FAFC-423D-9D4D-7EB5060817FD}"/>
              </a:ext>
            </a:extLst>
          </p:cNvPr>
          <p:cNvSpPr>
            <a:spLocks noGrp="1"/>
          </p:cNvSpPr>
          <p:nvPr>
            <p:ph idx="1"/>
          </p:nvPr>
        </p:nvSpPr>
        <p:spPr/>
        <p:txBody>
          <a:bodyPr/>
          <a:lstStyle/>
          <a:p>
            <a:pPr marL="0" indent="0">
              <a:buNone/>
            </a:pPr>
            <a:r>
              <a:rPr lang="en-US" dirty="0"/>
              <a:t> </a:t>
            </a:r>
          </a:p>
        </p:txBody>
      </p:sp>
      <p:pic>
        <p:nvPicPr>
          <p:cNvPr id="12" name="Picture 11">
            <a:extLst>
              <a:ext uri="{FF2B5EF4-FFF2-40B4-BE49-F238E27FC236}">
                <a16:creationId xmlns:a16="http://schemas.microsoft.com/office/drawing/2014/main" id="{E393B1E4-9492-41E0-A0AD-DEAB8AEB8F78}"/>
              </a:ext>
            </a:extLst>
          </p:cNvPr>
          <p:cNvPicPr>
            <a:picLocks noChangeAspect="1"/>
          </p:cNvPicPr>
          <p:nvPr/>
        </p:nvPicPr>
        <p:blipFill>
          <a:blip r:embed="rId5"/>
          <a:stretch>
            <a:fillRect/>
          </a:stretch>
        </p:blipFill>
        <p:spPr>
          <a:xfrm>
            <a:off x="386043" y="1121083"/>
            <a:ext cx="2774734" cy="2145056"/>
          </a:xfrm>
          <a:prstGeom prst="rect">
            <a:avLst/>
          </a:prstGeom>
        </p:spPr>
      </p:pic>
      <p:pic>
        <p:nvPicPr>
          <p:cNvPr id="13" name="Picture 12">
            <a:extLst>
              <a:ext uri="{FF2B5EF4-FFF2-40B4-BE49-F238E27FC236}">
                <a16:creationId xmlns:a16="http://schemas.microsoft.com/office/drawing/2014/main" id="{D58B8D28-C4D9-407E-BFDD-160CD7687F6B}"/>
              </a:ext>
            </a:extLst>
          </p:cNvPr>
          <p:cNvPicPr>
            <a:picLocks noChangeAspect="1"/>
          </p:cNvPicPr>
          <p:nvPr/>
        </p:nvPicPr>
        <p:blipFill>
          <a:blip r:embed="rId6"/>
          <a:stretch>
            <a:fillRect/>
          </a:stretch>
        </p:blipFill>
        <p:spPr>
          <a:xfrm>
            <a:off x="529926" y="3766201"/>
            <a:ext cx="2209800" cy="2162175"/>
          </a:xfrm>
          <a:prstGeom prst="rect">
            <a:avLst/>
          </a:prstGeom>
        </p:spPr>
      </p:pic>
    </p:spTree>
    <p:extLst>
      <p:ext uri="{BB962C8B-B14F-4D97-AF65-F5344CB8AC3E}">
        <p14:creationId xmlns:p14="http://schemas.microsoft.com/office/powerpoint/2010/main" val="25865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CE60-B81B-4BB4-B891-EBAF01E0CC2A}"/>
              </a:ext>
            </a:extLst>
          </p:cNvPr>
          <p:cNvSpPr>
            <a:spLocks noGrp="1"/>
          </p:cNvSpPr>
          <p:nvPr>
            <p:ph type="title"/>
          </p:nvPr>
        </p:nvSpPr>
        <p:spPr/>
        <p:txBody>
          <a:bodyPr/>
          <a:lstStyle/>
          <a:p>
            <a:pPr algn="ctr"/>
            <a:r>
              <a:rPr lang="en-US" b="1" dirty="0"/>
              <a:t>Conclusions</a:t>
            </a:r>
          </a:p>
        </p:txBody>
      </p:sp>
      <p:sp>
        <p:nvSpPr>
          <p:cNvPr id="3" name="Content Placeholder 2">
            <a:extLst>
              <a:ext uri="{FF2B5EF4-FFF2-40B4-BE49-F238E27FC236}">
                <a16:creationId xmlns:a16="http://schemas.microsoft.com/office/drawing/2014/main" id="{9159B7FE-1B6D-4FFC-8132-D6B56E8A5DB5}"/>
              </a:ext>
            </a:extLst>
          </p:cNvPr>
          <p:cNvSpPr>
            <a:spLocks noGrp="1"/>
          </p:cNvSpPr>
          <p:nvPr>
            <p:ph idx="1"/>
          </p:nvPr>
        </p:nvSpPr>
        <p:spPr/>
        <p:txBody>
          <a:bodyPr/>
          <a:lstStyle/>
          <a:p>
            <a:r>
              <a:rPr lang="en-US" dirty="0"/>
              <a:t>Text cleaning can be done through Swagger UI with two kinds of input, namely through manual input and uploading a CSV file</a:t>
            </a:r>
          </a:p>
          <a:p>
            <a:r>
              <a:rPr lang="en-US" dirty="0"/>
              <a:t>Based on data processing result, we can conclude that almost half of tweets in the dataset consists of hate speech and abusive words</a:t>
            </a:r>
          </a:p>
          <a:p>
            <a:r>
              <a:rPr lang="en-US" dirty="0"/>
              <a:t>Approximately 64% of tweets containing hate speech are targeted at specific individuals.</a:t>
            </a:r>
          </a:p>
        </p:txBody>
      </p:sp>
    </p:spTree>
    <p:extLst>
      <p:ext uri="{BB962C8B-B14F-4D97-AF65-F5344CB8AC3E}">
        <p14:creationId xmlns:p14="http://schemas.microsoft.com/office/powerpoint/2010/main" val="384652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D285-E05A-42FE-8198-CFE09B779255}"/>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5DD84487-2433-486E-8AE6-6FDD1E58D7C1}"/>
              </a:ext>
            </a:extLst>
          </p:cNvPr>
          <p:cNvSpPr>
            <a:spLocks noGrp="1"/>
          </p:cNvSpPr>
          <p:nvPr>
            <p:ph idx="1"/>
          </p:nvPr>
        </p:nvSpPr>
        <p:spPr/>
        <p:txBody>
          <a:bodyPr/>
          <a:lstStyle/>
          <a:p>
            <a:r>
              <a:rPr lang="en-US" dirty="0"/>
              <a:t>The influence of social media, particularly platforms like Twitter, on the development of slang language is a significant aspect of language evolution in today's digital age. </a:t>
            </a:r>
          </a:p>
          <a:p>
            <a:r>
              <a:rPr lang="en-US" dirty="0"/>
              <a:t>The proliferation of social media platforms has provided individuals with an unprecedented ability to express themselves freely. However, this freedom also poses challenges, as it can lead to the spread of offensive language and hate speech, potentially fueling conflicts between netizens.</a:t>
            </a:r>
          </a:p>
          <a:p>
            <a:r>
              <a:rPr lang="en-US" dirty="0"/>
              <a:t>How to identify hate speech/abusive word?</a:t>
            </a:r>
          </a:p>
        </p:txBody>
      </p:sp>
    </p:spTree>
    <p:extLst>
      <p:ext uri="{BB962C8B-B14F-4D97-AF65-F5344CB8AC3E}">
        <p14:creationId xmlns:p14="http://schemas.microsoft.com/office/powerpoint/2010/main" val="43868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2D42-E2F5-4B6F-A1AA-220F49F3F53D}"/>
              </a:ext>
            </a:extLst>
          </p:cNvPr>
          <p:cNvSpPr>
            <a:spLocks noGrp="1"/>
          </p:cNvSpPr>
          <p:nvPr>
            <p:ph type="title"/>
          </p:nvPr>
        </p:nvSpPr>
        <p:spPr/>
        <p:txBody>
          <a:bodyPr/>
          <a:lstStyle/>
          <a:p>
            <a:pPr algn="ctr"/>
            <a:r>
              <a:rPr lang="en-US" b="1" dirty="0"/>
              <a:t>Goal</a:t>
            </a:r>
          </a:p>
        </p:txBody>
      </p:sp>
      <p:sp>
        <p:nvSpPr>
          <p:cNvPr id="3" name="Content Placeholder 2">
            <a:extLst>
              <a:ext uri="{FF2B5EF4-FFF2-40B4-BE49-F238E27FC236}">
                <a16:creationId xmlns:a16="http://schemas.microsoft.com/office/drawing/2014/main" id="{D4788AEC-605A-4326-9188-61B8DDED350E}"/>
              </a:ext>
            </a:extLst>
          </p:cNvPr>
          <p:cNvSpPr>
            <a:spLocks noGrp="1"/>
          </p:cNvSpPr>
          <p:nvPr>
            <p:ph idx="1"/>
          </p:nvPr>
        </p:nvSpPr>
        <p:spPr/>
        <p:txBody>
          <a:bodyPr/>
          <a:lstStyle/>
          <a:p>
            <a:r>
              <a:rPr lang="en-US" dirty="0"/>
              <a:t>To create an API to clean text data (non-formal text/slang/abusive) including symbols, punctuations, extra spaces, </a:t>
            </a:r>
            <a:r>
              <a:rPr lang="en-US" dirty="0" err="1"/>
              <a:t>etc</a:t>
            </a:r>
            <a:r>
              <a:rPr lang="en-US" dirty="0"/>
              <a:t> from dataset </a:t>
            </a:r>
          </a:p>
          <a:p>
            <a:r>
              <a:rPr lang="en-US" dirty="0"/>
              <a:t>The dataset can be accessed via </a:t>
            </a:r>
            <a:r>
              <a:rPr lang="en-US" dirty="0">
                <a:hlinkClick r:id="rId2"/>
              </a:rPr>
              <a:t>this link</a:t>
            </a:r>
            <a:endParaRPr lang="en-US" dirty="0"/>
          </a:p>
        </p:txBody>
      </p:sp>
    </p:spTree>
    <p:extLst>
      <p:ext uri="{BB962C8B-B14F-4D97-AF65-F5344CB8AC3E}">
        <p14:creationId xmlns:p14="http://schemas.microsoft.com/office/powerpoint/2010/main" val="230238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429-9D0A-406A-AF42-D9875B58D57B}"/>
              </a:ext>
            </a:extLst>
          </p:cNvPr>
          <p:cNvSpPr>
            <a:spLocks noGrp="1"/>
          </p:cNvSpPr>
          <p:nvPr>
            <p:ph type="title"/>
          </p:nvPr>
        </p:nvSpPr>
        <p:spPr/>
        <p:txBody>
          <a:bodyPr/>
          <a:lstStyle/>
          <a:p>
            <a:pPr algn="ctr"/>
            <a:r>
              <a:rPr lang="en-US" b="1" dirty="0"/>
              <a:t>Tools</a:t>
            </a:r>
          </a:p>
        </p:txBody>
      </p:sp>
      <p:sp>
        <p:nvSpPr>
          <p:cNvPr id="3" name="Content Placeholder 2">
            <a:extLst>
              <a:ext uri="{FF2B5EF4-FFF2-40B4-BE49-F238E27FC236}">
                <a16:creationId xmlns:a16="http://schemas.microsoft.com/office/drawing/2014/main" id="{2A26814B-5DF6-4651-BEB3-172CF6A079B4}"/>
              </a:ext>
            </a:extLst>
          </p:cNvPr>
          <p:cNvSpPr>
            <a:spLocks noGrp="1"/>
          </p:cNvSpPr>
          <p:nvPr>
            <p:ph idx="1"/>
          </p:nvPr>
        </p:nvSpPr>
        <p:spPr/>
        <p:txBody>
          <a:bodyPr/>
          <a:lstStyle/>
          <a:p>
            <a:pPr marL="0" indent="0">
              <a:buNone/>
            </a:pPr>
            <a:r>
              <a:rPr lang="en-US" dirty="0"/>
              <a:t> </a:t>
            </a:r>
          </a:p>
        </p:txBody>
      </p:sp>
      <p:sp>
        <p:nvSpPr>
          <p:cNvPr id="15" name="Rectangle 14">
            <a:extLst>
              <a:ext uri="{FF2B5EF4-FFF2-40B4-BE49-F238E27FC236}">
                <a16:creationId xmlns:a16="http://schemas.microsoft.com/office/drawing/2014/main" id="{3E17745F-7417-49E1-9294-DE0C3986CE33}"/>
              </a:ext>
            </a:extLst>
          </p:cNvPr>
          <p:cNvSpPr/>
          <p:nvPr/>
        </p:nvSpPr>
        <p:spPr>
          <a:xfrm>
            <a:off x="1078397" y="1688063"/>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a:t>Code Editor</a:t>
            </a:r>
          </a:p>
        </p:txBody>
      </p:sp>
      <p:sp>
        <p:nvSpPr>
          <p:cNvPr id="16" name="Rectangle 15">
            <a:extLst>
              <a:ext uri="{FF2B5EF4-FFF2-40B4-BE49-F238E27FC236}">
                <a16:creationId xmlns:a16="http://schemas.microsoft.com/office/drawing/2014/main" id="{1584449A-B4C4-46E0-BA66-94C1025CE7D2}"/>
              </a:ext>
            </a:extLst>
          </p:cNvPr>
          <p:cNvSpPr/>
          <p:nvPr/>
        </p:nvSpPr>
        <p:spPr>
          <a:xfrm>
            <a:off x="6553613" y="5071442"/>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a:t>Library</a:t>
            </a:r>
          </a:p>
        </p:txBody>
      </p:sp>
      <p:sp>
        <p:nvSpPr>
          <p:cNvPr id="17" name="Rectangle 16">
            <a:extLst>
              <a:ext uri="{FF2B5EF4-FFF2-40B4-BE49-F238E27FC236}">
                <a16:creationId xmlns:a16="http://schemas.microsoft.com/office/drawing/2014/main" id="{9A8D3FC0-0D83-4752-8BEE-850D07842F88}"/>
              </a:ext>
            </a:extLst>
          </p:cNvPr>
          <p:cNvSpPr/>
          <p:nvPr/>
        </p:nvSpPr>
        <p:spPr>
          <a:xfrm>
            <a:off x="4084153" y="5071442"/>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a:t>Library</a:t>
            </a:r>
          </a:p>
        </p:txBody>
      </p:sp>
      <p:sp>
        <p:nvSpPr>
          <p:cNvPr id="18" name="Rectangle 17">
            <a:extLst>
              <a:ext uri="{FF2B5EF4-FFF2-40B4-BE49-F238E27FC236}">
                <a16:creationId xmlns:a16="http://schemas.microsoft.com/office/drawing/2014/main" id="{00B82BD8-F469-48F3-ADAA-68190344354A}"/>
              </a:ext>
            </a:extLst>
          </p:cNvPr>
          <p:cNvSpPr/>
          <p:nvPr/>
        </p:nvSpPr>
        <p:spPr>
          <a:xfrm>
            <a:off x="8592789" y="3378441"/>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r>
              <a:rPr lang="en-US" sz="1400" dirty="0"/>
              <a:t>Report</a:t>
            </a:r>
          </a:p>
        </p:txBody>
      </p:sp>
      <p:sp>
        <p:nvSpPr>
          <p:cNvPr id="19" name="Rectangle 18">
            <a:extLst>
              <a:ext uri="{FF2B5EF4-FFF2-40B4-BE49-F238E27FC236}">
                <a16:creationId xmlns:a16="http://schemas.microsoft.com/office/drawing/2014/main" id="{F52F7263-EA56-4527-9F5A-C7C7CCADD125}"/>
              </a:ext>
            </a:extLst>
          </p:cNvPr>
          <p:cNvSpPr/>
          <p:nvPr/>
        </p:nvSpPr>
        <p:spPr>
          <a:xfrm>
            <a:off x="6415707" y="3378442"/>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r>
              <a:rPr lang="en-US" sz="1400" dirty="0"/>
              <a:t>Data Visualization</a:t>
            </a:r>
          </a:p>
        </p:txBody>
      </p:sp>
      <p:sp>
        <p:nvSpPr>
          <p:cNvPr id="20" name="Rectangle 19">
            <a:extLst>
              <a:ext uri="{FF2B5EF4-FFF2-40B4-BE49-F238E27FC236}">
                <a16:creationId xmlns:a16="http://schemas.microsoft.com/office/drawing/2014/main" id="{5BBA300A-55FA-4992-A602-08D2B0897316}"/>
              </a:ext>
            </a:extLst>
          </p:cNvPr>
          <p:cNvSpPr/>
          <p:nvPr/>
        </p:nvSpPr>
        <p:spPr>
          <a:xfrm>
            <a:off x="4238625" y="3378442"/>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r>
              <a:rPr lang="en-US" sz="1400" dirty="0"/>
              <a:t>Data Visualization</a:t>
            </a:r>
          </a:p>
        </p:txBody>
      </p:sp>
      <p:sp>
        <p:nvSpPr>
          <p:cNvPr id="21" name="Rectangle 20">
            <a:extLst>
              <a:ext uri="{FF2B5EF4-FFF2-40B4-BE49-F238E27FC236}">
                <a16:creationId xmlns:a16="http://schemas.microsoft.com/office/drawing/2014/main" id="{D8280AE2-465A-4855-BFFC-EEDEBA8AD41E}"/>
              </a:ext>
            </a:extLst>
          </p:cNvPr>
          <p:cNvSpPr/>
          <p:nvPr/>
        </p:nvSpPr>
        <p:spPr>
          <a:xfrm>
            <a:off x="2061543" y="3378441"/>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sz="1400" dirty="0"/>
          </a:p>
          <a:p>
            <a:pPr algn="ctr"/>
            <a:r>
              <a:rPr lang="en-US" sz="1400" dirty="0"/>
              <a:t>Database</a:t>
            </a:r>
          </a:p>
        </p:txBody>
      </p:sp>
      <p:sp>
        <p:nvSpPr>
          <p:cNvPr id="22" name="Rectangle 21">
            <a:extLst>
              <a:ext uri="{FF2B5EF4-FFF2-40B4-BE49-F238E27FC236}">
                <a16:creationId xmlns:a16="http://schemas.microsoft.com/office/drawing/2014/main" id="{BD9CE2FD-F806-4EAA-A921-CA688128E248}"/>
              </a:ext>
            </a:extLst>
          </p:cNvPr>
          <p:cNvSpPr/>
          <p:nvPr/>
        </p:nvSpPr>
        <p:spPr>
          <a:xfrm>
            <a:off x="9458739" y="1690685"/>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a:t>Version Control</a:t>
            </a:r>
          </a:p>
        </p:txBody>
      </p:sp>
      <p:sp>
        <p:nvSpPr>
          <p:cNvPr id="23" name="Rectangle 22">
            <a:extLst>
              <a:ext uri="{FF2B5EF4-FFF2-40B4-BE49-F238E27FC236}">
                <a16:creationId xmlns:a16="http://schemas.microsoft.com/office/drawing/2014/main" id="{DCBF0830-B344-4FF6-93F4-88F55E8381FB}"/>
              </a:ext>
            </a:extLst>
          </p:cNvPr>
          <p:cNvSpPr/>
          <p:nvPr/>
        </p:nvSpPr>
        <p:spPr>
          <a:xfrm>
            <a:off x="7375248" y="1688063"/>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sz="1600" dirty="0"/>
          </a:p>
          <a:p>
            <a:pPr algn="ctr"/>
            <a:endParaRPr lang="en-US" sz="1400" dirty="0"/>
          </a:p>
          <a:p>
            <a:pPr algn="ctr"/>
            <a:r>
              <a:rPr lang="en-US" sz="1400" dirty="0"/>
              <a:t>API Visualization</a:t>
            </a:r>
          </a:p>
        </p:txBody>
      </p:sp>
      <p:sp>
        <p:nvSpPr>
          <p:cNvPr id="24" name="Rectangle 23">
            <a:extLst>
              <a:ext uri="{FF2B5EF4-FFF2-40B4-BE49-F238E27FC236}">
                <a16:creationId xmlns:a16="http://schemas.microsoft.com/office/drawing/2014/main" id="{6650C392-9BCA-43A8-B154-5422F5ECDA88}"/>
              </a:ext>
            </a:extLst>
          </p:cNvPr>
          <p:cNvSpPr/>
          <p:nvPr/>
        </p:nvSpPr>
        <p:spPr>
          <a:xfrm>
            <a:off x="5268568" y="1690685"/>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a:t>API Processing</a:t>
            </a:r>
          </a:p>
        </p:txBody>
      </p:sp>
      <p:sp>
        <p:nvSpPr>
          <p:cNvPr id="25" name="Rectangle 24">
            <a:extLst>
              <a:ext uri="{FF2B5EF4-FFF2-40B4-BE49-F238E27FC236}">
                <a16:creationId xmlns:a16="http://schemas.microsoft.com/office/drawing/2014/main" id="{A9F188B4-2E8A-4D21-81E6-1074E0429E2B}"/>
              </a:ext>
            </a:extLst>
          </p:cNvPr>
          <p:cNvSpPr/>
          <p:nvPr/>
        </p:nvSpPr>
        <p:spPr>
          <a:xfrm>
            <a:off x="3185077" y="1688064"/>
            <a:ext cx="1643269" cy="1105521"/>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sz="1400" dirty="0"/>
          </a:p>
          <a:p>
            <a:pPr algn="ctr"/>
            <a:r>
              <a:rPr lang="en-US" sz="1400" dirty="0" err="1"/>
              <a:t>Languange</a:t>
            </a:r>
            <a:endParaRPr lang="en-US" sz="1400" dirty="0"/>
          </a:p>
        </p:txBody>
      </p:sp>
      <p:pic>
        <p:nvPicPr>
          <p:cNvPr id="27" name="Picture 26">
            <a:extLst>
              <a:ext uri="{FF2B5EF4-FFF2-40B4-BE49-F238E27FC236}">
                <a16:creationId xmlns:a16="http://schemas.microsoft.com/office/drawing/2014/main" id="{4AA8D31A-E1D1-40D4-8873-43C177E40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76" y="1735364"/>
            <a:ext cx="936909" cy="703223"/>
          </a:xfrm>
          <a:prstGeom prst="rect">
            <a:avLst/>
          </a:prstGeom>
        </p:spPr>
      </p:pic>
      <p:pic>
        <p:nvPicPr>
          <p:cNvPr id="31" name="Picture 30">
            <a:extLst>
              <a:ext uri="{FF2B5EF4-FFF2-40B4-BE49-F238E27FC236}">
                <a16:creationId xmlns:a16="http://schemas.microsoft.com/office/drawing/2014/main" id="{0ECC2F64-2B7B-4824-A216-AAC2D295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988" y="1780949"/>
            <a:ext cx="749445" cy="821222"/>
          </a:xfrm>
          <a:prstGeom prst="rect">
            <a:avLst/>
          </a:prstGeom>
        </p:spPr>
      </p:pic>
      <p:pic>
        <p:nvPicPr>
          <p:cNvPr id="33" name="Picture 32">
            <a:extLst>
              <a:ext uri="{FF2B5EF4-FFF2-40B4-BE49-F238E27FC236}">
                <a16:creationId xmlns:a16="http://schemas.microsoft.com/office/drawing/2014/main" id="{06B3B230-7363-4E12-83A5-29B56BA60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895" y="1780956"/>
            <a:ext cx="697803" cy="697803"/>
          </a:xfrm>
          <a:prstGeom prst="rect">
            <a:avLst/>
          </a:prstGeom>
        </p:spPr>
      </p:pic>
      <p:pic>
        <p:nvPicPr>
          <p:cNvPr id="35" name="Picture 34">
            <a:extLst>
              <a:ext uri="{FF2B5EF4-FFF2-40B4-BE49-F238E27FC236}">
                <a16:creationId xmlns:a16="http://schemas.microsoft.com/office/drawing/2014/main" id="{AFD37CF1-E1C8-4683-91BF-B72315013B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485" y="1813460"/>
            <a:ext cx="632793" cy="632793"/>
          </a:xfrm>
          <a:prstGeom prst="rect">
            <a:avLst/>
          </a:prstGeom>
        </p:spPr>
      </p:pic>
      <p:pic>
        <p:nvPicPr>
          <p:cNvPr id="37" name="Picture 36">
            <a:extLst>
              <a:ext uri="{FF2B5EF4-FFF2-40B4-BE49-F238E27FC236}">
                <a16:creationId xmlns:a16="http://schemas.microsoft.com/office/drawing/2014/main" id="{52E35FDA-7846-4357-B5B4-A6916F010E39}"/>
              </a:ext>
            </a:extLst>
          </p:cNvPr>
          <p:cNvPicPr>
            <a:picLocks noChangeAspect="1"/>
          </p:cNvPicPr>
          <p:nvPr/>
        </p:nvPicPr>
        <p:blipFill rotWithShape="1">
          <a:blip r:embed="rId6">
            <a:extLst>
              <a:ext uri="{28A0092B-C50C-407E-A947-70E740481C1C}">
                <a14:useLocalDpi xmlns:a14="http://schemas.microsoft.com/office/drawing/2010/main" val="0"/>
              </a:ext>
            </a:extLst>
          </a:blip>
          <a:srcRect t="9210"/>
          <a:stretch/>
        </p:blipFill>
        <p:spPr>
          <a:xfrm>
            <a:off x="9812074" y="1780949"/>
            <a:ext cx="847967" cy="769871"/>
          </a:xfrm>
          <a:prstGeom prst="rect">
            <a:avLst/>
          </a:prstGeom>
        </p:spPr>
      </p:pic>
      <p:pic>
        <p:nvPicPr>
          <p:cNvPr id="39" name="Picture 38">
            <a:extLst>
              <a:ext uri="{FF2B5EF4-FFF2-40B4-BE49-F238E27FC236}">
                <a16:creationId xmlns:a16="http://schemas.microsoft.com/office/drawing/2014/main" id="{638D784A-09DD-40A7-9E76-2E6AD27FD6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0561" y="3472023"/>
            <a:ext cx="529271" cy="529271"/>
          </a:xfrm>
          <a:prstGeom prst="rect">
            <a:avLst/>
          </a:prstGeom>
        </p:spPr>
      </p:pic>
      <p:pic>
        <p:nvPicPr>
          <p:cNvPr id="41" name="Picture 40">
            <a:extLst>
              <a:ext uri="{FF2B5EF4-FFF2-40B4-BE49-F238E27FC236}">
                <a16:creationId xmlns:a16="http://schemas.microsoft.com/office/drawing/2014/main" id="{3E94B775-68EA-4CAE-AA03-8CC827931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591" y="3472023"/>
            <a:ext cx="1149174" cy="544900"/>
          </a:xfrm>
          <a:prstGeom prst="rect">
            <a:avLst/>
          </a:prstGeom>
        </p:spPr>
      </p:pic>
      <p:pic>
        <p:nvPicPr>
          <p:cNvPr id="43" name="Picture 42">
            <a:extLst>
              <a:ext uri="{FF2B5EF4-FFF2-40B4-BE49-F238E27FC236}">
                <a16:creationId xmlns:a16="http://schemas.microsoft.com/office/drawing/2014/main" id="{F6DE1F33-C957-48B5-AECF-14CA8E065E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5754" y="3472023"/>
            <a:ext cx="576469" cy="576469"/>
          </a:xfrm>
          <a:prstGeom prst="rect">
            <a:avLst/>
          </a:prstGeom>
        </p:spPr>
      </p:pic>
      <p:pic>
        <p:nvPicPr>
          <p:cNvPr id="45" name="Picture 44">
            <a:extLst>
              <a:ext uri="{FF2B5EF4-FFF2-40B4-BE49-F238E27FC236}">
                <a16:creationId xmlns:a16="http://schemas.microsoft.com/office/drawing/2014/main" id="{E57DA6BB-E9F6-4778-AFAB-A13EA6206C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30884" y="3430201"/>
            <a:ext cx="612913" cy="612913"/>
          </a:xfrm>
          <a:prstGeom prst="rect">
            <a:avLst/>
          </a:prstGeom>
        </p:spPr>
      </p:pic>
      <p:pic>
        <p:nvPicPr>
          <p:cNvPr id="47" name="Picture 46">
            <a:extLst>
              <a:ext uri="{FF2B5EF4-FFF2-40B4-BE49-F238E27FC236}">
                <a16:creationId xmlns:a16="http://schemas.microsoft.com/office/drawing/2014/main" id="{6935605F-0AB3-49DC-A020-FAAB5D96D1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0105" y="5080999"/>
            <a:ext cx="611363" cy="816201"/>
          </a:xfrm>
          <a:prstGeom prst="rect">
            <a:avLst/>
          </a:prstGeom>
        </p:spPr>
      </p:pic>
      <p:pic>
        <p:nvPicPr>
          <p:cNvPr id="49" name="Picture 48">
            <a:extLst>
              <a:ext uri="{FF2B5EF4-FFF2-40B4-BE49-F238E27FC236}">
                <a16:creationId xmlns:a16="http://schemas.microsoft.com/office/drawing/2014/main" id="{FE50A07B-A8A0-4B12-9D52-2C42C2B034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53613" y="5167315"/>
            <a:ext cx="1643269" cy="723038"/>
          </a:xfrm>
          <a:prstGeom prst="rect">
            <a:avLst/>
          </a:prstGeom>
        </p:spPr>
      </p:pic>
    </p:spTree>
    <p:extLst>
      <p:ext uri="{BB962C8B-B14F-4D97-AF65-F5344CB8AC3E}">
        <p14:creationId xmlns:p14="http://schemas.microsoft.com/office/powerpoint/2010/main" val="3440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9E77-C9A6-4E67-B746-11A9561628EF}"/>
              </a:ext>
            </a:extLst>
          </p:cNvPr>
          <p:cNvSpPr>
            <a:spLocks noGrp="1"/>
          </p:cNvSpPr>
          <p:nvPr>
            <p:ph type="title"/>
          </p:nvPr>
        </p:nvSpPr>
        <p:spPr/>
        <p:txBody>
          <a:bodyPr/>
          <a:lstStyle/>
          <a:p>
            <a:pPr algn="ctr"/>
            <a:r>
              <a:rPr lang="en-US" b="1" dirty="0"/>
              <a:t>Methods</a:t>
            </a:r>
          </a:p>
        </p:txBody>
      </p:sp>
      <p:sp>
        <p:nvSpPr>
          <p:cNvPr id="3" name="Content Placeholder 2">
            <a:extLst>
              <a:ext uri="{FF2B5EF4-FFF2-40B4-BE49-F238E27FC236}">
                <a16:creationId xmlns:a16="http://schemas.microsoft.com/office/drawing/2014/main" id="{45ACAC9D-5F6A-4C19-B249-3CD10F261697}"/>
              </a:ext>
            </a:extLst>
          </p:cNvPr>
          <p:cNvSpPr>
            <a:spLocks noGrp="1"/>
          </p:cNvSpPr>
          <p:nvPr>
            <p:ph idx="1"/>
          </p:nvPr>
        </p:nvSpPr>
        <p:spPr/>
        <p:txBody>
          <a:bodyPr/>
          <a:lstStyle/>
          <a:p>
            <a:r>
              <a:rPr lang="en-US" dirty="0"/>
              <a:t>Create a python program using:</a:t>
            </a:r>
          </a:p>
          <a:p>
            <a:pPr marL="0" indent="0">
              <a:buNone/>
            </a:pPr>
            <a:r>
              <a:rPr lang="en-US" dirty="0"/>
              <a:t>	a) Pandas &amp; Regex for data cleansing</a:t>
            </a:r>
          </a:p>
          <a:p>
            <a:pPr marL="0" indent="0">
              <a:buNone/>
            </a:pPr>
            <a:r>
              <a:rPr lang="en-US" dirty="0"/>
              <a:t>	b) Matplotlib &amp; Seaborn for data visualization</a:t>
            </a:r>
          </a:p>
          <a:p>
            <a:pPr marL="0" indent="0">
              <a:buNone/>
            </a:pPr>
            <a:r>
              <a:rPr lang="en-US" dirty="0"/>
              <a:t>	c) Flask &amp; Swagger UI for API building</a:t>
            </a:r>
          </a:p>
          <a:p>
            <a:r>
              <a:rPr lang="en-US" dirty="0"/>
              <a:t>Input text manually into API </a:t>
            </a:r>
          </a:p>
          <a:p>
            <a:r>
              <a:rPr lang="en-US" dirty="0"/>
              <a:t>Create form to upload csv file</a:t>
            </a:r>
          </a:p>
          <a:p>
            <a:r>
              <a:rPr lang="en-US" dirty="0"/>
              <a:t>Save all the processed data in a SQLite database named ‘</a:t>
            </a:r>
            <a:r>
              <a:rPr lang="en-US" dirty="0" err="1"/>
              <a:t>gold_challenge.db</a:t>
            </a:r>
            <a:r>
              <a:rPr lang="en-US" dirty="0"/>
              <a:t>’</a:t>
            </a:r>
          </a:p>
          <a:p>
            <a:endParaRPr lang="en-US" dirty="0"/>
          </a:p>
        </p:txBody>
      </p:sp>
    </p:spTree>
    <p:extLst>
      <p:ext uri="{BB962C8B-B14F-4D97-AF65-F5344CB8AC3E}">
        <p14:creationId xmlns:p14="http://schemas.microsoft.com/office/powerpoint/2010/main" val="151625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9E77-C9A6-4E67-B746-11A9561628EF}"/>
              </a:ext>
            </a:extLst>
          </p:cNvPr>
          <p:cNvSpPr>
            <a:spLocks noGrp="1"/>
          </p:cNvSpPr>
          <p:nvPr>
            <p:ph type="title"/>
          </p:nvPr>
        </p:nvSpPr>
        <p:spPr/>
        <p:txBody>
          <a:bodyPr/>
          <a:lstStyle/>
          <a:p>
            <a:r>
              <a:rPr lang="en-US" b="1" dirty="0"/>
              <a:t>Classify the tweets from csv file (labelling)</a:t>
            </a:r>
          </a:p>
        </p:txBody>
      </p:sp>
      <p:pic>
        <p:nvPicPr>
          <p:cNvPr id="4" name="Content Placeholder 3">
            <a:extLst>
              <a:ext uri="{FF2B5EF4-FFF2-40B4-BE49-F238E27FC236}">
                <a16:creationId xmlns:a16="http://schemas.microsoft.com/office/drawing/2014/main" id="{F7131AA2-ECEE-4E0F-89F0-9AD37334FEDA}"/>
              </a:ext>
            </a:extLst>
          </p:cNvPr>
          <p:cNvPicPr>
            <a:picLocks noGrp="1" noChangeAspect="1"/>
          </p:cNvPicPr>
          <p:nvPr>
            <p:ph idx="1"/>
          </p:nvPr>
        </p:nvPicPr>
        <p:blipFill>
          <a:blip r:embed="rId2"/>
          <a:stretch>
            <a:fillRect/>
          </a:stretch>
        </p:blipFill>
        <p:spPr>
          <a:xfrm>
            <a:off x="1319212" y="2282031"/>
            <a:ext cx="9553575" cy="3438525"/>
          </a:xfrm>
          <a:prstGeom prst="rect">
            <a:avLst/>
          </a:prstGeom>
        </p:spPr>
      </p:pic>
    </p:spTree>
    <p:extLst>
      <p:ext uri="{BB962C8B-B14F-4D97-AF65-F5344CB8AC3E}">
        <p14:creationId xmlns:p14="http://schemas.microsoft.com/office/powerpoint/2010/main" val="82856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DD0A-B273-45C3-AD08-D7AAD200B7B6}"/>
              </a:ext>
            </a:extLst>
          </p:cNvPr>
          <p:cNvSpPr>
            <a:spLocks noGrp="1"/>
          </p:cNvSpPr>
          <p:nvPr>
            <p:ph type="title"/>
          </p:nvPr>
        </p:nvSpPr>
        <p:spPr>
          <a:xfrm>
            <a:off x="838200" y="95733"/>
            <a:ext cx="10515600" cy="1325563"/>
          </a:xfrm>
        </p:spPr>
        <p:txBody>
          <a:bodyPr/>
          <a:lstStyle/>
          <a:p>
            <a:pPr algn="ctr"/>
            <a:r>
              <a:rPr lang="en-US" b="1" dirty="0"/>
              <a:t>Results</a:t>
            </a:r>
            <a:r>
              <a:rPr lang="en-US" dirty="0"/>
              <a:t> – UI</a:t>
            </a:r>
          </a:p>
        </p:txBody>
      </p:sp>
      <p:pic>
        <p:nvPicPr>
          <p:cNvPr id="7" name="Content Placeholder 6">
            <a:extLst>
              <a:ext uri="{FF2B5EF4-FFF2-40B4-BE49-F238E27FC236}">
                <a16:creationId xmlns:a16="http://schemas.microsoft.com/office/drawing/2014/main" id="{B3EA83BC-82AB-4654-9351-75545317A511}"/>
              </a:ext>
            </a:extLst>
          </p:cNvPr>
          <p:cNvPicPr>
            <a:picLocks noGrp="1" noChangeAspect="1"/>
          </p:cNvPicPr>
          <p:nvPr>
            <p:ph idx="1"/>
          </p:nvPr>
        </p:nvPicPr>
        <p:blipFill rotWithShape="1">
          <a:blip r:embed="rId2"/>
          <a:srcRect t="4337" r="3940" b="5211"/>
          <a:stretch/>
        </p:blipFill>
        <p:spPr>
          <a:xfrm>
            <a:off x="344448" y="1500807"/>
            <a:ext cx="7434580" cy="3935897"/>
          </a:xfrm>
          <a:prstGeom prst="rect">
            <a:avLst/>
          </a:prstGeom>
        </p:spPr>
      </p:pic>
      <p:cxnSp>
        <p:nvCxnSpPr>
          <p:cNvPr id="9" name="Straight Arrow Connector 8">
            <a:extLst>
              <a:ext uri="{FF2B5EF4-FFF2-40B4-BE49-F238E27FC236}">
                <a16:creationId xmlns:a16="http://schemas.microsoft.com/office/drawing/2014/main" id="{567A4C8C-6AB6-4637-8D67-2B8DDF733753}"/>
              </a:ext>
            </a:extLst>
          </p:cNvPr>
          <p:cNvCxnSpPr/>
          <p:nvPr/>
        </p:nvCxnSpPr>
        <p:spPr>
          <a:xfrm>
            <a:off x="6553200" y="4002156"/>
            <a:ext cx="152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5DFDC5-A5A2-4ED4-9406-38DC24661386}"/>
              </a:ext>
            </a:extLst>
          </p:cNvPr>
          <p:cNvCxnSpPr/>
          <p:nvPr/>
        </p:nvCxnSpPr>
        <p:spPr>
          <a:xfrm>
            <a:off x="6553200" y="4591878"/>
            <a:ext cx="152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F409B7-CF9B-4B02-ACAC-DAAD91FF7246}"/>
              </a:ext>
            </a:extLst>
          </p:cNvPr>
          <p:cNvCxnSpPr/>
          <p:nvPr/>
        </p:nvCxnSpPr>
        <p:spPr>
          <a:xfrm>
            <a:off x="6553200" y="5115339"/>
            <a:ext cx="152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20FF53-A4FC-4A8F-8004-B900F8C17BC4}"/>
              </a:ext>
            </a:extLst>
          </p:cNvPr>
          <p:cNvCxnSpPr/>
          <p:nvPr/>
        </p:nvCxnSpPr>
        <p:spPr>
          <a:xfrm>
            <a:off x="6553200" y="3445564"/>
            <a:ext cx="1524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97AD5D-A877-4A57-B3B4-5A772C9226DE}"/>
              </a:ext>
            </a:extLst>
          </p:cNvPr>
          <p:cNvSpPr txBox="1"/>
          <p:nvPr/>
        </p:nvSpPr>
        <p:spPr>
          <a:xfrm>
            <a:off x="8203096" y="4930673"/>
            <a:ext cx="3525004" cy="369332"/>
          </a:xfrm>
          <a:prstGeom prst="rect">
            <a:avLst/>
          </a:prstGeom>
          <a:noFill/>
        </p:spPr>
        <p:txBody>
          <a:bodyPr wrap="none" rtlCol="0">
            <a:spAutoFit/>
          </a:bodyPr>
          <a:lstStyle/>
          <a:p>
            <a:r>
              <a:rPr lang="en-US" dirty="0"/>
              <a:t>Cleansing file using upload csv form</a:t>
            </a:r>
          </a:p>
        </p:txBody>
      </p:sp>
      <p:sp>
        <p:nvSpPr>
          <p:cNvPr id="14" name="TextBox 13">
            <a:extLst>
              <a:ext uri="{FF2B5EF4-FFF2-40B4-BE49-F238E27FC236}">
                <a16:creationId xmlns:a16="http://schemas.microsoft.com/office/drawing/2014/main" id="{D91CB587-8D2E-4094-9F2A-0034D9437D2E}"/>
              </a:ext>
            </a:extLst>
          </p:cNvPr>
          <p:cNvSpPr txBox="1"/>
          <p:nvPr/>
        </p:nvSpPr>
        <p:spPr>
          <a:xfrm>
            <a:off x="8203096" y="4407212"/>
            <a:ext cx="2939779" cy="369332"/>
          </a:xfrm>
          <a:prstGeom prst="rect">
            <a:avLst/>
          </a:prstGeom>
          <a:noFill/>
        </p:spPr>
        <p:txBody>
          <a:bodyPr wrap="none" rtlCol="0">
            <a:spAutoFit/>
          </a:bodyPr>
          <a:lstStyle/>
          <a:p>
            <a:r>
              <a:rPr lang="en-US" dirty="0"/>
              <a:t>Cleansing file using input text</a:t>
            </a:r>
          </a:p>
        </p:txBody>
      </p:sp>
      <p:sp>
        <p:nvSpPr>
          <p:cNvPr id="15" name="TextBox 14">
            <a:extLst>
              <a:ext uri="{FF2B5EF4-FFF2-40B4-BE49-F238E27FC236}">
                <a16:creationId xmlns:a16="http://schemas.microsoft.com/office/drawing/2014/main" id="{82258750-01FF-4170-875B-CAD491CDFE2F}"/>
              </a:ext>
            </a:extLst>
          </p:cNvPr>
          <p:cNvSpPr txBox="1"/>
          <p:nvPr/>
        </p:nvSpPr>
        <p:spPr>
          <a:xfrm>
            <a:off x="8203096" y="3817490"/>
            <a:ext cx="3379836" cy="369332"/>
          </a:xfrm>
          <a:prstGeom prst="rect">
            <a:avLst/>
          </a:prstGeom>
          <a:noFill/>
        </p:spPr>
        <p:txBody>
          <a:bodyPr wrap="none" rtlCol="0">
            <a:spAutoFit/>
          </a:bodyPr>
          <a:lstStyle/>
          <a:p>
            <a:r>
              <a:rPr lang="en-US" dirty="0"/>
              <a:t>Show the cleansing result from </a:t>
            </a:r>
            <a:r>
              <a:rPr lang="en-US" dirty="0" err="1"/>
              <a:t>db</a:t>
            </a:r>
            <a:endParaRPr lang="en-US" dirty="0"/>
          </a:p>
        </p:txBody>
      </p:sp>
      <p:sp>
        <p:nvSpPr>
          <p:cNvPr id="16" name="TextBox 15">
            <a:extLst>
              <a:ext uri="{FF2B5EF4-FFF2-40B4-BE49-F238E27FC236}">
                <a16:creationId xmlns:a16="http://schemas.microsoft.com/office/drawing/2014/main" id="{6E8F7118-D095-450B-89D3-D3299D3632FB}"/>
              </a:ext>
            </a:extLst>
          </p:cNvPr>
          <p:cNvSpPr txBox="1"/>
          <p:nvPr/>
        </p:nvSpPr>
        <p:spPr>
          <a:xfrm>
            <a:off x="8203096" y="3186513"/>
            <a:ext cx="1297728" cy="369332"/>
          </a:xfrm>
          <a:prstGeom prst="rect">
            <a:avLst/>
          </a:prstGeom>
          <a:noFill/>
        </p:spPr>
        <p:txBody>
          <a:bodyPr wrap="none" rtlCol="0">
            <a:spAutoFit/>
          </a:bodyPr>
          <a:lstStyle/>
          <a:p>
            <a:r>
              <a:rPr lang="en-US" dirty="0"/>
              <a:t>Get API info</a:t>
            </a:r>
          </a:p>
        </p:txBody>
      </p:sp>
    </p:spTree>
    <p:extLst>
      <p:ext uri="{BB962C8B-B14F-4D97-AF65-F5344CB8AC3E}">
        <p14:creationId xmlns:p14="http://schemas.microsoft.com/office/powerpoint/2010/main" val="198240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1D09-A11E-4707-8D36-CB9EF959B33A}"/>
              </a:ext>
            </a:extLst>
          </p:cNvPr>
          <p:cNvSpPr>
            <a:spLocks noGrp="1"/>
          </p:cNvSpPr>
          <p:nvPr>
            <p:ph type="title"/>
          </p:nvPr>
        </p:nvSpPr>
        <p:spPr>
          <a:xfrm>
            <a:off x="838200" y="126586"/>
            <a:ext cx="10515600" cy="1325563"/>
          </a:xfrm>
        </p:spPr>
        <p:txBody>
          <a:bodyPr/>
          <a:lstStyle/>
          <a:p>
            <a:pPr algn="ctr"/>
            <a:r>
              <a:rPr lang="en-US" dirty="0"/>
              <a:t>Results - </a:t>
            </a:r>
            <a:r>
              <a:rPr lang="en-US" b="1" dirty="0"/>
              <a:t>API</a:t>
            </a:r>
            <a:r>
              <a:rPr lang="en-US" dirty="0"/>
              <a:t> Information</a:t>
            </a:r>
          </a:p>
        </p:txBody>
      </p:sp>
      <p:pic>
        <p:nvPicPr>
          <p:cNvPr id="4" name="Content Placeholder 3">
            <a:extLst>
              <a:ext uri="{FF2B5EF4-FFF2-40B4-BE49-F238E27FC236}">
                <a16:creationId xmlns:a16="http://schemas.microsoft.com/office/drawing/2014/main" id="{34C717BE-E0FB-4D07-9BC7-F2BEEB6BF466}"/>
              </a:ext>
            </a:extLst>
          </p:cNvPr>
          <p:cNvPicPr>
            <a:picLocks noGrp="1" noChangeAspect="1"/>
          </p:cNvPicPr>
          <p:nvPr>
            <p:ph idx="1"/>
          </p:nvPr>
        </p:nvPicPr>
        <p:blipFill rotWithShape="1">
          <a:blip r:embed="rId2"/>
          <a:srcRect l="4625" t="12864" r="8905" b="8256"/>
          <a:stretch/>
        </p:blipFill>
        <p:spPr>
          <a:xfrm>
            <a:off x="838199" y="1563756"/>
            <a:ext cx="8475253" cy="4346714"/>
          </a:xfrm>
          <a:prstGeom prst="rect">
            <a:avLst/>
          </a:prstGeom>
        </p:spPr>
      </p:pic>
    </p:spTree>
    <p:extLst>
      <p:ext uri="{BB962C8B-B14F-4D97-AF65-F5344CB8AC3E}">
        <p14:creationId xmlns:p14="http://schemas.microsoft.com/office/powerpoint/2010/main" val="127326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DD0A-B273-45C3-AD08-D7AAD200B7B6}"/>
              </a:ext>
            </a:extLst>
          </p:cNvPr>
          <p:cNvSpPr>
            <a:spLocks noGrp="1"/>
          </p:cNvSpPr>
          <p:nvPr>
            <p:ph type="title"/>
          </p:nvPr>
        </p:nvSpPr>
        <p:spPr>
          <a:xfrm>
            <a:off x="838200" y="142114"/>
            <a:ext cx="10515600" cy="1325563"/>
          </a:xfrm>
        </p:spPr>
        <p:txBody>
          <a:bodyPr/>
          <a:lstStyle/>
          <a:p>
            <a:pPr algn="ctr"/>
            <a:r>
              <a:rPr lang="en-US" b="1" dirty="0"/>
              <a:t>Results – Cleansing Form</a:t>
            </a:r>
          </a:p>
        </p:txBody>
      </p:sp>
      <p:pic>
        <p:nvPicPr>
          <p:cNvPr id="4" name="Content Placeholder 3">
            <a:extLst>
              <a:ext uri="{FF2B5EF4-FFF2-40B4-BE49-F238E27FC236}">
                <a16:creationId xmlns:a16="http://schemas.microsoft.com/office/drawing/2014/main" id="{E2F83926-85D1-4F6A-B3EA-82E86B15A5FB}"/>
              </a:ext>
            </a:extLst>
          </p:cNvPr>
          <p:cNvPicPr>
            <a:picLocks noGrp="1" noChangeAspect="1"/>
          </p:cNvPicPr>
          <p:nvPr>
            <p:ph idx="1"/>
          </p:nvPr>
        </p:nvPicPr>
        <p:blipFill rotWithShape="1">
          <a:blip r:embed="rId2"/>
          <a:srcRect l="1371" t="4337" r="6680" b="5515"/>
          <a:stretch/>
        </p:blipFill>
        <p:spPr>
          <a:xfrm>
            <a:off x="967409" y="1467677"/>
            <a:ext cx="7116417" cy="3922645"/>
          </a:xfrm>
          <a:prstGeom prst="rect">
            <a:avLst/>
          </a:prstGeom>
        </p:spPr>
      </p:pic>
    </p:spTree>
    <p:extLst>
      <p:ext uri="{BB962C8B-B14F-4D97-AF65-F5344CB8AC3E}">
        <p14:creationId xmlns:p14="http://schemas.microsoft.com/office/powerpoint/2010/main" val="206651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5670</TotalTime>
  <Words>271</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Abusive and Slang Words in Indonesia</vt:lpstr>
      <vt:lpstr>Introduction</vt:lpstr>
      <vt:lpstr>Goal</vt:lpstr>
      <vt:lpstr>Tools</vt:lpstr>
      <vt:lpstr>Methods</vt:lpstr>
      <vt:lpstr>Classify the tweets from csv file (labelling)</vt:lpstr>
      <vt:lpstr>Results – UI</vt:lpstr>
      <vt:lpstr>Results - API Information</vt:lpstr>
      <vt:lpstr>Results – Cleansing Form</vt:lpstr>
      <vt:lpstr>Results – Cleansing Upload</vt:lpstr>
      <vt:lpstr>Data Visualization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Abusive and Tacky Words in Indonesia</dc:title>
  <dc:creator>Rina Yulius, S.Pd., M.Eng</dc:creator>
  <cp:lastModifiedBy>Rina Yulius, S.Pd., M.Eng</cp:lastModifiedBy>
  <cp:revision>30</cp:revision>
  <dcterms:created xsi:type="dcterms:W3CDTF">2023-05-31T10:41:56Z</dcterms:created>
  <dcterms:modified xsi:type="dcterms:W3CDTF">2023-06-15T12:54:49Z</dcterms:modified>
</cp:coreProperties>
</file>