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uhei\Desktop\work\Python\20231222_&#12498;&#12516;&#12522;&#12495;&#12483;&#12488;&#20998;&#26512;\&#20998;&#26512;&#32080;&#26524;\&#30330;&#29983;&#20107;&#26696;&#12398;&#19978;&#20301;10&#2021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alt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事故分類ごとの発生件数</a:t>
            </a:r>
            <a:r>
              <a:rPr lang="en-US" altLang="ja-JP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(2020</a:t>
            </a:r>
            <a:r>
              <a:rPr lang="ja-JP" alt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-2022</a:t>
            </a:r>
            <a:r>
              <a:rPr lang="ja-JP" alt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その他</c:v>
                </c:pt>
                <c:pt idx="1">
                  <c:v>設備</c:v>
                </c:pt>
                <c:pt idx="2">
                  <c:v>防災</c:v>
                </c:pt>
                <c:pt idx="3">
                  <c:v>救急</c:v>
                </c:pt>
                <c:pt idx="4">
                  <c:v>EV・ES</c:v>
                </c:pt>
                <c:pt idx="5">
                  <c:v>自然災害</c:v>
                </c:pt>
                <c:pt idx="6">
                  <c:v>防犯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265</c:v>
                </c:pt>
                <c:pt idx="1">
                  <c:v>244</c:v>
                </c:pt>
                <c:pt idx="2">
                  <c:v>185</c:v>
                </c:pt>
                <c:pt idx="3">
                  <c:v>153</c:v>
                </c:pt>
                <c:pt idx="4">
                  <c:v>152</c:v>
                </c:pt>
                <c:pt idx="5">
                  <c:v>107</c:v>
                </c:pt>
                <c:pt idx="6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DD-40E5-BF9F-0A3E2BE22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00944"/>
        <c:axId val="375602000"/>
      </c:barChart>
      <c:catAx>
        <c:axId val="37560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75602000"/>
        <c:crosses val="autoZero"/>
        <c:auto val="1"/>
        <c:lblAlgn val="ctr"/>
        <c:lblOffset val="100"/>
        <c:noMultiLvlLbl val="0"/>
      </c:catAx>
      <c:valAx>
        <c:axId val="37560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7560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altLang="en-US" dirty="0"/>
              <a:t>発生事案の上位</a:t>
            </a:r>
            <a:r>
              <a:rPr lang="en-US" altLang="ja-JP" dirty="0"/>
              <a:t>10</a:t>
            </a:r>
            <a:r>
              <a:rPr lang="ja-JP" altLang="en-US" dirty="0"/>
              <a:t>件</a:t>
            </a:r>
            <a:r>
              <a:rPr lang="en-US" altLang="ja-JP" dirty="0"/>
              <a:t>(2020</a:t>
            </a:r>
            <a:r>
              <a:rPr lang="ja-JP" altLang="en-US" dirty="0"/>
              <a:t>年</a:t>
            </a:r>
            <a:r>
              <a:rPr lang="en-US" altLang="ja-JP" dirty="0"/>
              <a:t>-2022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タイル破損</c:v>
                </c:pt>
                <c:pt idx="1">
                  <c:v>地震発生</c:v>
                </c:pt>
                <c:pt idx="2">
                  <c:v>傷病者対応</c:v>
                </c:pt>
                <c:pt idx="3">
                  <c:v>救急車要請</c:v>
                </c:pt>
                <c:pt idx="4">
                  <c:v>エレベーター不具合</c:v>
                </c:pt>
                <c:pt idx="5">
                  <c:v>非火災対応</c:v>
                </c:pt>
                <c:pt idx="6">
                  <c:v>感知器伝送不良</c:v>
                </c:pt>
                <c:pt idx="7">
                  <c:v>弐番館騒音対応</c:v>
                </c:pt>
                <c:pt idx="8">
                  <c:v>防排煙作動</c:v>
                </c:pt>
                <c:pt idx="9">
                  <c:v>漏水対応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64</c:v>
                </c:pt>
                <c:pt idx="1">
                  <c:v>52</c:v>
                </c:pt>
                <c:pt idx="2">
                  <c:v>50</c:v>
                </c:pt>
                <c:pt idx="3">
                  <c:v>38</c:v>
                </c:pt>
                <c:pt idx="4">
                  <c:v>36</c:v>
                </c:pt>
                <c:pt idx="5">
                  <c:v>33</c:v>
                </c:pt>
                <c:pt idx="6">
                  <c:v>32</c:v>
                </c:pt>
                <c:pt idx="7">
                  <c:v>31</c:v>
                </c:pt>
                <c:pt idx="8">
                  <c:v>27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2-4596-A454-6D78FC8DC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2431088"/>
        <c:axId val="382432496"/>
      </c:barChart>
      <c:catAx>
        <c:axId val="3824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82432496"/>
        <c:crosses val="autoZero"/>
        <c:auto val="1"/>
        <c:lblAlgn val="ctr"/>
        <c:lblOffset val="100"/>
        <c:noMultiLvlLbl val="0"/>
      </c:catAx>
      <c:valAx>
        <c:axId val="38243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8243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タワー棟</c:v>
                </c:pt>
                <c:pt idx="1">
                  <c:v>外構部</c:v>
                </c:pt>
                <c:pt idx="2">
                  <c:v>商業棟</c:v>
                </c:pt>
                <c:pt idx="3">
                  <c:v>ＳＷ</c:v>
                </c:pt>
                <c:pt idx="4">
                  <c:v>弐番館</c:v>
                </c:pt>
                <c:pt idx="5">
                  <c:v>ＧＳ</c:v>
                </c:pt>
                <c:pt idx="6">
                  <c:v>駐車場</c:v>
                </c:pt>
                <c:pt idx="7">
                  <c:v>ＥＰ</c:v>
                </c:pt>
                <c:pt idx="8">
                  <c:v>多目棟</c:v>
                </c:pt>
                <c:pt idx="9">
                  <c:v>Ｉ街区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369</c:v>
                </c:pt>
                <c:pt idx="1">
                  <c:v>282</c:v>
                </c:pt>
                <c:pt idx="2">
                  <c:v>92</c:v>
                </c:pt>
                <c:pt idx="3">
                  <c:v>88</c:v>
                </c:pt>
                <c:pt idx="4">
                  <c:v>83</c:v>
                </c:pt>
                <c:pt idx="5">
                  <c:v>42</c:v>
                </c:pt>
                <c:pt idx="6">
                  <c:v>37</c:v>
                </c:pt>
                <c:pt idx="7">
                  <c:v>29</c:v>
                </c:pt>
                <c:pt idx="8">
                  <c:v>26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2-4CD4-A579-E08F574DA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5270224"/>
        <c:axId val="305272336"/>
      </c:barChart>
      <c:catAx>
        <c:axId val="30527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05272336"/>
        <c:crosses val="autoZero"/>
        <c:auto val="1"/>
        <c:lblAlgn val="ctr"/>
        <c:lblOffset val="100"/>
        <c:noMultiLvlLbl val="0"/>
      </c:catAx>
      <c:valAx>
        <c:axId val="30527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0527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1AD44-567C-4256-9105-09BCE72AFAB3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3816-553C-475A-A1D4-5FA6FD6B5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67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816-553C-475A-A1D4-5FA6FD6B5F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86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94785-0BAA-F118-6AE8-630EBC4A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DE3DE2-676F-3C8D-E35D-E632D502E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DDF23-EFCD-B477-3098-65EDDE82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C94-858B-B9A5-8B40-7FFD5A92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56950D-317F-B352-ED3A-A8E3009B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19362-7138-F77C-F2DC-16E405C8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AF8265-71E1-E138-DB19-A66B3239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4BFCAB-C199-FB38-6A44-222FA8E2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907F8-3F2B-9910-8471-F2E81B8C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9B673-0F78-283F-CFCC-C6491FA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32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1CB02D-0959-6EC7-965E-9F77B1EC5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470168-8265-542F-29A3-37EA5496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7159A7-87B0-4371-05D8-92AAA300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C1360-544F-3766-9B11-F44F43D3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FB1C86-B8F6-DB11-8ED5-DB38C8F7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5D10A-9D4D-F799-C37D-E9C75079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95BA6D-081E-10FF-7F2A-333CDEEE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DAC01-4B80-43EA-8F0C-08AB1883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162A2-1937-51FB-FC12-1CB45B30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7C298-1073-150D-402C-484023FE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56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7E342-A8CC-1BE8-753F-4A2E4154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A7EE3-567B-B6AB-3142-D921D487A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685D8-2FFA-BDA8-E3E1-5120994C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0DD9AC-8325-2C93-7DC4-0D7EBEE3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C2677-AEE5-1179-A2E3-8DE3BD3C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75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91B9F-4BA0-916A-7945-D9BD852F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C9BD8-B675-2F1B-0C3E-2177BD9AE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47DB6-DA83-832F-02B9-28509E17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8916DD-C43A-99F1-E6D4-07131A5E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097FC6-0B8A-6DCD-80BC-0880F362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CF907D-A901-CC09-59B7-EC79806C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5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96F91-61A7-5693-025B-CD489C1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64ECF2-A196-5667-130A-248043BD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2F308B-8369-65B2-CEBE-67CA5BF19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FF78F1-2673-5249-CC4E-11621250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1CF94E-C4E6-16CD-47B3-C5B10F7D2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BCE1C1-EBF3-8CF9-3AD5-F9D3A7FD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61E07E-CB63-F580-42D5-CCAB6293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E96A19-34CA-FFAC-32C8-452B7323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6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F0C48-152A-D337-8054-8AECDD64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E43AED-A06B-6909-7CE2-331B35AF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6CCBBA-DF8E-9806-88C3-3C0C0289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752A64-90C8-B57A-CE53-6529431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5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8FB499-9F96-1824-7EC3-C7FDC2A5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36E91-1CC5-6D64-FDAD-21852595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CE5539-3BAB-9ED2-4284-7876EED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7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9CC13-00C2-AFAC-24E3-7B244D2A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5DEECD-77CF-27DF-7F2A-478ABF80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B7C5CE-085F-2FAE-48F9-E1C02C9C1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F38AE-6297-F244-5447-D635C4B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331A98-9871-9E7D-C231-1DA11DB6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56EC0-AA6E-68A1-FBD3-1442F213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6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9372F-285A-C683-8CE9-9A424F37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313AEB-BDA8-7BFF-5F29-C906A0F5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6F3027-97D9-4CB2-7015-ECB7CE58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6CE13C-C9C1-BE1D-892B-1A623E74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E8860-74C2-771C-AC7C-B96C0C60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C6EB4C-F2B6-ABF0-3882-7347EFB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76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EEB653-9233-0B29-9305-3F7FAE91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33F6C5-9BA5-695A-DDD2-D11223C1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D4596-7B57-9F66-E940-6B461EC35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797E-EB8B-4ECB-9946-7FF118A6DCDB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7711C-4B74-F271-5567-402D5D572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DCDED-C191-B68A-CA2A-4841F48D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6BB0-891F-435C-96CA-91D897C38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4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E30812-55D6-5F21-7672-C0B282F516C1}"/>
              </a:ext>
            </a:extLst>
          </p:cNvPr>
          <p:cNvSpPr txBox="1"/>
          <p:nvPr/>
        </p:nvSpPr>
        <p:spPr>
          <a:xfrm>
            <a:off x="3000546" y="1850702"/>
            <a:ext cx="564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年次報告書</a:t>
            </a:r>
            <a:r>
              <a:rPr kumimoji="1" lang="en-US" altLang="ja-JP" dirty="0"/>
              <a:t>2020-2022</a:t>
            </a:r>
            <a:r>
              <a:rPr kumimoji="1" lang="ja-JP" altLang="en-US" dirty="0"/>
              <a:t>年分析結果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ヒヤリハット分析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945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E82BA-D79A-CA62-2D42-3B75B90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Söhne"/>
              </a:rPr>
              <a:t>事故分類毎の</a:t>
            </a:r>
            <a:r>
              <a:rPr lang="ja-JP" altLang="en-US" b="1" i="0" dirty="0">
                <a:effectLst/>
                <a:latin typeface="Söhne"/>
              </a:rPr>
              <a:t>発生数と発生事案の数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C40C7B-A820-D99B-DC4C-E5EED00F4710}"/>
              </a:ext>
            </a:extLst>
          </p:cNvPr>
          <p:cNvSpPr txBox="1"/>
          <p:nvPr/>
        </p:nvSpPr>
        <p:spPr>
          <a:xfrm>
            <a:off x="8381543" y="6423194"/>
            <a:ext cx="389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年次報告書</a:t>
            </a:r>
            <a:r>
              <a:rPr kumimoji="1" lang="en-US" altLang="ja-JP" dirty="0"/>
              <a:t>2020-2022</a:t>
            </a:r>
            <a:r>
              <a:rPr kumimoji="1" lang="ja-JP" altLang="en-US" dirty="0"/>
              <a:t>年分</a:t>
            </a:r>
            <a:r>
              <a:rPr lang="ja-JP" altLang="en-US" dirty="0"/>
              <a:t>より集計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EC7D8-3954-DA6E-AF95-819DE0B9475B}"/>
              </a:ext>
            </a:extLst>
          </p:cNvPr>
          <p:cNvSpPr txBox="1"/>
          <p:nvPr/>
        </p:nvSpPr>
        <p:spPr>
          <a:xfrm>
            <a:off x="1237451" y="5020988"/>
            <a:ext cx="8793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・事故分類はその他を除くと設備・防災関係が最も発生件数が多くなっています</a:t>
            </a:r>
            <a:endParaRPr lang="en-US" altLang="ja-JP" dirty="0"/>
          </a:p>
          <a:p>
            <a:r>
              <a:rPr kumimoji="1" lang="ja-JP" altLang="en-US" dirty="0"/>
              <a:t>・具体的な発生事案は傷病者対応が最も多く、タイル破損やエレベーター不具合等　　    　　　　　　　   施設の不具合に関するものも多く報告されています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E1B74A7-8CB2-FA90-DB7B-3BB07986A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59670"/>
              </p:ext>
            </p:extLst>
          </p:nvPr>
        </p:nvGraphicFramePr>
        <p:xfrm>
          <a:off x="1062237" y="19588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A836EBCA-440B-B6A8-C69B-116610787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193343"/>
              </p:ext>
            </p:extLst>
          </p:nvPr>
        </p:nvGraphicFramePr>
        <p:xfrm>
          <a:off x="6312280" y="19588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053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E82BA-D79A-CA62-2D42-3B75B90A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72" y="6547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発生時刻と事故分類の関係性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C40C7B-A820-D99B-DC4C-E5EED00F4710}"/>
              </a:ext>
            </a:extLst>
          </p:cNvPr>
          <p:cNvSpPr txBox="1"/>
          <p:nvPr/>
        </p:nvSpPr>
        <p:spPr>
          <a:xfrm>
            <a:off x="7324782" y="6319160"/>
            <a:ext cx="389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年次報告書</a:t>
            </a:r>
            <a:r>
              <a:rPr kumimoji="1" lang="en-US" altLang="ja-JP" dirty="0"/>
              <a:t>2020-2022</a:t>
            </a:r>
            <a:r>
              <a:rPr kumimoji="1" lang="ja-JP" altLang="en-US" dirty="0"/>
              <a:t>年分</a:t>
            </a:r>
            <a:r>
              <a:rPr lang="ja-JP" altLang="en-US" dirty="0"/>
              <a:t>より集計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97AF904-CF71-57F5-15A3-AC85B334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10380"/>
              </p:ext>
            </p:extLst>
          </p:nvPr>
        </p:nvGraphicFramePr>
        <p:xfrm>
          <a:off x="636065" y="1337039"/>
          <a:ext cx="5693552" cy="4839275"/>
        </p:xfrm>
        <a:graphic>
          <a:graphicData uri="http://schemas.openxmlformats.org/drawingml/2006/table">
            <a:tbl>
              <a:tblPr/>
              <a:tblGrid>
                <a:gridCol w="711694">
                  <a:extLst>
                    <a:ext uri="{9D8B030D-6E8A-4147-A177-3AD203B41FA5}">
                      <a16:colId xmlns:a16="http://schemas.microsoft.com/office/drawing/2014/main" val="1909234720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1077004932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4035027610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3179406927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3623692950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1876169068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2284749584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4067324358"/>
                    </a:ext>
                  </a:extLst>
                </a:gridCol>
              </a:tblGrid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時間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救急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防災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防犯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設備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自然災害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EV・ES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その他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651912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75414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27339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55704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82524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785182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769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51599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20366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96798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21255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0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84378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814715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3222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14526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B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74388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74792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87949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86838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34103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19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76699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032801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21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44575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22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B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19320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23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0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E82BA-D79A-CA62-2D42-3B75B90A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38" y="113255"/>
            <a:ext cx="10515600" cy="1325563"/>
          </a:xfrm>
        </p:spPr>
        <p:txBody>
          <a:bodyPr/>
          <a:lstStyle/>
          <a:p>
            <a:r>
              <a:rPr lang="ja-JP" altLang="en-US" dirty="0"/>
              <a:t>曜日・月</a:t>
            </a:r>
            <a:r>
              <a:rPr kumimoji="1" lang="ja-JP" altLang="en-US" dirty="0"/>
              <a:t>と事故分類の関係性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C40C7B-A820-D99B-DC4C-E5EED00F4710}"/>
              </a:ext>
            </a:extLst>
          </p:cNvPr>
          <p:cNvSpPr txBox="1"/>
          <p:nvPr/>
        </p:nvSpPr>
        <p:spPr>
          <a:xfrm>
            <a:off x="8381543" y="6423194"/>
            <a:ext cx="389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年次報告書</a:t>
            </a:r>
            <a:r>
              <a:rPr kumimoji="1" lang="en-US" altLang="ja-JP" dirty="0"/>
              <a:t>2020-2022</a:t>
            </a:r>
            <a:r>
              <a:rPr kumimoji="1" lang="ja-JP" altLang="en-US" dirty="0"/>
              <a:t>年分</a:t>
            </a:r>
            <a:r>
              <a:rPr lang="ja-JP" altLang="en-US" dirty="0"/>
              <a:t>より集計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BDB45D7-EDFB-6026-1492-635E58943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77422"/>
              </p:ext>
            </p:extLst>
          </p:nvPr>
        </p:nvGraphicFramePr>
        <p:xfrm>
          <a:off x="625113" y="1396828"/>
          <a:ext cx="5529288" cy="2359331"/>
        </p:xfrm>
        <a:graphic>
          <a:graphicData uri="http://schemas.openxmlformats.org/drawingml/2006/table">
            <a:tbl>
              <a:tblPr/>
              <a:tblGrid>
                <a:gridCol w="691161">
                  <a:extLst>
                    <a:ext uri="{9D8B030D-6E8A-4147-A177-3AD203B41FA5}">
                      <a16:colId xmlns:a16="http://schemas.microsoft.com/office/drawing/2014/main" val="1441429330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3583322584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3046008756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75552462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2870184845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2533305763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3092345161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2727341116"/>
                    </a:ext>
                  </a:extLst>
                </a:gridCol>
              </a:tblGrid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救急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防災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防犯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設備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自然災害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EV・ES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その他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54829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A6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890873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C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62170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A6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382601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4059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9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A6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25282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A6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383244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90466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02411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257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90299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9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215106"/>
                  </a:ext>
                </a:extLst>
              </a:tr>
              <a:tr h="1814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17404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4D6082D-8E55-F0C0-CC0A-3B33EAF82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35745"/>
              </p:ext>
            </p:extLst>
          </p:nvPr>
        </p:nvGraphicFramePr>
        <p:xfrm>
          <a:off x="625112" y="4081947"/>
          <a:ext cx="5529288" cy="1711080"/>
        </p:xfrm>
        <a:graphic>
          <a:graphicData uri="http://schemas.openxmlformats.org/drawingml/2006/table">
            <a:tbl>
              <a:tblPr/>
              <a:tblGrid>
                <a:gridCol w="691161">
                  <a:extLst>
                    <a:ext uri="{9D8B030D-6E8A-4147-A177-3AD203B41FA5}">
                      <a16:colId xmlns:a16="http://schemas.microsoft.com/office/drawing/2014/main" val="903040881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1460143256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2727355244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4258675421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1907823902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4121682564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1438868350"/>
                    </a:ext>
                  </a:extLst>
                </a:gridCol>
                <a:gridCol w="691161">
                  <a:extLst>
                    <a:ext uri="{9D8B030D-6E8A-4147-A177-3AD203B41FA5}">
                      <a16:colId xmlns:a16="http://schemas.microsoft.com/office/drawing/2014/main" val="351837229"/>
                    </a:ext>
                  </a:extLst>
                </a:gridCol>
              </a:tblGrid>
              <a:tr h="21388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曜日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救急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防災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防犯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設備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自然災害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EV・ES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その他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62173"/>
                  </a:ext>
                </a:extLst>
              </a:tr>
              <a:tr h="21388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月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85536"/>
                  </a:ext>
                </a:extLst>
              </a:tr>
              <a:tr h="21388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火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1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68638"/>
                  </a:ext>
                </a:extLst>
              </a:tr>
              <a:tr h="21388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水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F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55374"/>
                  </a:ext>
                </a:extLst>
              </a:tr>
              <a:tr h="21388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木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22973"/>
                  </a:ext>
                </a:extLst>
              </a:tr>
              <a:tr h="21388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金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9825"/>
                  </a:ext>
                </a:extLst>
              </a:tr>
              <a:tr h="21388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土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79393"/>
                  </a:ext>
                </a:extLst>
              </a:tr>
              <a:tr h="21388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日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6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8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72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985A8A7E-11A9-5521-CC63-3FC730D8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事故発生多発場所の分析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2CFB2AB8-1A04-329D-8BCD-1EBB87026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112817"/>
              </p:ext>
            </p:extLst>
          </p:nvPr>
        </p:nvGraphicFramePr>
        <p:xfrm>
          <a:off x="946339" y="1619364"/>
          <a:ext cx="6998537" cy="3921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8EC14F-CB94-AD70-7E06-04EC12B47120}"/>
              </a:ext>
            </a:extLst>
          </p:cNvPr>
          <p:cNvSpPr txBox="1"/>
          <p:nvPr/>
        </p:nvSpPr>
        <p:spPr>
          <a:xfrm>
            <a:off x="8381543" y="6423194"/>
            <a:ext cx="389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年次報告書</a:t>
            </a:r>
            <a:r>
              <a:rPr kumimoji="1" lang="en-US" altLang="ja-JP" dirty="0"/>
              <a:t>2020-2022</a:t>
            </a:r>
            <a:r>
              <a:rPr kumimoji="1" lang="ja-JP" altLang="en-US" dirty="0"/>
              <a:t>年分</a:t>
            </a:r>
            <a:r>
              <a:rPr lang="ja-JP" altLang="en-US" dirty="0"/>
              <a:t>より集計</a:t>
            </a:r>
          </a:p>
        </p:txBody>
      </p:sp>
    </p:spTree>
    <p:extLst>
      <p:ext uri="{BB962C8B-B14F-4D97-AF65-F5344CB8AC3E}">
        <p14:creationId xmlns:p14="http://schemas.microsoft.com/office/powerpoint/2010/main" val="278603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581</Words>
  <Application>Microsoft Office PowerPoint</Application>
  <PresentationFormat>ワイド画面</PresentationFormat>
  <Paragraphs>383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Söhne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事故分類毎の発生数と発生事案の数</vt:lpstr>
      <vt:lpstr>発生時刻と事故分類の関係性</vt:lpstr>
      <vt:lpstr>曜日・月と事故分類の関係性</vt:lpstr>
      <vt:lpstr>事故発生多発場所の分析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ryuhei ito</dc:creator>
  <cp:lastModifiedBy>ito ryuhei</cp:lastModifiedBy>
  <cp:revision>7</cp:revision>
  <dcterms:created xsi:type="dcterms:W3CDTF">2023-12-23T06:21:37Z</dcterms:created>
  <dcterms:modified xsi:type="dcterms:W3CDTF">2023-12-23T17:04:30Z</dcterms:modified>
</cp:coreProperties>
</file>