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70" r:id="rId12"/>
    <p:sldId id="271" r:id="rId13"/>
    <p:sldId id="272" r:id="rId14"/>
    <p:sldId id="273" r:id="rId15"/>
    <p:sldId id="274" r:id="rId16"/>
    <p:sldId id="275"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台風データの取得" id="{C789CC30-6181-45D7-A735-8FB60279682B}">
          <p14:sldIdLst>
            <p14:sldId id="256"/>
            <p14:sldId id="257"/>
            <p14:sldId id="260"/>
            <p14:sldId id="261"/>
            <p14:sldId id="262"/>
            <p14:sldId id="263"/>
            <p14:sldId id="264"/>
          </p14:sldIdLst>
        </p14:section>
        <p14:section name="SuWAT用入力ファイルの作成" id="{4D1A6D64-ACD5-4414-8F19-E28C5B9E81D9}">
          <p14:sldIdLst>
            <p14:sldId id="265"/>
            <p14:sldId id="266"/>
            <p14:sldId id="267"/>
            <p14:sldId id="270"/>
            <p14:sldId id="271"/>
            <p14:sldId id="272"/>
            <p14:sldId id="273"/>
          </p14:sldIdLst>
        </p14:section>
        <p14:section name="参考" id="{5C723293-B85B-459C-8733-3414979A3750}">
          <p14:sldIdLst>
            <p14:sldId id="274"/>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p:cViewPr varScale="1">
        <p:scale>
          <a:sx n="80" d="100"/>
          <a:sy n="80" d="100"/>
        </p:scale>
        <p:origin x="63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4E39365-3ED6-49ED-88C6-F54C12C90F07}" type="datetimeFigureOut">
              <a:rPr kumimoji="1" lang="ja-JP" altLang="en-US" smtClean="0"/>
              <a:t>2024/1/29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73789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4E39365-3ED6-49ED-88C6-F54C12C90F07}" type="datetimeFigureOut">
              <a:rPr kumimoji="1" lang="ja-JP" altLang="en-US" smtClean="0"/>
              <a:t>2024/1/29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2903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4E39365-3ED6-49ED-88C6-F54C12C90F07}" type="datetimeFigureOut">
              <a:rPr kumimoji="1" lang="ja-JP" altLang="en-US" smtClean="0"/>
              <a:t>2024/1/29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70915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4E39365-3ED6-49ED-88C6-F54C12C90F07}" type="datetimeFigureOut">
              <a:rPr kumimoji="1" lang="ja-JP" altLang="en-US" smtClean="0"/>
              <a:t>2024/1/29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40420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4E39365-3ED6-49ED-88C6-F54C12C90F07}" type="datetimeFigureOut">
              <a:rPr kumimoji="1" lang="ja-JP" altLang="en-US" smtClean="0"/>
              <a:t>2024/1/29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335984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4E39365-3ED6-49ED-88C6-F54C12C90F07}" type="datetimeFigureOut">
              <a:rPr kumimoji="1" lang="ja-JP" altLang="en-US" smtClean="0"/>
              <a:t>2024/1/29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290545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4E39365-3ED6-49ED-88C6-F54C12C90F07}" type="datetimeFigureOut">
              <a:rPr kumimoji="1" lang="ja-JP" altLang="en-US" smtClean="0"/>
              <a:t>2024/1/29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27388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4E39365-3ED6-49ED-88C6-F54C12C90F07}" type="datetimeFigureOut">
              <a:rPr kumimoji="1" lang="ja-JP" altLang="en-US" smtClean="0"/>
              <a:t>2024/1/29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08055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4E39365-3ED6-49ED-88C6-F54C12C90F07}" type="datetimeFigureOut">
              <a:rPr kumimoji="1" lang="ja-JP" altLang="en-US" smtClean="0"/>
              <a:t>2024/1/29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30377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4E39365-3ED6-49ED-88C6-F54C12C90F07}" type="datetimeFigureOut">
              <a:rPr kumimoji="1" lang="ja-JP" altLang="en-US" smtClean="0"/>
              <a:t>2024/1/29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23006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4E39365-3ED6-49ED-88C6-F54C12C90F07}" type="datetimeFigureOut">
              <a:rPr kumimoji="1" lang="ja-JP" altLang="en-US" smtClean="0"/>
              <a:t>2024/1/29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378851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39365-3ED6-49ED-88C6-F54C12C90F07}" type="datetimeFigureOut">
              <a:rPr kumimoji="1" lang="ja-JP" altLang="en-US" smtClean="0"/>
              <a:t>2024/1/29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392044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gora.ex.nii.ac.jp/digital-typho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vldb.gsi.go.jp/sokuchi/surveycalc/surveycalc/bl2stf.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9468" y="1772816"/>
            <a:ext cx="8128852" cy="4572245"/>
          </a:xfrm>
          <a:prstGeom prst="rect">
            <a:avLst/>
          </a:prstGeom>
        </p:spPr>
      </p:pic>
      <p:sp>
        <p:nvSpPr>
          <p:cNvPr id="5" name="テキスト ボックス 4"/>
          <p:cNvSpPr txBox="1"/>
          <p:nvPr/>
        </p:nvSpPr>
        <p:spPr>
          <a:xfrm>
            <a:off x="467544" y="692696"/>
            <a:ext cx="8128852" cy="646331"/>
          </a:xfrm>
          <a:prstGeom prst="rect">
            <a:avLst/>
          </a:prstGeom>
          <a:noFill/>
          <a:ln>
            <a:solidFill>
              <a:schemeClr val="tx1"/>
            </a:solidFill>
          </a:ln>
        </p:spPr>
        <p:txBody>
          <a:bodyPr wrap="square" rtlCol="0">
            <a:spAutoFit/>
          </a:bodyPr>
          <a:lstStyle/>
          <a:p>
            <a:r>
              <a:rPr kumimoji="1" lang="ja-JP" altLang="en-US" dirty="0"/>
              <a:t>①　デジタル台風へアクセス</a:t>
            </a:r>
            <a:endParaRPr kumimoji="1" lang="en-US" altLang="ja-JP" dirty="0"/>
          </a:p>
          <a:p>
            <a:r>
              <a:rPr lang="ja-JP" altLang="en-US" u="sng" dirty="0">
                <a:hlinkClick r:id="rId3"/>
              </a:rPr>
              <a:t>デジタル台風：台風画像と台風情報 </a:t>
            </a:r>
            <a:r>
              <a:rPr lang="en-US" altLang="ja-JP" u="sng" dirty="0">
                <a:hlinkClick r:id="rId3"/>
              </a:rPr>
              <a:t>- </a:t>
            </a:r>
            <a:r>
              <a:rPr lang="ja-JP" altLang="en-US" u="sng" dirty="0">
                <a:hlinkClick r:id="rId3"/>
              </a:rPr>
              <a:t>国立情報学研究所 </a:t>
            </a:r>
            <a:r>
              <a:rPr lang="en-US" altLang="ja-JP" u="sng" dirty="0">
                <a:hlinkClick r:id="rId3"/>
              </a:rPr>
              <a:t>(nii.ac.jp)</a:t>
            </a:r>
            <a:r>
              <a:rPr lang="ja-JP" altLang="en-US" dirty="0"/>
              <a:t> </a:t>
            </a:r>
            <a:endParaRPr kumimoji="1" lang="ja-JP" altLang="en-US" dirty="0"/>
          </a:p>
        </p:txBody>
      </p:sp>
    </p:spTree>
    <p:extLst>
      <p:ext uri="{BB962C8B-B14F-4D97-AF65-F5344CB8AC3E}">
        <p14:creationId xmlns:p14="http://schemas.microsoft.com/office/powerpoint/2010/main" val="2498384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9660" y="692696"/>
            <a:ext cx="7942780" cy="646331"/>
          </a:xfrm>
          <a:prstGeom prst="rect">
            <a:avLst/>
          </a:prstGeom>
          <a:noFill/>
          <a:ln>
            <a:solidFill>
              <a:schemeClr val="tx1"/>
            </a:solidFill>
          </a:ln>
        </p:spPr>
        <p:txBody>
          <a:bodyPr wrap="square" rtlCol="0">
            <a:spAutoFit/>
          </a:bodyPr>
          <a:lstStyle/>
          <a:p>
            <a:r>
              <a:rPr lang="ja-JP" altLang="en-US" dirty="0"/>
              <a:t>⑩　国土地理院の</a:t>
            </a:r>
            <a:r>
              <a:rPr lang="en-US" altLang="ja-JP" dirty="0"/>
              <a:t>『</a:t>
            </a:r>
            <a:r>
              <a:rPr lang="ja-JP" altLang="en-US" dirty="0"/>
              <a:t>距離と方位角の計算</a:t>
            </a:r>
            <a:r>
              <a:rPr lang="en-US" altLang="ja-JP" dirty="0"/>
              <a:t>』</a:t>
            </a:r>
            <a:r>
              <a:rPr lang="ja-JP" altLang="en-US" dirty="0"/>
              <a:t>へアクセス </a:t>
            </a:r>
            <a:endParaRPr lang="en-US" altLang="ja-JP" dirty="0"/>
          </a:p>
          <a:p>
            <a:r>
              <a:rPr lang="ja-JP" altLang="en-US" dirty="0">
                <a:hlinkClick r:id="rId2"/>
              </a:rPr>
              <a:t>測量計算</a:t>
            </a:r>
            <a:r>
              <a:rPr lang="en-US" altLang="ja-JP" dirty="0">
                <a:hlinkClick r:id="rId2"/>
              </a:rPr>
              <a:t>(</a:t>
            </a:r>
            <a:r>
              <a:rPr lang="ja-JP" altLang="en-US" dirty="0">
                <a:hlinkClick r:id="rId2"/>
              </a:rPr>
              <a:t>距離と方位角の計算</a:t>
            </a:r>
            <a:r>
              <a:rPr lang="en-US" altLang="ja-JP" dirty="0">
                <a:hlinkClick r:id="rId2"/>
              </a:rPr>
              <a:t>) (gsi.go.jp)</a:t>
            </a:r>
            <a:r>
              <a:rPr lang="ja-JP" altLang="en-US" dirty="0"/>
              <a:t> </a:t>
            </a:r>
            <a:endParaRPr kumimoji="1" lang="ja-JP" altLang="en-US" dirty="0"/>
          </a:p>
        </p:txBody>
      </p:sp>
      <p:pic>
        <p:nvPicPr>
          <p:cNvPr id="5" name="図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3841" y="1772816"/>
            <a:ext cx="7942766" cy="4464496"/>
          </a:xfrm>
          <a:prstGeom prst="rect">
            <a:avLst/>
          </a:prstGeom>
        </p:spPr>
      </p:pic>
      <p:sp>
        <p:nvSpPr>
          <p:cNvPr id="7" name="テキスト ボックス 6"/>
          <p:cNvSpPr txBox="1"/>
          <p:nvPr/>
        </p:nvSpPr>
        <p:spPr>
          <a:xfrm>
            <a:off x="683568" y="188640"/>
            <a:ext cx="3744416" cy="400110"/>
          </a:xfrm>
          <a:prstGeom prst="rect">
            <a:avLst/>
          </a:prstGeom>
          <a:noFill/>
        </p:spPr>
        <p:txBody>
          <a:bodyPr wrap="square" rtlCol="0">
            <a:spAutoFit/>
          </a:bodyPr>
          <a:lstStyle/>
          <a:p>
            <a:r>
              <a:rPr lang="en-US" altLang="ja-JP" sz="2000" dirty="0"/>
              <a:t>Ⅱ</a:t>
            </a:r>
            <a:r>
              <a:rPr kumimoji="1" lang="en-US" altLang="ja-JP" sz="2000" dirty="0"/>
              <a:t>. </a:t>
            </a:r>
            <a:r>
              <a:rPr lang="ja-JP" altLang="en-US" sz="2000" dirty="0"/>
              <a:t>二点間の座標距離の計算</a:t>
            </a:r>
            <a:endParaRPr kumimoji="1" lang="ja-JP" altLang="en-US" sz="2000" dirty="0"/>
          </a:p>
        </p:txBody>
      </p:sp>
    </p:spTree>
    <p:extLst>
      <p:ext uri="{BB962C8B-B14F-4D97-AF65-F5344CB8AC3E}">
        <p14:creationId xmlns:p14="http://schemas.microsoft.com/office/powerpoint/2010/main" val="293207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9660" y="692696"/>
            <a:ext cx="7942780" cy="646331"/>
          </a:xfrm>
          <a:prstGeom prst="rect">
            <a:avLst/>
          </a:prstGeom>
          <a:noFill/>
          <a:ln>
            <a:solidFill>
              <a:schemeClr val="tx1"/>
            </a:solidFill>
          </a:ln>
        </p:spPr>
        <p:txBody>
          <a:bodyPr wrap="square" rtlCol="0">
            <a:spAutoFit/>
          </a:bodyPr>
          <a:lstStyle/>
          <a:p>
            <a:r>
              <a:rPr lang="ja-JP" altLang="en-US" dirty="0"/>
              <a:t>⑪　一括計算の欄をクリックし、先ほどの</a:t>
            </a:r>
            <a:r>
              <a:rPr lang="en-US" altLang="ja-JP" dirty="0"/>
              <a:t>.in</a:t>
            </a:r>
            <a:r>
              <a:rPr lang="ja-JP" altLang="en-US" dirty="0"/>
              <a:t> 形式ファイルを選択し、</a:t>
            </a:r>
            <a:endParaRPr lang="en-US" altLang="ja-JP" dirty="0"/>
          </a:p>
          <a:p>
            <a:r>
              <a:rPr lang="ja-JP" altLang="en-US" dirty="0"/>
              <a:t>　　</a:t>
            </a:r>
            <a:r>
              <a:rPr lang="en-US" altLang="ja-JP" dirty="0"/>
              <a:t>『</a:t>
            </a:r>
            <a:r>
              <a:rPr lang="ja-JP" altLang="en-US" dirty="0"/>
              <a:t>計算実行</a:t>
            </a:r>
            <a:r>
              <a:rPr lang="en-US" altLang="ja-JP" dirty="0"/>
              <a:t>』</a:t>
            </a:r>
            <a:r>
              <a:rPr lang="ja-JP" altLang="en-US" dirty="0"/>
              <a:t>をクリック </a:t>
            </a:r>
            <a:endParaRPr lang="en-US" altLang="ja-JP" dirty="0"/>
          </a:p>
        </p:txBody>
      </p:sp>
      <p:sp>
        <p:nvSpPr>
          <p:cNvPr id="7" name="テキスト ボックス 6"/>
          <p:cNvSpPr txBox="1"/>
          <p:nvPr/>
        </p:nvSpPr>
        <p:spPr>
          <a:xfrm>
            <a:off x="683568" y="188640"/>
            <a:ext cx="3744416" cy="400110"/>
          </a:xfrm>
          <a:prstGeom prst="rect">
            <a:avLst/>
          </a:prstGeom>
          <a:noFill/>
        </p:spPr>
        <p:txBody>
          <a:bodyPr wrap="square" rtlCol="0">
            <a:spAutoFit/>
          </a:bodyPr>
          <a:lstStyle/>
          <a:p>
            <a:r>
              <a:rPr lang="en-US" altLang="ja-JP" sz="2000" dirty="0"/>
              <a:t>Ⅱ</a:t>
            </a:r>
            <a:r>
              <a:rPr kumimoji="1" lang="en-US" altLang="ja-JP" sz="2000" dirty="0"/>
              <a:t>. </a:t>
            </a:r>
            <a:r>
              <a:rPr lang="ja-JP" altLang="en-US" sz="2000" dirty="0"/>
              <a:t>二点間の座標距離の計算</a:t>
            </a:r>
            <a:endParaRPr kumimoji="1" lang="ja-JP" altLang="en-US" sz="2000" dirty="0"/>
          </a:p>
        </p:txBody>
      </p:sp>
      <p:pic>
        <p:nvPicPr>
          <p:cNvPr id="6" name="図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9660" y="1628800"/>
            <a:ext cx="7936881" cy="4464496"/>
          </a:xfrm>
          <a:prstGeom prst="rect">
            <a:avLst/>
          </a:prstGeom>
        </p:spPr>
      </p:pic>
      <p:sp>
        <p:nvSpPr>
          <p:cNvPr id="8" name="正方形/長方形 7"/>
          <p:cNvSpPr/>
          <p:nvPr/>
        </p:nvSpPr>
        <p:spPr>
          <a:xfrm>
            <a:off x="3275856" y="2786470"/>
            <a:ext cx="64807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 name="正方形/長方形 8"/>
          <p:cNvSpPr/>
          <p:nvPr/>
        </p:nvSpPr>
        <p:spPr>
          <a:xfrm>
            <a:off x="2595968" y="3182832"/>
            <a:ext cx="1728192" cy="2842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0" name="正方形/長方形 9"/>
          <p:cNvSpPr/>
          <p:nvPr/>
        </p:nvSpPr>
        <p:spPr>
          <a:xfrm>
            <a:off x="2826602" y="3784852"/>
            <a:ext cx="1407126" cy="180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111764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cstate="screen">
            <a:extLst>
              <a:ext uri="{28A0092B-C50C-407E-A947-70E740481C1C}">
                <a14:useLocalDpi xmlns:a14="http://schemas.microsoft.com/office/drawing/2010/main"/>
              </a:ext>
            </a:extLst>
          </a:blip>
          <a:srcRect b="4310"/>
          <a:stretch/>
        </p:blipFill>
        <p:spPr>
          <a:xfrm>
            <a:off x="541081" y="1628800"/>
            <a:ext cx="8036227" cy="4323451"/>
          </a:xfrm>
          <a:prstGeom prst="rect">
            <a:avLst/>
          </a:prstGeom>
        </p:spPr>
      </p:pic>
      <p:sp>
        <p:nvSpPr>
          <p:cNvPr id="4" name="テキスト ボックス 3"/>
          <p:cNvSpPr txBox="1"/>
          <p:nvPr/>
        </p:nvSpPr>
        <p:spPr>
          <a:xfrm>
            <a:off x="589660" y="692696"/>
            <a:ext cx="7942780" cy="646331"/>
          </a:xfrm>
          <a:prstGeom prst="rect">
            <a:avLst/>
          </a:prstGeom>
          <a:noFill/>
          <a:ln>
            <a:solidFill>
              <a:schemeClr val="tx1"/>
            </a:solidFill>
          </a:ln>
        </p:spPr>
        <p:txBody>
          <a:bodyPr wrap="square" rtlCol="0">
            <a:spAutoFit/>
          </a:bodyPr>
          <a:lstStyle/>
          <a:p>
            <a:r>
              <a:rPr lang="ja-JP" altLang="en-US" dirty="0"/>
              <a:t>⑫　生成された</a:t>
            </a:r>
            <a:r>
              <a:rPr lang="en-US" altLang="ja-JP" dirty="0"/>
              <a:t>out</a:t>
            </a:r>
            <a:r>
              <a:rPr lang="ja-JP" altLang="en-US" dirty="0"/>
              <a:t>形式ファイルを、「プログラムから開く」より「メモ帳」で開き、</a:t>
            </a:r>
            <a:endParaRPr lang="en-US" altLang="ja-JP" dirty="0"/>
          </a:p>
          <a:p>
            <a:r>
              <a:rPr lang="ja-JP" altLang="en-US" dirty="0"/>
              <a:t>　　</a:t>
            </a:r>
            <a:r>
              <a:rPr lang="en-US" altLang="ja-JP" dirty="0"/>
              <a:t> 『covert_inputfile_v2_master.xlsx』</a:t>
            </a:r>
            <a:r>
              <a:rPr lang="ja-JP" altLang="en-US" dirty="0"/>
              <a:t>のシート</a:t>
            </a:r>
            <a:r>
              <a:rPr lang="en-US" altLang="ja-JP" dirty="0"/>
              <a:t>『3_</a:t>
            </a:r>
            <a:r>
              <a:rPr lang="ja-JP" altLang="en-US" dirty="0"/>
              <a:t>距離貼り付け</a:t>
            </a:r>
            <a:r>
              <a:rPr lang="en-US" altLang="ja-JP" dirty="0"/>
              <a:t>』</a:t>
            </a:r>
            <a:r>
              <a:rPr lang="ja-JP" altLang="en-US" dirty="0" err="1"/>
              <a:t>に貼</a:t>
            </a:r>
            <a:r>
              <a:rPr lang="ja-JP" altLang="en-US" dirty="0"/>
              <a:t>付け</a:t>
            </a:r>
          </a:p>
        </p:txBody>
      </p:sp>
      <p:sp>
        <p:nvSpPr>
          <p:cNvPr id="5" name="正方形/長方形 4"/>
          <p:cNvSpPr/>
          <p:nvPr/>
        </p:nvSpPr>
        <p:spPr>
          <a:xfrm>
            <a:off x="657508" y="1988909"/>
            <a:ext cx="3986499" cy="165908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 name="右矢印 5"/>
          <p:cNvSpPr/>
          <p:nvPr/>
        </p:nvSpPr>
        <p:spPr>
          <a:xfrm>
            <a:off x="4687261" y="2996952"/>
            <a:ext cx="298567" cy="59911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004048" y="2920373"/>
            <a:ext cx="2520280" cy="25278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 name="テキスト ボックス 7"/>
          <p:cNvSpPr txBox="1"/>
          <p:nvPr/>
        </p:nvSpPr>
        <p:spPr>
          <a:xfrm>
            <a:off x="683568" y="188640"/>
            <a:ext cx="3744416" cy="400110"/>
          </a:xfrm>
          <a:prstGeom prst="rect">
            <a:avLst/>
          </a:prstGeom>
          <a:noFill/>
        </p:spPr>
        <p:txBody>
          <a:bodyPr wrap="square" rtlCol="0">
            <a:spAutoFit/>
          </a:bodyPr>
          <a:lstStyle/>
          <a:p>
            <a:r>
              <a:rPr lang="en-US" altLang="ja-JP" sz="2000" dirty="0"/>
              <a:t>Ⅲ</a:t>
            </a:r>
            <a:r>
              <a:rPr kumimoji="1" lang="en-US" altLang="ja-JP" sz="2000" dirty="0"/>
              <a:t>. </a:t>
            </a:r>
            <a:r>
              <a:rPr lang="ja-JP" altLang="en-US" sz="2000" dirty="0"/>
              <a:t>距離貼り付けと体裁</a:t>
            </a:r>
            <a:endParaRPr kumimoji="1" lang="ja-JP" altLang="en-US" sz="2000" dirty="0"/>
          </a:p>
        </p:txBody>
      </p:sp>
    </p:spTree>
    <p:extLst>
      <p:ext uri="{BB962C8B-B14F-4D97-AF65-F5344CB8AC3E}">
        <p14:creationId xmlns:p14="http://schemas.microsoft.com/office/powerpoint/2010/main" val="289062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2" cstate="screen">
            <a:extLst>
              <a:ext uri="{28A0092B-C50C-407E-A947-70E740481C1C}">
                <a14:useLocalDpi xmlns:a14="http://schemas.microsoft.com/office/drawing/2010/main"/>
              </a:ext>
            </a:extLst>
          </a:blip>
          <a:srcRect r="37742" b="4707"/>
          <a:stretch/>
        </p:blipFill>
        <p:spPr>
          <a:xfrm>
            <a:off x="139869" y="2152619"/>
            <a:ext cx="5081358" cy="4372725"/>
          </a:xfrm>
          <a:prstGeom prst="rect">
            <a:avLst/>
          </a:prstGeom>
          <a:ln>
            <a:solidFill>
              <a:schemeClr val="tx1"/>
            </a:solidFill>
          </a:ln>
        </p:spPr>
      </p:pic>
      <p:sp>
        <p:nvSpPr>
          <p:cNvPr id="4" name="テキスト ボックス 3"/>
          <p:cNvSpPr txBox="1"/>
          <p:nvPr/>
        </p:nvSpPr>
        <p:spPr>
          <a:xfrm>
            <a:off x="589660" y="692696"/>
            <a:ext cx="7942780" cy="1200329"/>
          </a:xfrm>
          <a:prstGeom prst="rect">
            <a:avLst/>
          </a:prstGeom>
          <a:noFill/>
          <a:ln>
            <a:solidFill>
              <a:schemeClr val="tx1"/>
            </a:solidFill>
          </a:ln>
        </p:spPr>
        <p:txBody>
          <a:bodyPr wrap="square" rtlCol="0">
            <a:spAutoFit/>
          </a:bodyPr>
          <a:lstStyle/>
          <a:p>
            <a:r>
              <a:rPr lang="ja-JP" altLang="en-US" dirty="0"/>
              <a:t>⑫　</a:t>
            </a:r>
            <a:r>
              <a:rPr lang="en-US" altLang="ja-JP" dirty="0"/>
              <a:t>A</a:t>
            </a:r>
            <a:r>
              <a:rPr lang="ja-JP" altLang="en-US" dirty="0"/>
              <a:t>列を選択、「データ」タブの「区切り位置」をクリックし、各数値がそれぞれのセルに入るよう設定。</a:t>
            </a:r>
            <a:endParaRPr lang="en-US" altLang="ja-JP" dirty="0"/>
          </a:p>
          <a:p>
            <a:r>
              <a:rPr lang="en-US" altLang="ja-JP" dirty="0"/>
              <a:t>※</a:t>
            </a:r>
            <a:r>
              <a:rPr lang="ja-JP" altLang="en-US" dirty="0"/>
              <a:t>スペースのサイズによって自動で区切り位置の指定が行われない場合があるので、その時は手動で設定</a:t>
            </a:r>
            <a:endParaRPr lang="en-US" altLang="ja-JP" dirty="0"/>
          </a:p>
        </p:txBody>
      </p:sp>
      <p:sp>
        <p:nvSpPr>
          <p:cNvPr id="10" name="正方形/長方形 9"/>
          <p:cNvSpPr/>
          <p:nvPr/>
        </p:nvSpPr>
        <p:spPr>
          <a:xfrm>
            <a:off x="3659569" y="2545879"/>
            <a:ext cx="351656" cy="35622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 name="正方形/長方形 10"/>
          <p:cNvSpPr/>
          <p:nvPr/>
        </p:nvSpPr>
        <p:spPr>
          <a:xfrm>
            <a:off x="305325" y="3354127"/>
            <a:ext cx="235381" cy="288318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正方形/長方形 11"/>
          <p:cNvSpPr/>
          <p:nvPr/>
        </p:nvSpPr>
        <p:spPr>
          <a:xfrm>
            <a:off x="2124882" y="2358010"/>
            <a:ext cx="351656" cy="17811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3" name="図 2"/>
          <p:cNvPicPr>
            <a:picLocks noChangeAspect="1"/>
          </p:cNvPicPr>
          <p:nvPr/>
        </p:nvPicPr>
        <p:blipFill rotWithShape="1">
          <a:blip r:embed="rId3" cstate="screen">
            <a:extLst>
              <a:ext uri="{28A0092B-C50C-407E-A947-70E740481C1C}">
                <a14:useLocalDpi xmlns:a14="http://schemas.microsoft.com/office/drawing/2010/main"/>
              </a:ext>
            </a:extLst>
          </a:blip>
          <a:srcRect r="54468" b="4707"/>
          <a:stretch/>
        </p:blipFill>
        <p:spPr>
          <a:xfrm>
            <a:off x="5352649" y="2152619"/>
            <a:ext cx="3716212" cy="4372725"/>
          </a:xfrm>
          <a:prstGeom prst="rect">
            <a:avLst/>
          </a:prstGeom>
          <a:ln>
            <a:solidFill>
              <a:schemeClr val="tx1"/>
            </a:solidFill>
          </a:ln>
        </p:spPr>
      </p:pic>
      <p:sp>
        <p:nvSpPr>
          <p:cNvPr id="6" name="右矢印 5"/>
          <p:cNvSpPr/>
          <p:nvPr/>
        </p:nvSpPr>
        <p:spPr>
          <a:xfrm>
            <a:off x="5148064" y="3932517"/>
            <a:ext cx="385216" cy="108065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3730908" y="5108188"/>
            <a:ext cx="235381" cy="625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5" name="正方形/長方形 14"/>
          <p:cNvSpPr/>
          <p:nvPr/>
        </p:nvSpPr>
        <p:spPr>
          <a:xfrm>
            <a:off x="4283969" y="5108188"/>
            <a:ext cx="360040" cy="625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6" name="テキスト ボックス 15"/>
          <p:cNvSpPr txBox="1"/>
          <p:nvPr/>
        </p:nvSpPr>
        <p:spPr>
          <a:xfrm>
            <a:off x="3416147" y="4404069"/>
            <a:ext cx="1659909" cy="430887"/>
          </a:xfrm>
          <a:prstGeom prst="rect">
            <a:avLst/>
          </a:prstGeom>
          <a:solidFill>
            <a:schemeClr val="bg1"/>
          </a:solidFill>
          <a:ln>
            <a:solidFill>
              <a:schemeClr val="tx1"/>
            </a:solidFill>
          </a:ln>
        </p:spPr>
        <p:txBody>
          <a:bodyPr wrap="square" rtlCol="0">
            <a:spAutoFit/>
          </a:bodyPr>
          <a:lstStyle/>
          <a:p>
            <a:r>
              <a:rPr kumimoji="1" lang="ja-JP" altLang="en-US" sz="1100" dirty="0"/>
              <a:t>赤枠のゾーンをクリックし区切り位置を指定</a:t>
            </a:r>
          </a:p>
        </p:txBody>
      </p:sp>
      <p:cxnSp>
        <p:nvCxnSpPr>
          <p:cNvPr id="18" name="直線矢印コネクタ 17"/>
          <p:cNvCxnSpPr/>
          <p:nvPr/>
        </p:nvCxnSpPr>
        <p:spPr>
          <a:xfrm flipH="1">
            <a:off x="3848598" y="4834956"/>
            <a:ext cx="117691" cy="250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4454309" y="4834956"/>
            <a:ext cx="117691" cy="250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83568" y="188640"/>
            <a:ext cx="3744416" cy="400110"/>
          </a:xfrm>
          <a:prstGeom prst="rect">
            <a:avLst/>
          </a:prstGeom>
          <a:noFill/>
        </p:spPr>
        <p:txBody>
          <a:bodyPr wrap="square" rtlCol="0">
            <a:spAutoFit/>
          </a:bodyPr>
          <a:lstStyle/>
          <a:p>
            <a:r>
              <a:rPr lang="en-US" altLang="ja-JP" sz="2000" dirty="0"/>
              <a:t>Ⅲ</a:t>
            </a:r>
            <a:r>
              <a:rPr kumimoji="1" lang="en-US" altLang="ja-JP" sz="2000" dirty="0"/>
              <a:t>. </a:t>
            </a:r>
            <a:r>
              <a:rPr lang="ja-JP" altLang="en-US" sz="2000" dirty="0"/>
              <a:t>距離貼り付けと体裁</a:t>
            </a:r>
            <a:endParaRPr kumimoji="1" lang="ja-JP" altLang="en-US" sz="2000" dirty="0"/>
          </a:p>
        </p:txBody>
      </p:sp>
      <p:sp>
        <p:nvSpPr>
          <p:cNvPr id="2" name="テキスト ボックス 1"/>
          <p:cNvSpPr txBox="1"/>
          <p:nvPr/>
        </p:nvSpPr>
        <p:spPr>
          <a:xfrm>
            <a:off x="960772" y="6561458"/>
            <a:ext cx="8108089" cy="338554"/>
          </a:xfrm>
          <a:prstGeom prst="rect">
            <a:avLst/>
          </a:prstGeom>
          <a:noFill/>
        </p:spPr>
        <p:txBody>
          <a:bodyPr wrap="square" rtlCol="0">
            <a:spAutoFit/>
          </a:bodyPr>
          <a:lstStyle/>
          <a:p>
            <a:r>
              <a:rPr kumimoji="1" lang="en-US" altLang="ja-JP" sz="1600" dirty="0">
                <a:solidFill>
                  <a:srgbClr val="FF0000"/>
                </a:solidFill>
              </a:rPr>
              <a:t>※</a:t>
            </a:r>
            <a:r>
              <a:rPr kumimoji="1" lang="ja-JP" altLang="en-US" sz="1600" dirty="0">
                <a:solidFill>
                  <a:srgbClr val="FF0000"/>
                </a:solidFill>
              </a:rPr>
              <a:t>注意！</a:t>
            </a:r>
            <a:r>
              <a:rPr kumimoji="1" lang="en-US" altLang="ja-JP" sz="1600" dirty="0">
                <a:solidFill>
                  <a:srgbClr val="FF0000"/>
                </a:solidFill>
              </a:rPr>
              <a:t>5</a:t>
            </a:r>
            <a:r>
              <a:rPr kumimoji="1" lang="ja-JP" altLang="en-US" sz="1600" dirty="0">
                <a:solidFill>
                  <a:srgbClr val="FF0000"/>
                </a:solidFill>
              </a:rPr>
              <a:t>列目の数値が</a:t>
            </a:r>
            <a:r>
              <a:rPr lang="en-US" altLang="ja-JP" sz="1600" dirty="0">
                <a:solidFill>
                  <a:srgbClr val="FF0000"/>
                </a:solidFill>
              </a:rPr>
              <a:t>F</a:t>
            </a:r>
            <a:r>
              <a:rPr lang="ja-JP" altLang="en-US" sz="1600" dirty="0">
                <a:solidFill>
                  <a:srgbClr val="FF0000"/>
                </a:solidFill>
              </a:rPr>
              <a:t>列に来るように調整してください。貼付け箇所がずれやすいです。</a:t>
            </a:r>
            <a:endParaRPr kumimoji="1" lang="ja-JP" altLang="en-US" sz="1600" dirty="0">
              <a:solidFill>
                <a:srgbClr val="FF0000"/>
              </a:solidFill>
            </a:endParaRPr>
          </a:p>
        </p:txBody>
      </p:sp>
    </p:spTree>
    <p:extLst>
      <p:ext uri="{BB962C8B-B14F-4D97-AF65-F5344CB8AC3E}">
        <p14:creationId xmlns:p14="http://schemas.microsoft.com/office/powerpoint/2010/main" val="175109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2" cstate="screen">
            <a:extLst>
              <a:ext uri="{28A0092B-C50C-407E-A947-70E740481C1C}">
                <a14:useLocalDpi xmlns:a14="http://schemas.microsoft.com/office/drawing/2010/main"/>
              </a:ext>
            </a:extLst>
          </a:blip>
          <a:srcRect b="5017"/>
          <a:stretch/>
        </p:blipFill>
        <p:spPr>
          <a:xfrm>
            <a:off x="611560" y="2211742"/>
            <a:ext cx="7942780" cy="4241594"/>
          </a:xfrm>
          <a:prstGeom prst="rect">
            <a:avLst/>
          </a:prstGeom>
        </p:spPr>
      </p:pic>
      <p:sp>
        <p:nvSpPr>
          <p:cNvPr id="4" name="テキスト ボックス 3"/>
          <p:cNvSpPr txBox="1"/>
          <p:nvPr/>
        </p:nvSpPr>
        <p:spPr>
          <a:xfrm>
            <a:off x="589660" y="692696"/>
            <a:ext cx="7942780" cy="1477328"/>
          </a:xfrm>
          <a:prstGeom prst="rect">
            <a:avLst/>
          </a:prstGeom>
          <a:noFill/>
          <a:ln>
            <a:solidFill>
              <a:schemeClr val="tx1"/>
            </a:solidFill>
          </a:ln>
        </p:spPr>
        <p:txBody>
          <a:bodyPr wrap="square" rtlCol="0">
            <a:spAutoFit/>
          </a:bodyPr>
          <a:lstStyle/>
          <a:p>
            <a:r>
              <a:rPr lang="ja-JP" altLang="en-US" dirty="0"/>
              <a:t>⑨ </a:t>
            </a:r>
            <a:r>
              <a:rPr lang="en-US" altLang="ja-JP" dirty="0"/>
              <a:t>『covert_inputfile_v3_</a:t>
            </a:r>
            <a:r>
              <a:rPr lang="ja-JP" altLang="en-US" dirty="0"/>
              <a:t>○○</a:t>
            </a:r>
            <a:r>
              <a:rPr lang="en-US" altLang="ja-JP" dirty="0"/>
              <a:t>.</a:t>
            </a:r>
            <a:r>
              <a:rPr lang="en-US" altLang="ja-JP" dirty="0" err="1"/>
              <a:t>xlsx</a:t>
            </a:r>
            <a:r>
              <a:rPr lang="en-US" altLang="ja-JP" dirty="0"/>
              <a:t>』</a:t>
            </a:r>
            <a:r>
              <a:rPr lang="ja-JP" altLang="en-US" dirty="0"/>
              <a:t>のシート</a:t>
            </a:r>
            <a:r>
              <a:rPr lang="en-US" altLang="ja-JP" dirty="0"/>
              <a:t>『4_inputfile』</a:t>
            </a:r>
            <a:r>
              <a:rPr lang="ja-JP" altLang="en-US" dirty="0"/>
              <a:t>をコピーし、</a:t>
            </a:r>
            <a:endParaRPr lang="en-US" altLang="ja-JP" dirty="0"/>
          </a:p>
          <a:p>
            <a:r>
              <a:rPr lang="ja-JP" altLang="en-US" dirty="0"/>
              <a:t>　　対象箇所を「メモ帳」に貼付けし保存。</a:t>
            </a:r>
            <a:endParaRPr lang="en-US" altLang="ja-JP" dirty="0"/>
          </a:p>
          <a:p>
            <a:r>
              <a:rPr lang="ja-JP" altLang="en-US" dirty="0"/>
              <a:t>　　（「削除」と書かれているセルはコピーしない）</a:t>
            </a:r>
            <a:endParaRPr lang="en-US" altLang="ja-JP" dirty="0"/>
          </a:p>
          <a:p>
            <a:r>
              <a:rPr lang="ja-JP" altLang="en-US" dirty="0"/>
              <a:t>　　保存したファイルの拡張子を </a:t>
            </a:r>
            <a:r>
              <a:rPr lang="en-US" altLang="ja-JP" dirty="0"/>
              <a:t>.txt </a:t>
            </a:r>
            <a:r>
              <a:rPr lang="ja-JP" altLang="en-US" dirty="0"/>
              <a:t>から </a:t>
            </a:r>
            <a:r>
              <a:rPr lang="en-US" altLang="ja-JP" dirty="0"/>
              <a:t>.</a:t>
            </a:r>
            <a:r>
              <a:rPr lang="en-US" altLang="ja-JP" dirty="0" err="1"/>
              <a:t>srt</a:t>
            </a:r>
            <a:r>
              <a:rPr lang="en-US" altLang="ja-JP" dirty="0"/>
              <a:t> </a:t>
            </a:r>
            <a:r>
              <a:rPr lang="ja-JP" altLang="en-US" dirty="0"/>
              <a:t>に変更。 </a:t>
            </a:r>
            <a:endParaRPr lang="en-US" altLang="ja-JP" dirty="0"/>
          </a:p>
          <a:p>
            <a:r>
              <a:rPr lang="en-US" altLang="ja-JP" dirty="0"/>
              <a:t>      </a:t>
            </a:r>
            <a:r>
              <a:rPr lang="en-US" altLang="ja-JP" sz="1400" dirty="0"/>
              <a:t>※</a:t>
            </a:r>
            <a:r>
              <a:rPr lang="ja-JP" altLang="en-US" sz="1400" dirty="0"/>
              <a:t>ファイル名は半角英数字にします（例：</a:t>
            </a:r>
            <a:r>
              <a:rPr lang="en-US" altLang="ja-JP" sz="1400" dirty="0"/>
              <a:t>input_1.srt</a:t>
            </a:r>
            <a:r>
              <a:rPr lang="ja-JP" altLang="en-US" sz="1400" dirty="0"/>
              <a:t>）</a:t>
            </a:r>
            <a:endParaRPr lang="en-US" altLang="ja-JP" sz="1400" dirty="0"/>
          </a:p>
        </p:txBody>
      </p:sp>
      <p:sp>
        <p:nvSpPr>
          <p:cNvPr id="5" name="正方形/長方形 4"/>
          <p:cNvSpPr/>
          <p:nvPr/>
        </p:nvSpPr>
        <p:spPr>
          <a:xfrm>
            <a:off x="899592" y="3579740"/>
            <a:ext cx="2736304" cy="235132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 name="右矢印 5"/>
          <p:cNvSpPr/>
          <p:nvPr/>
        </p:nvSpPr>
        <p:spPr>
          <a:xfrm>
            <a:off x="3948871" y="4365104"/>
            <a:ext cx="360040" cy="5040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479820" y="3796188"/>
            <a:ext cx="2540452" cy="1577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 name="テキスト ボックス 7"/>
          <p:cNvSpPr txBox="1"/>
          <p:nvPr/>
        </p:nvSpPr>
        <p:spPr>
          <a:xfrm>
            <a:off x="683568" y="188640"/>
            <a:ext cx="4824536" cy="400110"/>
          </a:xfrm>
          <a:prstGeom prst="rect">
            <a:avLst/>
          </a:prstGeom>
          <a:noFill/>
        </p:spPr>
        <p:txBody>
          <a:bodyPr wrap="square" rtlCol="0">
            <a:spAutoFit/>
          </a:bodyPr>
          <a:lstStyle/>
          <a:p>
            <a:r>
              <a:rPr lang="en-US" altLang="ja-JP" sz="2000" dirty="0"/>
              <a:t>Ⅳ</a:t>
            </a:r>
            <a:r>
              <a:rPr kumimoji="1" lang="en-US" altLang="ja-JP" sz="2000" dirty="0"/>
              <a:t>. </a:t>
            </a:r>
            <a:r>
              <a:rPr lang="en-US" altLang="ja-JP" sz="2000" dirty="0" err="1"/>
              <a:t>SuWAT</a:t>
            </a:r>
            <a:r>
              <a:rPr lang="ja-JP" altLang="en-US" sz="2000" dirty="0"/>
              <a:t>用インプットファイルの作成</a:t>
            </a:r>
            <a:endParaRPr kumimoji="1" lang="ja-JP" altLang="en-US" sz="2000" dirty="0"/>
          </a:p>
        </p:txBody>
      </p:sp>
    </p:spTree>
    <p:extLst>
      <p:ext uri="{BB962C8B-B14F-4D97-AF65-F5344CB8AC3E}">
        <p14:creationId xmlns:p14="http://schemas.microsoft.com/office/powerpoint/2010/main" val="2135721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72634" y="2132856"/>
            <a:ext cx="7936340" cy="4085292"/>
          </a:xfrm>
          <a:prstGeom prst="rect">
            <a:avLst/>
          </a:prstGeom>
          <a:solidFill>
            <a:schemeClr val="tx1"/>
          </a:solidFill>
          <a:ln>
            <a:solidFill>
              <a:schemeClr val="tx1"/>
            </a:solidFill>
          </a:ln>
        </p:spPr>
      </p:pic>
      <p:sp>
        <p:nvSpPr>
          <p:cNvPr id="6" name="テキスト ボックス 5"/>
          <p:cNvSpPr txBox="1"/>
          <p:nvPr/>
        </p:nvSpPr>
        <p:spPr>
          <a:xfrm>
            <a:off x="589660" y="692696"/>
            <a:ext cx="7942780" cy="923330"/>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ja-JP" altLang="en-US" dirty="0"/>
              <a:t>拠点ゾーンごとに、台風の中心気圧を設定することができます。</a:t>
            </a:r>
            <a:endParaRPr lang="en-US" altLang="ja-JP" dirty="0"/>
          </a:p>
          <a:p>
            <a:r>
              <a:rPr lang="ja-JP" altLang="en-US" dirty="0"/>
              <a:t>　　　（高潮浸水想定マニュアルに従って検討します）</a:t>
            </a:r>
            <a:endParaRPr lang="en-US" altLang="ja-JP" dirty="0"/>
          </a:p>
          <a:p>
            <a:pPr marL="285750" indent="-285750">
              <a:buFont typeface="Wingdings" panose="05000000000000000000" pitchFamily="2" charset="2"/>
              <a:buChar char="Ø"/>
            </a:pPr>
            <a:r>
              <a:rPr lang="ja-JP" altLang="en-US" dirty="0"/>
              <a:t>台風データを抽出する緯度の上限、下限を決めることができます。</a:t>
            </a:r>
            <a:endParaRPr lang="en-US" altLang="ja-JP" dirty="0"/>
          </a:p>
        </p:txBody>
      </p:sp>
      <p:sp>
        <p:nvSpPr>
          <p:cNvPr id="10" name="テキスト ボックス 9"/>
          <p:cNvSpPr txBox="1"/>
          <p:nvPr/>
        </p:nvSpPr>
        <p:spPr>
          <a:xfrm>
            <a:off x="3540421" y="5074708"/>
            <a:ext cx="1443885" cy="261610"/>
          </a:xfrm>
          <a:prstGeom prst="rect">
            <a:avLst/>
          </a:prstGeom>
          <a:solidFill>
            <a:schemeClr val="bg1"/>
          </a:solidFill>
          <a:ln>
            <a:solidFill>
              <a:schemeClr val="tx1"/>
            </a:solidFill>
          </a:ln>
        </p:spPr>
        <p:txBody>
          <a:bodyPr wrap="square" rtlCol="0">
            <a:spAutoFit/>
          </a:bodyPr>
          <a:lstStyle/>
          <a:p>
            <a:r>
              <a:rPr lang="ja-JP" altLang="en-US" sz="1100" dirty="0"/>
              <a:t>上限中心気圧の設定</a:t>
            </a:r>
            <a:endParaRPr kumimoji="1" lang="ja-JP" altLang="en-US" sz="1100" dirty="0"/>
          </a:p>
        </p:txBody>
      </p:sp>
      <p:sp>
        <p:nvSpPr>
          <p:cNvPr id="11" name="テキスト ボックス 10"/>
          <p:cNvSpPr txBox="1"/>
          <p:nvPr/>
        </p:nvSpPr>
        <p:spPr>
          <a:xfrm>
            <a:off x="3540422" y="5646428"/>
            <a:ext cx="1443885" cy="261610"/>
          </a:xfrm>
          <a:prstGeom prst="rect">
            <a:avLst/>
          </a:prstGeom>
          <a:solidFill>
            <a:schemeClr val="bg1"/>
          </a:solidFill>
          <a:ln>
            <a:solidFill>
              <a:schemeClr val="tx1"/>
            </a:solidFill>
          </a:ln>
        </p:spPr>
        <p:txBody>
          <a:bodyPr wrap="square" rtlCol="0">
            <a:spAutoFit/>
          </a:bodyPr>
          <a:lstStyle/>
          <a:p>
            <a:r>
              <a:rPr lang="ja-JP" altLang="en-US" sz="1100" dirty="0"/>
              <a:t>抽出緯度範囲の設定</a:t>
            </a:r>
            <a:endParaRPr kumimoji="1" lang="ja-JP" altLang="en-US" sz="1100" dirty="0"/>
          </a:p>
        </p:txBody>
      </p:sp>
      <p:cxnSp>
        <p:nvCxnSpPr>
          <p:cNvPr id="13" name="直線コネクタ 12"/>
          <p:cNvCxnSpPr>
            <a:stCxn id="7" idx="3"/>
            <a:endCxn id="10" idx="1"/>
          </p:cNvCxnSpPr>
          <p:nvPr/>
        </p:nvCxnSpPr>
        <p:spPr>
          <a:xfrm>
            <a:off x="2553549" y="4460406"/>
            <a:ext cx="986872" cy="745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3108099" y="5628096"/>
            <a:ext cx="432322" cy="1472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768007" y="4005064"/>
            <a:ext cx="785542" cy="9106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 name="正方形/長方形 7"/>
          <p:cNvSpPr/>
          <p:nvPr/>
        </p:nvSpPr>
        <p:spPr>
          <a:xfrm>
            <a:off x="2552482" y="5485568"/>
            <a:ext cx="554825" cy="29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テキスト ボックス 11"/>
          <p:cNvSpPr txBox="1"/>
          <p:nvPr/>
        </p:nvSpPr>
        <p:spPr>
          <a:xfrm>
            <a:off x="683568" y="188640"/>
            <a:ext cx="4824536" cy="400110"/>
          </a:xfrm>
          <a:prstGeom prst="rect">
            <a:avLst/>
          </a:prstGeom>
          <a:noFill/>
        </p:spPr>
        <p:txBody>
          <a:bodyPr wrap="square" rtlCol="0">
            <a:spAutoFit/>
          </a:bodyPr>
          <a:lstStyle/>
          <a:p>
            <a:r>
              <a:rPr lang="ja-JP" altLang="en-US" sz="2000" dirty="0"/>
              <a:t>備考：　シート「パラメータ設定用」について</a:t>
            </a:r>
            <a:endParaRPr kumimoji="1" lang="ja-JP" altLang="en-US" sz="2000" dirty="0"/>
          </a:p>
        </p:txBody>
      </p:sp>
    </p:spTree>
    <p:extLst>
      <p:ext uri="{BB962C8B-B14F-4D97-AF65-F5344CB8AC3E}">
        <p14:creationId xmlns:p14="http://schemas.microsoft.com/office/powerpoint/2010/main" val="2837368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6276833-CB6E-47D7-B2F7-E3972DF24905}"/>
              </a:ext>
            </a:extLst>
          </p:cNvPr>
          <p:cNvSpPr txBox="1"/>
          <p:nvPr/>
        </p:nvSpPr>
        <p:spPr>
          <a:xfrm>
            <a:off x="1629957" y="5597147"/>
            <a:ext cx="6094602" cy="646331"/>
          </a:xfrm>
          <a:prstGeom prst="rect">
            <a:avLst/>
          </a:prstGeom>
          <a:noFill/>
        </p:spPr>
        <p:txBody>
          <a:bodyPr wrap="square">
            <a:spAutoFit/>
          </a:bodyPr>
          <a:lstStyle/>
          <a:p>
            <a:r>
              <a:rPr lang="ja-JP" altLang="en-US" dirty="0"/>
              <a:t>https://www.mlit.go.jp/river/shishin_guideline/kaigan/takashioshinsui_manual.pdf</a:t>
            </a:r>
          </a:p>
        </p:txBody>
      </p:sp>
      <p:pic>
        <p:nvPicPr>
          <p:cNvPr id="7" name="図 6">
            <a:extLst>
              <a:ext uri="{FF2B5EF4-FFF2-40B4-BE49-F238E27FC236}">
                <a16:creationId xmlns:a16="http://schemas.microsoft.com/office/drawing/2014/main" id="{A9A674FE-C035-41E9-9893-7C1EC80B0EDD}"/>
              </a:ext>
            </a:extLst>
          </p:cNvPr>
          <p:cNvPicPr>
            <a:picLocks noChangeAspect="1"/>
          </p:cNvPicPr>
          <p:nvPr/>
        </p:nvPicPr>
        <p:blipFill>
          <a:blip r:embed="rId2"/>
          <a:stretch>
            <a:fillRect/>
          </a:stretch>
        </p:blipFill>
        <p:spPr>
          <a:xfrm>
            <a:off x="2265107" y="1196752"/>
            <a:ext cx="4824301" cy="4480098"/>
          </a:xfrm>
          <a:prstGeom prst="rect">
            <a:avLst/>
          </a:prstGeom>
        </p:spPr>
      </p:pic>
      <p:sp>
        <p:nvSpPr>
          <p:cNvPr id="9" name="テキスト ボックス 8"/>
          <p:cNvSpPr txBox="1"/>
          <p:nvPr/>
        </p:nvSpPr>
        <p:spPr>
          <a:xfrm>
            <a:off x="683568" y="332656"/>
            <a:ext cx="4824536" cy="400110"/>
          </a:xfrm>
          <a:prstGeom prst="rect">
            <a:avLst/>
          </a:prstGeom>
          <a:noFill/>
        </p:spPr>
        <p:txBody>
          <a:bodyPr wrap="square" rtlCol="0">
            <a:spAutoFit/>
          </a:bodyPr>
          <a:lstStyle/>
          <a:p>
            <a:r>
              <a:rPr lang="ja-JP" altLang="en-US" sz="2000" dirty="0"/>
              <a:t>参考：　台風中心気圧</a:t>
            </a:r>
            <a:endParaRPr kumimoji="1" lang="ja-JP" altLang="en-US" sz="2000" dirty="0"/>
          </a:p>
        </p:txBody>
      </p:sp>
    </p:spTree>
    <p:extLst>
      <p:ext uri="{BB962C8B-B14F-4D97-AF65-F5344CB8AC3E}">
        <p14:creationId xmlns:p14="http://schemas.microsoft.com/office/powerpoint/2010/main" val="106210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9551" y="692696"/>
            <a:ext cx="8085381" cy="646331"/>
          </a:xfrm>
          <a:prstGeom prst="rect">
            <a:avLst/>
          </a:prstGeom>
          <a:noFill/>
          <a:ln>
            <a:solidFill>
              <a:schemeClr val="tx1"/>
            </a:solidFill>
          </a:ln>
        </p:spPr>
        <p:txBody>
          <a:bodyPr wrap="square" rtlCol="0">
            <a:spAutoFit/>
          </a:bodyPr>
          <a:lstStyle/>
          <a:p>
            <a:r>
              <a:rPr lang="ja-JP" altLang="en-US" dirty="0"/>
              <a:t>②　 台風データベースの</a:t>
            </a:r>
            <a:r>
              <a:rPr lang="en-US" altLang="ja-JP" dirty="0"/>
              <a:t>『1.</a:t>
            </a:r>
            <a:r>
              <a:rPr lang="ja-JP" altLang="en-US" dirty="0"/>
              <a:t>メタデータによる検索</a:t>
            </a:r>
            <a:r>
              <a:rPr lang="en-US" altLang="ja-JP" dirty="0"/>
              <a:t>』</a:t>
            </a:r>
            <a:r>
              <a:rPr lang="ja-JP" altLang="en-US" dirty="0"/>
              <a:t>から</a:t>
            </a:r>
            <a:r>
              <a:rPr lang="en-US" altLang="ja-JP" dirty="0"/>
              <a:t>『5.</a:t>
            </a:r>
            <a:r>
              <a:rPr lang="ja-JP" altLang="en-US" dirty="0"/>
              <a:t>地名（緯度・経度）で検索</a:t>
            </a:r>
            <a:r>
              <a:rPr lang="en-US" altLang="ja-JP" dirty="0"/>
              <a:t>』</a:t>
            </a:r>
            <a:r>
              <a:rPr lang="ja-JP" altLang="en-US" dirty="0"/>
              <a:t>をクリック </a:t>
            </a:r>
            <a:endParaRPr kumimoji="1" lang="ja-JP" altLang="en-US" dirty="0"/>
          </a:p>
        </p:txBody>
      </p:sp>
      <p:pic>
        <p:nvPicPr>
          <p:cNvPr id="5" name="図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9552" y="1762845"/>
            <a:ext cx="8085381" cy="4474467"/>
          </a:xfrm>
          <a:prstGeom prst="rect">
            <a:avLst/>
          </a:prstGeom>
        </p:spPr>
      </p:pic>
    </p:spTree>
    <p:extLst>
      <p:ext uri="{BB962C8B-B14F-4D97-AF65-F5344CB8AC3E}">
        <p14:creationId xmlns:p14="http://schemas.microsoft.com/office/powerpoint/2010/main" val="314441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9660" y="692696"/>
            <a:ext cx="7942780" cy="646331"/>
          </a:xfrm>
          <a:prstGeom prst="rect">
            <a:avLst/>
          </a:prstGeom>
          <a:noFill/>
          <a:ln>
            <a:solidFill>
              <a:schemeClr val="tx1"/>
            </a:solidFill>
          </a:ln>
        </p:spPr>
        <p:txBody>
          <a:bodyPr wrap="square" rtlCol="0">
            <a:spAutoFit/>
          </a:bodyPr>
          <a:lstStyle/>
          <a:p>
            <a:r>
              <a:rPr lang="ja-JP" altLang="en-US" dirty="0"/>
              <a:t>③ 　一番下までスクロールし、</a:t>
            </a:r>
            <a:r>
              <a:rPr lang="en-US" altLang="ja-JP" dirty="0"/>
              <a:t>『3.</a:t>
            </a:r>
            <a:r>
              <a:rPr lang="ja-JP" altLang="en-US" dirty="0"/>
              <a:t>緯度・経度・半径を指定</a:t>
            </a:r>
            <a:r>
              <a:rPr lang="en-US" altLang="ja-JP" dirty="0"/>
              <a:t>』</a:t>
            </a:r>
            <a:r>
              <a:rPr lang="ja-JP" altLang="en-US" dirty="0"/>
              <a:t>から対象拠点の緯度、経度、および“半径＝</a:t>
            </a:r>
            <a:r>
              <a:rPr lang="en-US" altLang="ja-JP" dirty="0"/>
              <a:t>100”</a:t>
            </a:r>
            <a:r>
              <a:rPr lang="ja-JP" altLang="en-US" dirty="0"/>
              <a:t>と入力し、</a:t>
            </a:r>
            <a:r>
              <a:rPr lang="en-US" altLang="ja-JP" dirty="0"/>
              <a:t>『</a:t>
            </a:r>
            <a:r>
              <a:rPr lang="ja-JP" altLang="en-US" dirty="0"/>
              <a:t>送信</a:t>
            </a:r>
            <a:r>
              <a:rPr lang="en-US" altLang="ja-JP" dirty="0"/>
              <a:t>』</a:t>
            </a:r>
            <a:r>
              <a:rPr lang="ja-JP" altLang="en-US" dirty="0"/>
              <a:t>をクリック </a:t>
            </a:r>
            <a:endParaRPr kumimoji="1" lang="ja-JP" altLang="en-US" dirty="0"/>
          </a:p>
        </p:txBody>
      </p:sp>
      <p:pic>
        <p:nvPicPr>
          <p:cNvPr id="6" name="図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9659" y="1909054"/>
            <a:ext cx="7942781" cy="4400265"/>
          </a:xfrm>
          <a:prstGeom prst="rect">
            <a:avLst/>
          </a:prstGeom>
        </p:spPr>
      </p:pic>
    </p:spTree>
    <p:extLst>
      <p:ext uri="{BB962C8B-B14F-4D97-AF65-F5344CB8AC3E}">
        <p14:creationId xmlns:p14="http://schemas.microsoft.com/office/powerpoint/2010/main" val="405177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9660" y="692696"/>
            <a:ext cx="7942780" cy="646331"/>
          </a:xfrm>
          <a:prstGeom prst="rect">
            <a:avLst/>
          </a:prstGeom>
          <a:noFill/>
          <a:ln>
            <a:solidFill>
              <a:schemeClr val="tx1"/>
            </a:solidFill>
          </a:ln>
        </p:spPr>
        <p:txBody>
          <a:bodyPr wrap="square" rtlCol="0">
            <a:spAutoFit/>
          </a:bodyPr>
          <a:lstStyle/>
          <a:p>
            <a:r>
              <a:rPr lang="ja-JP" altLang="en-US" dirty="0"/>
              <a:t>④ 　一番下までスクロールし、</a:t>
            </a:r>
            <a:r>
              <a:rPr lang="en-US" altLang="ja-JP" dirty="0"/>
              <a:t>『3.</a:t>
            </a:r>
            <a:r>
              <a:rPr lang="ja-JP" altLang="en-US" dirty="0"/>
              <a:t>緯度・経度・半径を指定</a:t>
            </a:r>
            <a:r>
              <a:rPr lang="en-US" altLang="ja-JP" dirty="0"/>
              <a:t>』</a:t>
            </a:r>
            <a:r>
              <a:rPr lang="ja-JP" altLang="en-US" dirty="0"/>
              <a:t>から対象拠点の緯度、経度、および“半径＝</a:t>
            </a:r>
            <a:r>
              <a:rPr lang="en-US" altLang="ja-JP" dirty="0"/>
              <a:t>100”</a:t>
            </a:r>
            <a:r>
              <a:rPr lang="ja-JP" altLang="en-US" dirty="0"/>
              <a:t>と入力し、</a:t>
            </a:r>
            <a:r>
              <a:rPr lang="en-US" altLang="ja-JP" dirty="0"/>
              <a:t>『</a:t>
            </a:r>
            <a:r>
              <a:rPr lang="ja-JP" altLang="en-US" dirty="0"/>
              <a:t>送信</a:t>
            </a:r>
            <a:r>
              <a:rPr lang="en-US" altLang="ja-JP" dirty="0"/>
              <a:t>』</a:t>
            </a:r>
            <a:r>
              <a:rPr lang="ja-JP" altLang="en-US" dirty="0"/>
              <a:t>をクリック </a:t>
            </a:r>
            <a:endParaRPr kumimoji="1" lang="ja-JP" altLang="en-US" dirty="0"/>
          </a:p>
        </p:txBody>
      </p:sp>
      <p:pic>
        <p:nvPicPr>
          <p:cNvPr id="6" name="図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9659" y="1909054"/>
            <a:ext cx="7942781" cy="4400265"/>
          </a:xfrm>
          <a:prstGeom prst="rect">
            <a:avLst/>
          </a:prstGeom>
        </p:spPr>
      </p:pic>
    </p:spTree>
    <p:extLst>
      <p:ext uri="{BB962C8B-B14F-4D97-AF65-F5344CB8AC3E}">
        <p14:creationId xmlns:p14="http://schemas.microsoft.com/office/powerpoint/2010/main" val="4891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9660" y="692696"/>
            <a:ext cx="7942780" cy="646331"/>
          </a:xfrm>
          <a:prstGeom prst="rect">
            <a:avLst/>
          </a:prstGeom>
          <a:noFill/>
          <a:ln>
            <a:solidFill>
              <a:schemeClr val="tx1"/>
            </a:solidFill>
          </a:ln>
        </p:spPr>
        <p:txBody>
          <a:bodyPr wrap="square" rtlCol="0">
            <a:spAutoFit/>
          </a:bodyPr>
          <a:lstStyle/>
          <a:p>
            <a:r>
              <a:rPr lang="ja-JP" altLang="en-US" dirty="0"/>
              <a:t>⑤　抽出された中から任意の台風ナンバーをクリック</a:t>
            </a:r>
            <a:endParaRPr lang="en-US" altLang="ja-JP" dirty="0"/>
          </a:p>
          <a:p>
            <a:r>
              <a:rPr lang="ja-JP" altLang="en-US" dirty="0"/>
              <a:t>　　</a:t>
            </a:r>
            <a:r>
              <a:rPr lang="en-US" altLang="ja-JP" sz="1600" dirty="0"/>
              <a:t>(※</a:t>
            </a:r>
            <a:r>
              <a:rPr lang="ja-JP" altLang="en-US" sz="1600" dirty="0"/>
              <a:t>　「</a:t>
            </a:r>
            <a:r>
              <a:rPr lang="en-US" altLang="ja-JP" sz="1600" dirty="0"/>
              <a:t>195413</a:t>
            </a:r>
            <a:r>
              <a:rPr lang="ja-JP" altLang="en-US" sz="1600" dirty="0"/>
              <a:t>」の場合「</a:t>
            </a:r>
            <a:r>
              <a:rPr lang="en-US" altLang="ja-JP" sz="1600" dirty="0"/>
              <a:t>1954</a:t>
            </a:r>
            <a:r>
              <a:rPr lang="ja-JP" altLang="en-US" sz="1600" dirty="0"/>
              <a:t>年発生 台風</a:t>
            </a:r>
            <a:r>
              <a:rPr lang="en-US" altLang="ja-JP" sz="1600" dirty="0"/>
              <a:t>13</a:t>
            </a:r>
            <a:r>
              <a:rPr lang="ja-JP" altLang="en-US" sz="1600" dirty="0"/>
              <a:t>号」を意味しています。</a:t>
            </a:r>
            <a:r>
              <a:rPr lang="en-US" altLang="ja-JP" sz="1600" dirty="0"/>
              <a:t>)</a:t>
            </a:r>
            <a:r>
              <a:rPr lang="ja-JP" altLang="en-US" sz="1600" dirty="0"/>
              <a:t> </a:t>
            </a:r>
            <a:endParaRPr kumimoji="1" lang="ja-JP" altLang="en-US" sz="1600" dirty="0"/>
          </a:p>
        </p:txBody>
      </p:sp>
      <p:pic>
        <p:nvPicPr>
          <p:cNvPr id="5" name="図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9660" y="1772816"/>
            <a:ext cx="7899956" cy="4392488"/>
          </a:xfrm>
          <a:prstGeom prst="rect">
            <a:avLst/>
          </a:prstGeom>
        </p:spPr>
      </p:pic>
      <p:sp>
        <p:nvSpPr>
          <p:cNvPr id="7" name="正方形/長方形 6"/>
          <p:cNvSpPr/>
          <p:nvPr/>
        </p:nvSpPr>
        <p:spPr>
          <a:xfrm>
            <a:off x="918510" y="5435496"/>
            <a:ext cx="314086" cy="125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58798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9660" y="692696"/>
            <a:ext cx="7942780" cy="369332"/>
          </a:xfrm>
          <a:prstGeom prst="rect">
            <a:avLst/>
          </a:prstGeom>
          <a:noFill/>
          <a:ln>
            <a:solidFill>
              <a:schemeClr val="tx1"/>
            </a:solidFill>
          </a:ln>
        </p:spPr>
        <p:txBody>
          <a:bodyPr wrap="square" rtlCol="0">
            <a:spAutoFit/>
          </a:bodyPr>
          <a:lstStyle/>
          <a:p>
            <a:r>
              <a:rPr lang="ja-JP" altLang="en-US" dirty="0"/>
              <a:t>⑥　左上の</a:t>
            </a:r>
            <a:r>
              <a:rPr lang="en-US" altLang="ja-JP" dirty="0"/>
              <a:t>『</a:t>
            </a:r>
            <a:r>
              <a:rPr lang="ja-JP" altLang="en-US" dirty="0"/>
              <a:t>詳細経路情報</a:t>
            </a:r>
            <a:r>
              <a:rPr lang="en-US" altLang="ja-JP" dirty="0"/>
              <a:t>』</a:t>
            </a:r>
            <a:r>
              <a:rPr lang="ja-JP" altLang="en-US" dirty="0"/>
              <a:t>をクリック </a:t>
            </a:r>
            <a:endParaRPr kumimoji="1" lang="ja-JP" altLang="en-US" dirty="0"/>
          </a:p>
        </p:txBody>
      </p:sp>
      <p:pic>
        <p:nvPicPr>
          <p:cNvPr id="5" name="図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9659" y="1340768"/>
            <a:ext cx="7899955" cy="4392488"/>
          </a:xfrm>
          <a:prstGeom prst="rect">
            <a:avLst/>
          </a:prstGeom>
        </p:spPr>
      </p:pic>
      <p:sp>
        <p:nvSpPr>
          <p:cNvPr id="7" name="正方形/長方形 6"/>
          <p:cNvSpPr/>
          <p:nvPr/>
        </p:nvSpPr>
        <p:spPr>
          <a:xfrm>
            <a:off x="806186" y="3063765"/>
            <a:ext cx="381438" cy="1496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423312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9660" y="692696"/>
            <a:ext cx="7942780" cy="369332"/>
          </a:xfrm>
          <a:prstGeom prst="rect">
            <a:avLst/>
          </a:prstGeom>
          <a:noFill/>
          <a:ln>
            <a:solidFill>
              <a:schemeClr val="tx1"/>
            </a:solidFill>
          </a:ln>
        </p:spPr>
        <p:txBody>
          <a:bodyPr wrap="square" rtlCol="0">
            <a:spAutoFit/>
          </a:bodyPr>
          <a:lstStyle/>
          <a:p>
            <a:r>
              <a:rPr lang="ja-JP" altLang="en-US" dirty="0"/>
              <a:t>⑦　表をコピー </a:t>
            </a:r>
            <a:endParaRPr kumimoji="1" lang="ja-JP" altLang="en-US" dirty="0"/>
          </a:p>
        </p:txBody>
      </p:sp>
      <p:pic>
        <p:nvPicPr>
          <p:cNvPr id="5" name="図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9659" y="1628800"/>
            <a:ext cx="7928741" cy="4392488"/>
          </a:xfrm>
          <a:prstGeom prst="rect">
            <a:avLst/>
          </a:prstGeom>
        </p:spPr>
      </p:pic>
      <p:sp>
        <p:nvSpPr>
          <p:cNvPr id="7" name="正方形/長方形 6"/>
          <p:cNvSpPr/>
          <p:nvPr/>
        </p:nvSpPr>
        <p:spPr>
          <a:xfrm>
            <a:off x="672936" y="2575537"/>
            <a:ext cx="7704856" cy="3433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195028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9660" y="692696"/>
            <a:ext cx="7942780" cy="369332"/>
          </a:xfrm>
          <a:prstGeom prst="rect">
            <a:avLst/>
          </a:prstGeom>
          <a:noFill/>
          <a:ln>
            <a:solidFill>
              <a:schemeClr val="tx1"/>
            </a:solidFill>
          </a:ln>
        </p:spPr>
        <p:txBody>
          <a:bodyPr wrap="square" rtlCol="0">
            <a:spAutoFit/>
          </a:bodyPr>
          <a:lstStyle/>
          <a:p>
            <a:r>
              <a:rPr lang="ja-JP" altLang="en-US" dirty="0"/>
              <a:t>⑧ </a:t>
            </a:r>
            <a:r>
              <a:rPr lang="en-US" altLang="ja-JP" dirty="0"/>
              <a:t>『covert_inputfile_v3_</a:t>
            </a:r>
            <a:r>
              <a:rPr lang="ja-JP" altLang="en-US" dirty="0"/>
              <a:t>○○</a:t>
            </a:r>
            <a:r>
              <a:rPr lang="en-US" altLang="ja-JP" dirty="0"/>
              <a:t>.</a:t>
            </a:r>
            <a:r>
              <a:rPr lang="en-US" altLang="ja-JP" dirty="0" err="1"/>
              <a:t>xlsx</a:t>
            </a:r>
            <a:r>
              <a:rPr lang="en-US" altLang="ja-JP" dirty="0"/>
              <a:t>』</a:t>
            </a:r>
            <a:r>
              <a:rPr lang="ja-JP" altLang="en-US" dirty="0"/>
              <a:t>のシート</a:t>
            </a:r>
            <a:r>
              <a:rPr lang="en-US" altLang="ja-JP" dirty="0"/>
              <a:t>『1_</a:t>
            </a:r>
            <a:r>
              <a:rPr lang="ja-JP" altLang="en-US" dirty="0"/>
              <a:t>台風データ貼り付け</a:t>
            </a:r>
            <a:r>
              <a:rPr lang="en-US" altLang="ja-JP" dirty="0"/>
              <a:t>』</a:t>
            </a:r>
            <a:r>
              <a:rPr lang="ja-JP" altLang="en-US" dirty="0" err="1"/>
              <a:t>に貼</a:t>
            </a:r>
            <a:r>
              <a:rPr lang="ja-JP" altLang="en-US" dirty="0"/>
              <a:t>付け </a:t>
            </a:r>
            <a:endParaRPr kumimoji="1" lang="ja-JP" altLang="en-US" dirty="0"/>
          </a:p>
        </p:txBody>
      </p:sp>
      <p:pic>
        <p:nvPicPr>
          <p:cNvPr id="2" name="図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0254" y="1700808"/>
            <a:ext cx="8081592" cy="4536504"/>
          </a:xfrm>
          <a:prstGeom prst="rect">
            <a:avLst/>
          </a:prstGeom>
        </p:spPr>
      </p:pic>
      <p:sp>
        <p:nvSpPr>
          <p:cNvPr id="3" name="テキスト ボックス 2"/>
          <p:cNvSpPr txBox="1"/>
          <p:nvPr/>
        </p:nvSpPr>
        <p:spPr>
          <a:xfrm>
            <a:off x="683568" y="188640"/>
            <a:ext cx="3744416" cy="400110"/>
          </a:xfrm>
          <a:prstGeom prst="rect">
            <a:avLst/>
          </a:prstGeom>
          <a:noFill/>
        </p:spPr>
        <p:txBody>
          <a:bodyPr wrap="square" rtlCol="0">
            <a:spAutoFit/>
          </a:bodyPr>
          <a:lstStyle/>
          <a:p>
            <a:r>
              <a:rPr kumimoji="1" lang="en-US" altLang="ja-JP" sz="2000" dirty="0"/>
              <a:t>Ⅰ. </a:t>
            </a:r>
            <a:r>
              <a:rPr lang="ja-JP" altLang="en-US" sz="2000" dirty="0"/>
              <a:t>台風</a:t>
            </a:r>
            <a:r>
              <a:rPr kumimoji="1" lang="ja-JP" altLang="en-US" sz="2000" dirty="0"/>
              <a:t>データ貼り付け</a:t>
            </a:r>
          </a:p>
        </p:txBody>
      </p:sp>
    </p:spTree>
    <p:extLst>
      <p:ext uri="{BB962C8B-B14F-4D97-AF65-F5344CB8AC3E}">
        <p14:creationId xmlns:p14="http://schemas.microsoft.com/office/powerpoint/2010/main" val="5800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9660" y="692696"/>
            <a:ext cx="7942780" cy="1477328"/>
          </a:xfrm>
          <a:prstGeom prst="rect">
            <a:avLst/>
          </a:prstGeom>
          <a:noFill/>
          <a:ln>
            <a:solidFill>
              <a:schemeClr val="tx1"/>
            </a:solidFill>
          </a:ln>
        </p:spPr>
        <p:txBody>
          <a:bodyPr wrap="square" rtlCol="0">
            <a:spAutoFit/>
          </a:bodyPr>
          <a:lstStyle/>
          <a:p>
            <a:r>
              <a:rPr lang="ja-JP" altLang="en-US" dirty="0"/>
              <a:t>⑨ </a:t>
            </a:r>
            <a:r>
              <a:rPr lang="en-US" altLang="ja-JP" dirty="0"/>
              <a:t>『covert_inputfile_v3_</a:t>
            </a:r>
            <a:r>
              <a:rPr lang="ja-JP" altLang="en-US" dirty="0"/>
              <a:t>○○</a:t>
            </a:r>
            <a:r>
              <a:rPr lang="en-US" altLang="ja-JP" dirty="0"/>
              <a:t>.</a:t>
            </a:r>
            <a:r>
              <a:rPr lang="en-US" altLang="ja-JP" dirty="0" err="1"/>
              <a:t>xlsx</a:t>
            </a:r>
            <a:r>
              <a:rPr lang="en-US" altLang="ja-JP" dirty="0"/>
              <a:t>』</a:t>
            </a:r>
            <a:r>
              <a:rPr lang="ja-JP" altLang="en-US" dirty="0"/>
              <a:t>のシート</a:t>
            </a:r>
            <a:r>
              <a:rPr lang="en-US" altLang="ja-JP" dirty="0"/>
              <a:t>『2_</a:t>
            </a:r>
            <a:r>
              <a:rPr lang="ja-JP" altLang="en-US" dirty="0"/>
              <a:t>距離計算用書き出し</a:t>
            </a:r>
            <a:r>
              <a:rPr lang="en-US" altLang="ja-JP" dirty="0"/>
              <a:t>』</a:t>
            </a:r>
            <a:r>
              <a:rPr lang="ja-JP" altLang="en-US" dirty="0"/>
              <a:t>をコピーし、</a:t>
            </a:r>
            <a:endParaRPr lang="en-US" altLang="ja-JP" dirty="0"/>
          </a:p>
          <a:p>
            <a:r>
              <a:rPr lang="ja-JP" altLang="en-US" dirty="0"/>
              <a:t>　　対象箇所を「メモ帳」に貼付けし保存。</a:t>
            </a:r>
            <a:endParaRPr lang="en-US" altLang="ja-JP" dirty="0"/>
          </a:p>
          <a:p>
            <a:r>
              <a:rPr lang="ja-JP" altLang="en-US" dirty="0"/>
              <a:t>　　（「削除」と書かれているセルはコピーしない）</a:t>
            </a:r>
            <a:endParaRPr lang="en-US" altLang="ja-JP" dirty="0"/>
          </a:p>
          <a:p>
            <a:r>
              <a:rPr lang="ja-JP" altLang="en-US" dirty="0"/>
              <a:t>　　保存したファイルの拡張子を </a:t>
            </a:r>
            <a:r>
              <a:rPr lang="en-US" altLang="ja-JP" dirty="0"/>
              <a:t>.txt </a:t>
            </a:r>
            <a:r>
              <a:rPr lang="ja-JP" altLang="en-US" dirty="0"/>
              <a:t>から </a:t>
            </a:r>
            <a:r>
              <a:rPr lang="en-US" altLang="ja-JP" dirty="0"/>
              <a:t>.in </a:t>
            </a:r>
            <a:r>
              <a:rPr lang="ja-JP" altLang="en-US" dirty="0"/>
              <a:t>に変更。 </a:t>
            </a:r>
            <a:endParaRPr lang="en-US" altLang="ja-JP" dirty="0"/>
          </a:p>
          <a:p>
            <a:r>
              <a:rPr lang="en-US" altLang="ja-JP" dirty="0"/>
              <a:t>      </a:t>
            </a:r>
            <a:r>
              <a:rPr lang="en-US" altLang="ja-JP" sz="1400" dirty="0"/>
              <a:t>※</a:t>
            </a:r>
            <a:r>
              <a:rPr lang="ja-JP" altLang="en-US" sz="1400" dirty="0"/>
              <a:t>ファイル名は半角英数字にします（例：</a:t>
            </a:r>
            <a:r>
              <a:rPr lang="en-US" altLang="ja-JP" sz="1400" dirty="0"/>
              <a:t>distant.in</a:t>
            </a:r>
            <a:r>
              <a:rPr lang="ja-JP" altLang="en-US" sz="1400" dirty="0"/>
              <a:t>）</a:t>
            </a:r>
            <a:endParaRPr lang="en-US" altLang="ja-JP" sz="1400" dirty="0"/>
          </a:p>
        </p:txBody>
      </p:sp>
      <p:pic>
        <p:nvPicPr>
          <p:cNvPr id="3" name="図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19936" y="2273970"/>
            <a:ext cx="7906043" cy="4464496"/>
          </a:xfrm>
          <a:prstGeom prst="rect">
            <a:avLst/>
          </a:prstGeom>
        </p:spPr>
      </p:pic>
      <p:sp>
        <p:nvSpPr>
          <p:cNvPr id="5" name="正方形/長方形 4"/>
          <p:cNvSpPr/>
          <p:nvPr/>
        </p:nvSpPr>
        <p:spPr>
          <a:xfrm>
            <a:off x="845836" y="3714130"/>
            <a:ext cx="3456384" cy="187220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 name="右矢印 5"/>
          <p:cNvSpPr/>
          <p:nvPr/>
        </p:nvSpPr>
        <p:spPr>
          <a:xfrm>
            <a:off x="4427984" y="4077072"/>
            <a:ext cx="360040" cy="75898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806276" y="3704852"/>
            <a:ext cx="3456384" cy="1377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 name="テキスト ボックス 7"/>
          <p:cNvSpPr txBox="1"/>
          <p:nvPr/>
        </p:nvSpPr>
        <p:spPr>
          <a:xfrm>
            <a:off x="683568" y="188640"/>
            <a:ext cx="3744416" cy="400110"/>
          </a:xfrm>
          <a:prstGeom prst="rect">
            <a:avLst/>
          </a:prstGeom>
          <a:noFill/>
        </p:spPr>
        <p:txBody>
          <a:bodyPr wrap="square" rtlCol="0">
            <a:spAutoFit/>
          </a:bodyPr>
          <a:lstStyle/>
          <a:p>
            <a:r>
              <a:rPr lang="en-US" altLang="ja-JP" sz="2000" dirty="0"/>
              <a:t>Ⅱ</a:t>
            </a:r>
            <a:r>
              <a:rPr kumimoji="1" lang="en-US" altLang="ja-JP" sz="2000" dirty="0"/>
              <a:t>. </a:t>
            </a:r>
            <a:r>
              <a:rPr lang="ja-JP" altLang="en-US" sz="2000" dirty="0"/>
              <a:t>二点間の座標距離の計算</a:t>
            </a:r>
            <a:endParaRPr kumimoji="1" lang="ja-JP" altLang="en-US" sz="2000" dirty="0"/>
          </a:p>
        </p:txBody>
      </p:sp>
    </p:spTree>
    <p:extLst>
      <p:ext uri="{BB962C8B-B14F-4D97-AF65-F5344CB8AC3E}">
        <p14:creationId xmlns:p14="http://schemas.microsoft.com/office/powerpoint/2010/main" val="28678478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ank.potx" id="{CC77F9C7-7466-4AF9-A282-E5F1691759B8}" vid="{68BF9A2E-C431-4672-9376-05F12B8FB247}"/>
    </a:ext>
  </a:extLst>
</a:theme>
</file>

<file path=docProps/app.xml><?xml version="1.0" encoding="utf-8"?>
<Properties xmlns="http://schemas.openxmlformats.org/officeDocument/2006/extended-properties" xmlns:vt="http://schemas.openxmlformats.org/officeDocument/2006/docPropsVTypes">
  <Template>blank</Template>
  <TotalTime>216</TotalTime>
  <Words>701</Words>
  <Application>Microsoft Office PowerPoint</Application>
  <PresentationFormat>画面に合わせる (4:3)</PresentationFormat>
  <Paragraphs>45</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Arial</vt:lpstr>
      <vt:lpstr>Calibri</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MS&amp;AD INSURANCE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大地 吉次</dc:creator>
  <cp:lastModifiedBy>吉次大地_A6Y41</cp:lastModifiedBy>
  <cp:revision>21</cp:revision>
  <dcterms:created xsi:type="dcterms:W3CDTF">2023-03-10T00:35:49Z</dcterms:created>
  <dcterms:modified xsi:type="dcterms:W3CDTF">2024-01-29T06:51:16Z</dcterms:modified>
</cp:coreProperties>
</file>