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unknown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embeddings/oleObject4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6218" autoAdjust="0"/>
    <p:restoredTop sz="93455" autoAdjust="0"/>
  </p:normalViewPr>
  <p:slideViewPr>
    <p:cSldViewPr snapToGrid="0">
      <p:cViewPr varScale="1">
        <p:scale>
          <a:sx n="100" d="100"/>
          <a:sy n="100" d="100"/>
        </p:scale>
        <p:origin x="-960" y="-2064"/>
      </p:cViewPr>
      <p:guideLst>
        <p:guide orient="horz" pos="2159"/>
        <p:guide orient="horz" pos="866"/>
        <p:guide orient="horz" pos="4178"/>
        <p:guide orient="horz" pos="1433"/>
        <p:guide orient="horz" pos="3837"/>
        <p:guide orient="horz" pos="3792"/>
        <p:guide orient="horz" pos="2408"/>
        <p:guide pos="3840"/>
        <p:guide pos="7514"/>
        <p:guide pos="142"/>
        <p:guide pos="1254"/>
        <p:guide pos="10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5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609EFB5-21A6-41B4-A6C6-0B12D3604860}" type="datetime1">
              <a:rPr lang="ko-KR" altLang="en-US"/>
              <a:pPr lvl="0">
                <a:defRPr/>
              </a:pPr>
              <a:t>2023-08-27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774C550-428A-444F-AFC3-A72FC13E887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860B32F-6541-4730-A56F-A6B0CDB5DA40}" type="datetime1">
              <a:rPr lang="ko-KR" altLang="en-US"/>
              <a:pPr lvl="0">
                <a:defRPr/>
              </a:pPr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E6EB65F-8C47-4274-BD46-4EF01F41BE4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Today's topic is Private Security Guard Practical Test. Specifically about five test parameters.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E6EB65F-8C47-4274-BD46-4EF01F41BE4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The contents are as follows.</a:t>
            </a:r>
            <a:endParaRPr lang="en-US" altLang="ko-KR"/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Self-Introduction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Description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Etiquette Protocol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Tactics, Firearms 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2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Physical Fitness</a:t>
            </a:r>
            <a:endParaRPr lang="en-US" altLang="ko-KR" sz="1200" b="1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defRPr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E6EB65F-8C47-4274-BD46-4EF01F41BE4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E6EB65F-8C47-4274-BD46-4EF01F41BE4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E6EB65F-8C47-4274-BD46-4EF01F41BE4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A7A81F3-4BC3-CDC2-761E-EBE1A5F0E795}"/>
              </a:ext>
            </a:extLst>
          </p:cNvPr>
          <p:cNvSpPr/>
          <p:nvPr userDrawn="1"/>
        </p:nvSpPr>
        <p:spPr>
          <a:xfrm>
            <a:off x="0" y="533399"/>
            <a:ext cx="12192000" cy="5127850"/>
          </a:xfrm>
          <a:prstGeom prst="rect">
            <a:avLst/>
          </a:prstGeom>
          <a:solidFill>
            <a:srgbClr val="9CC4F2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김포평화제목" panose="02000500000000000000" pitchFamily="2" charset="-127"/>
              <a:ea typeface="김포평화제목" panose="02000500000000000000" pitchFamily="2" charset="-127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29462DD9-1128-1F37-4E68-7BF444EF154D}"/>
              </a:ext>
            </a:extLst>
          </p:cNvPr>
          <p:cNvSpPr/>
          <p:nvPr userDrawn="1"/>
        </p:nvSpPr>
        <p:spPr>
          <a:xfrm flipH="1">
            <a:off x="5136000" y="3147829"/>
            <a:ext cx="7056000" cy="2520000"/>
          </a:xfrm>
          <a:prstGeom prst="rtTriangle">
            <a:avLst/>
          </a:prstGeom>
          <a:solidFill>
            <a:srgbClr val="B4C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김포평화제목" panose="02000500000000000000" pitchFamily="2" charset="-127"/>
              <a:ea typeface="김포평화제목" panose="02000500000000000000" pitchFamily="2" charset="-127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421E59B9-70A2-A865-C765-77FDEA09983D}"/>
              </a:ext>
            </a:extLst>
          </p:cNvPr>
          <p:cNvSpPr/>
          <p:nvPr userDrawn="1"/>
        </p:nvSpPr>
        <p:spPr>
          <a:xfrm flipH="1">
            <a:off x="8519886" y="3183701"/>
            <a:ext cx="3672114" cy="3672114"/>
          </a:xfrm>
          <a:prstGeom prst="rtTriangle">
            <a:avLst/>
          </a:prstGeom>
          <a:solidFill>
            <a:srgbClr val="C7C9D7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1279620E-5321-C260-E24E-727C05775137}"/>
              </a:ext>
            </a:extLst>
          </p:cNvPr>
          <p:cNvSpPr/>
          <p:nvPr userDrawn="1"/>
        </p:nvSpPr>
        <p:spPr>
          <a:xfrm>
            <a:off x="-1" y="4762500"/>
            <a:ext cx="5877065" cy="2098952"/>
          </a:xfrm>
          <a:prstGeom prst="rtTriangle">
            <a:avLst/>
          </a:prstGeom>
          <a:solidFill>
            <a:srgbClr val="C7C9D7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0B898F32-DD1D-A796-BBA5-3C7AEF29EC21}"/>
              </a:ext>
            </a:extLst>
          </p:cNvPr>
          <p:cNvSpPr/>
          <p:nvPr userDrawn="1"/>
        </p:nvSpPr>
        <p:spPr>
          <a:xfrm>
            <a:off x="0" y="3183700"/>
            <a:ext cx="2483753" cy="2483753"/>
          </a:xfrm>
          <a:prstGeom prst="rtTriangle">
            <a:avLst/>
          </a:prstGeom>
          <a:solidFill>
            <a:srgbClr val="BCD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김포평화제목" panose="02000500000000000000" pitchFamily="2" charset="-127"/>
              <a:ea typeface="김포평화제목" panose="020005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ko-KR" altLang="en-US" sz="5400" b="1" kern="1200" spc="-1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33308" y="4255640"/>
            <a:ext cx="3934691" cy="34855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lang="ko-KR" altLang="en-US" sz="1800" b="1" spc="-1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8708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2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E73A4A0-8AA4-6DBF-1D33-5EA9A37D8247}"/>
              </a:ext>
            </a:extLst>
          </p:cNvPr>
          <p:cNvSpPr/>
          <p:nvPr userDrawn="1"/>
        </p:nvSpPr>
        <p:spPr>
          <a:xfrm>
            <a:off x="-13706" y="-18922"/>
            <a:ext cx="12205705" cy="6876921"/>
          </a:xfrm>
          <a:prstGeom prst="rect">
            <a:avLst/>
          </a:prstGeom>
          <a:solidFill>
            <a:srgbClr val="9CC4F2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김포평화제목" panose="02000500000000000000" pitchFamily="2" charset="-127"/>
              <a:ea typeface="김포평화제목" panose="02000500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4D48ED-EC84-1B48-C67B-F7A1510384C9}"/>
              </a:ext>
            </a:extLst>
          </p:cNvPr>
          <p:cNvCxnSpPr/>
          <p:nvPr userDrawn="1"/>
        </p:nvCxnSpPr>
        <p:spPr>
          <a:xfrm>
            <a:off x="277561" y="6634700"/>
            <a:ext cx="11552222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ED9786-31F3-1C34-4719-F34825D19B07}"/>
              </a:ext>
            </a:extLst>
          </p:cNvPr>
          <p:cNvGrpSpPr/>
          <p:nvPr userDrawn="1"/>
        </p:nvGrpSpPr>
        <p:grpSpPr>
          <a:xfrm>
            <a:off x="528873" y="334978"/>
            <a:ext cx="145308" cy="1200831"/>
            <a:chOff x="836691" y="344032"/>
            <a:chExt cx="45719" cy="12008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A639FC-DD1C-8042-D277-B838E3B02BC8}"/>
                </a:ext>
              </a:extLst>
            </p:cNvPr>
            <p:cNvSpPr/>
            <p:nvPr/>
          </p:nvSpPr>
          <p:spPr>
            <a:xfrm>
              <a:off x="836691" y="344033"/>
              <a:ext cx="45719" cy="1200830"/>
            </a:xfrm>
            <a:prstGeom prst="rect">
              <a:avLst/>
            </a:prstGeom>
            <a:solidFill>
              <a:srgbClr val="8BB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김포평화제목" panose="02000500000000000000" pitchFamily="2" charset="-127"/>
                <a:ea typeface="김포평화제목" panose="020005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2DE6986-3C15-435E-23D0-EA057D49F302}"/>
                </a:ext>
              </a:extLst>
            </p:cNvPr>
            <p:cNvSpPr/>
            <p:nvPr/>
          </p:nvSpPr>
          <p:spPr>
            <a:xfrm>
              <a:off x="836691" y="344032"/>
              <a:ext cx="45719" cy="452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김포평화제목" panose="02000500000000000000" pitchFamily="2" charset="-127"/>
                <a:ea typeface="김포평화제목" panose="02000500000000000000" pitchFamily="2" charset="-127"/>
              </a:endParaRPr>
            </a:p>
          </p:txBody>
        </p:sp>
      </p:grpSp>
      <p:sp>
        <p:nvSpPr>
          <p:cNvPr id="11" name="텍스트박스2">
            <a:extLst>
              <a:ext uri="{FF2B5EF4-FFF2-40B4-BE49-F238E27FC236}">
                <a16:creationId xmlns:a16="http://schemas.microsoft.com/office/drawing/2014/main" id="{5CAD8770-8D13-97ED-E00B-A2080D6E2F14}"/>
              </a:ext>
            </a:extLst>
          </p:cNvPr>
          <p:cNvSpPr txBox="1"/>
          <p:nvPr userDrawn="1"/>
        </p:nvSpPr>
        <p:spPr>
          <a:xfrm>
            <a:off x="1109753" y="772115"/>
            <a:ext cx="315965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lang="en-US" sz="2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4A7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0" lang="ko-KR" altLang="en-US" sz="4000" b="1" i="0" u="none" strike="noStrike" kern="1200" cap="none" spc="-1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F997AD-24D0-7E2B-26A4-1DAE16DDEE11}"/>
              </a:ext>
            </a:extLst>
          </p:cNvPr>
          <p:cNvGrpSpPr/>
          <p:nvPr userDrawn="1"/>
        </p:nvGrpSpPr>
        <p:grpSpPr>
          <a:xfrm flipV="1">
            <a:off x="5166742" y="291435"/>
            <a:ext cx="144000" cy="1202400"/>
            <a:chOff x="836691" y="344032"/>
            <a:chExt cx="45719" cy="124437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E7C46D-7F62-1AC1-865C-A59241AE5B71}"/>
                </a:ext>
              </a:extLst>
            </p:cNvPr>
            <p:cNvSpPr/>
            <p:nvPr/>
          </p:nvSpPr>
          <p:spPr>
            <a:xfrm>
              <a:off x="836691" y="387575"/>
              <a:ext cx="45719" cy="1200830"/>
            </a:xfrm>
            <a:prstGeom prst="rect">
              <a:avLst/>
            </a:prstGeom>
            <a:solidFill>
              <a:srgbClr val="8BB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김포평화제목" panose="02000500000000000000" pitchFamily="2" charset="-127"/>
                <a:ea typeface="김포평화제목" panose="020005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F511F7B-F5F5-5352-BB3C-A752D764322A}"/>
                </a:ext>
              </a:extLst>
            </p:cNvPr>
            <p:cNvSpPr/>
            <p:nvPr/>
          </p:nvSpPr>
          <p:spPr>
            <a:xfrm>
              <a:off x="836691" y="344032"/>
              <a:ext cx="45719" cy="452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김포평화제목" panose="02000500000000000000" pitchFamily="2" charset="-127"/>
                <a:ea typeface="김포평화제목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208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58745" y="6402531"/>
            <a:ext cx="2743200" cy="365125"/>
          </a:xfrm>
        </p:spPr>
        <p:txBody>
          <a:bodyPr/>
          <a:lstStyle>
            <a:lvl1pPr>
              <a:defRPr sz="1600" b="1"/>
            </a:lvl1pPr>
          </a:lstStyle>
          <a:p>
            <a:fld id="{46960BE1-0844-4F7F-B407-D5B74E9F88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CAE87BC-5770-ABBC-743B-8C94C863E15B}"/>
              </a:ext>
            </a:extLst>
          </p:cNvPr>
          <p:cNvGrpSpPr/>
          <p:nvPr userDrawn="1"/>
        </p:nvGrpSpPr>
        <p:grpSpPr>
          <a:xfrm>
            <a:off x="0" y="-27384"/>
            <a:ext cx="12191999" cy="1200831"/>
            <a:chOff x="836691" y="344032"/>
            <a:chExt cx="45719" cy="12008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597104-BC8B-46F7-4234-DEB35ABCB88A}"/>
                </a:ext>
              </a:extLst>
            </p:cNvPr>
            <p:cNvSpPr/>
            <p:nvPr/>
          </p:nvSpPr>
          <p:spPr>
            <a:xfrm>
              <a:off x="836691" y="344033"/>
              <a:ext cx="45719" cy="1200830"/>
            </a:xfrm>
            <a:prstGeom prst="rect">
              <a:avLst/>
            </a:prstGeom>
            <a:solidFill>
              <a:srgbClr val="8BB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김포평화제목" panose="02000500000000000000" pitchFamily="2" charset="-127"/>
                <a:ea typeface="김포평화제목" panose="02000500000000000000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AC403F2-8C92-2549-8C49-AEF0FC9AE204}"/>
                </a:ext>
              </a:extLst>
            </p:cNvPr>
            <p:cNvSpPr/>
            <p:nvPr/>
          </p:nvSpPr>
          <p:spPr>
            <a:xfrm>
              <a:off x="836691" y="344032"/>
              <a:ext cx="45719" cy="251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김포평화제목" panose="02000500000000000000" pitchFamily="2" charset="-127"/>
                <a:ea typeface="김포평화제목" panose="02000500000000000000" pitchFamily="2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470" y="224336"/>
            <a:ext cx="10515600" cy="949111"/>
          </a:xfrm>
        </p:spPr>
        <p:txBody>
          <a:bodyPr>
            <a:normAutofit/>
          </a:bodyPr>
          <a:lstStyle>
            <a:lvl1pPr>
              <a:defRPr sz="36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42701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1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3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46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46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52018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0BE1-0844-4F7F-B407-D5B74E9F8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3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themeOverride" Target="../theme/themeOverride1.xml"  /><Relationship Id="rId2" Type="http://schemas.openxmlformats.org/officeDocument/2006/relationships/tags" Target="../tags/tag1.xml"  /><Relationship Id="rId3" Type="http://schemas.microsoft.com/office/2007/relationships/media" Target="../media/media1.mp3"  /><Relationship Id="rId4" Type="http://schemas.openxmlformats.org/officeDocument/2006/relationships/audio" Target="../media/media1.mp3"  /><Relationship Id="rId5" Type="http://schemas.openxmlformats.org/officeDocument/2006/relationships/slideLayout" Target="../slideLayouts/slideLayout1.xml"  /><Relationship Id="rId6" Type="http://schemas.openxmlformats.org/officeDocument/2006/relationships/notesSlide" Target="../notesSlides/notesSlide1.xml"  /><Relationship Id="rId7" Type="http://schemas.openxmlformats.org/officeDocument/2006/relationships/image" Target="../media/image1.png"  /><Relationship Id="rId8" Type="http://schemas.openxmlformats.org/officeDocument/2006/relationships/image" Target="../media/image2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tags" Target="../tags/tag2.xml"  /><Relationship Id="rId2" Type="http://schemas.microsoft.com/office/2007/relationships/media" Target="../media/media2.mp3"  /><Relationship Id="rId3" Type="http://schemas.openxmlformats.org/officeDocument/2006/relationships/audio" Target="../media/media2.mp3"  /><Relationship Id="rId4" Type="http://schemas.openxmlformats.org/officeDocument/2006/relationships/slideLayout" Target="../slideLayouts/slideLayout2.xml"  /><Relationship Id="rId5" Type="http://schemas.openxmlformats.org/officeDocument/2006/relationships/notesSlide" Target="../notesSlides/notesSlide2.xml"  /><Relationship Id="rId6" Type="http://schemas.openxmlformats.org/officeDocument/2006/relationships/image" Target="../media/image3.png"  /><Relationship Id="rId7" Type="http://schemas.microsoft.com/office/2007/relationships/hdphoto" Target="../embeddings/oleObject1.wdp"  /><Relationship Id="rId8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tags" Target="../tags/tag3.xml"  /><Relationship Id="rId2" Type="http://schemas.microsoft.com/office/2007/relationships/media" Target="../media/media3.mp3"  /><Relationship Id="rId3" Type="http://schemas.openxmlformats.org/officeDocument/2006/relationships/audio" Target="../media/media3.mp3"  /><Relationship Id="rId4" Type="http://schemas.openxmlformats.org/officeDocument/2006/relationships/slideLayout" Target="../slideLayouts/slideLayout3.xml"  /><Relationship Id="rId5" Type="http://schemas.openxmlformats.org/officeDocument/2006/relationships/image" Target="../media/image1.png"  /><Relationship Id="rId6" Type="http://schemas.openxmlformats.org/officeDocument/2006/relationships/image" Target="../media/image3.png"  /><Relationship Id="rId7" Type="http://schemas.microsoft.com/office/2007/relationships/hdphoto" Target="../embeddings/oleObject1.wdp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tags" Target="../tags/tag4.xml"  /><Relationship Id="rId2" Type="http://schemas.microsoft.com/office/2007/relationships/media" Target="../media/media4.mp3"  /><Relationship Id="rId3" Type="http://schemas.openxmlformats.org/officeDocument/2006/relationships/audio" Target="../media/media4.mp3"  /><Relationship Id="rId4" Type="http://schemas.openxmlformats.org/officeDocument/2006/relationships/slideLayout" Target="../slideLayouts/slideLayout3.xml"  /><Relationship Id="rId5" Type="http://schemas.openxmlformats.org/officeDocument/2006/relationships/notesSlide" Target="../notesSlides/notesSlide3.xml"  /><Relationship Id="rId6" Type="http://schemas.openxmlformats.org/officeDocument/2006/relationships/image" Target="../media/image1.png"  /><Relationship Id="rId7" Type="http://schemas.openxmlformats.org/officeDocument/2006/relationships/image" Target="../media/image3.png"  /><Relationship Id="rId8" Type="http://schemas.microsoft.com/office/2007/relationships/hdphoto" Target="../embeddings/oleObject1.wdp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tags" Target="../tags/tag5.xml"  /><Relationship Id="rId10" Type="http://schemas.microsoft.com/office/2007/relationships/hdphoto" Target="../embeddings/oleObject2.wdp"  /><Relationship Id="rId11" Type="http://schemas.openxmlformats.org/officeDocument/2006/relationships/image" Target="../media/image5.png"  /><Relationship Id="rId12" Type="http://schemas.microsoft.com/office/2007/relationships/hdphoto" Target="../embeddings/oleObject3.wdp"  /><Relationship Id="rId13" Type="http://schemas.openxmlformats.org/officeDocument/2006/relationships/image" Target="../media/image6.png"  /><Relationship Id="rId14" Type="http://schemas.microsoft.com/office/2007/relationships/hdphoto" Target="../embeddings/oleObject4.wdp"  /><Relationship Id="rId15" Type="http://schemas.openxmlformats.org/officeDocument/2006/relationships/image" Target="../media/image7.jpeg"  /><Relationship Id="rId16" Type="http://schemas.openxmlformats.org/officeDocument/2006/relationships/image" Target="../media/image8.jpeg"  /><Relationship Id="rId2" Type="http://schemas.microsoft.com/office/2007/relationships/media" Target="../media/media5.mp3"  /><Relationship Id="rId3" Type="http://schemas.openxmlformats.org/officeDocument/2006/relationships/audio" Target="../media/media5.mp3"  /><Relationship Id="rId4" Type="http://schemas.openxmlformats.org/officeDocument/2006/relationships/slideLayout" Target="../slideLayouts/slideLayout3.xml"  /><Relationship Id="rId5" Type="http://schemas.openxmlformats.org/officeDocument/2006/relationships/notesSlide" Target="../notesSlides/notesSlide4.xml"  /><Relationship Id="rId6" Type="http://schemas.openxmlformats.org/officeDocument/2006/relationships/image" Target="../media/image1.png"  /><Relationship Id="rId7" Type="http://schemas.openxmlformats.org/officeDocument/2006/relationships/image" Target="../media/image3.png"  /><Relationship Id="rId8" Type="http://schemas.microsoft.com/office/2007/relationships/hdphoto" Target="../embeddings/oleObject1.wdp"  /><Relationship Id="rId9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microsoft.com/office/2007/relationships/media" Target="../media/media6.mp3"  /><Relationship Id="rId2" Type="http://schemas.openxmlformats.org/officeDocument/2006/relationships/audio" Target="../media/media6.mp3"  /><Relationship Id="rId3" Type="http://schemas.openxmlformats.org/officeDocument/2006/relationships/slideLayout" Target="../slideLayouts/slideLayout3.xml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.png"  /><Relationship Id="rId7" Type="http://schemas.openxmlformats.org/officeDocument/2006/relationships/image" Target="../media/image3.png"  /><Relationship Id="rId8" Type="http://schemas.microsoft.com/office/2007/relationships/hdphoto" Target="../embeddings/oleObject1.wdp"  /></Relationships>
</file>

<file path=ppt/slides/_rels/slide7.xml.rels><?xml version="1.0" encoding="UTF-8" standalone="yes" ?><Relationships xmlns="http://schemas.openxmlformats.org/package/2006/relationships"><Relationship Id="rId1" Type="http://schemas.microsoft.com/office/2007/relationships/media" Target="../media/media7.mp3"  /><Relationship Id="rId2" Type="http://schemas.openxmlformats.org/officeDocument/2006/relationships/audio" Target="../media/media7.mp3"  /><Relationship Id="rId3" Type="http://schemas.openxmlformats.org/officeDocument/2006/relationships/slideLayout" Target="../slideLayouts/slideLayout3.xml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microsoft.com/office/2007/relationships/hdphoto" Target="../embeddings/oleObject1.wdp"  /></Relationships>
</file>

<file path=ppt/slides/_rels/slide8.xml.rels><?xml version="1.0" encoding="UTF-8" standalone="yes" ?><Relationships xmlns="http://schemas.openxmlformats.org/package/2006/relationships"><Relationship Id="rId1" Type="http://schemas.microsoft.com/office/2007/relationships/media" Target="../media/media8.mp3"  /><Relationship Id="rId2" Type="http://schemas.openxmlformats.org/officeDocument/2006/relationships/audio" Target="../media/media8.mp3"  /><Relationship Id="rId3" Type="http://schemas.openxmlformats.org/officeDocument/2006/relationships/slideLayout" Target="../slideLayouts/slideLayout1.xml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microsoft.com/office/2007/relationships/hdphoto" Target="../embeddings/oleObject1.wdp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9A40-AF36-7AED-81E2-B7D19CF1E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dirty="0"/>
              <a:t>Private Security Guard</a:t>
            </a:r>
            <a:r>
              <a:rPr lang="ko-KR" altLang="en-US" sz="4400" dirty="0"/>
              <a:t> </a:t>
            </a:r>
            <a:r>
              <a:rPr lang="en-US" altLang="ko-KR" sz="4400" dirty="0"/>
              <a:t>Practical Test</a:t>
            </a:r>
            <a:endParaRPr lang="ko-KR" altLang="en-US" sz="4400" dirty="0"/>
          </a:p>
        </p:txBody>
      </p:sp>
      <p:pic>
        <p:nvPicPr>
          <p:cNvPr id="6" name="page1">
            <a:hlinkClick r:id="" action="ppaction://media"/>
            <a:extLst>
              <a:ext uri="{FF2B5EF4-FFF2-40B4-BE49-F238E27FC236}">
                <a16:creationId xmlns:a16="http://schemas.microsoft.com/office/drawing/2014/main" id="{90FC4875-5EEB-BAC3-AD6A-3948C543F5C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73310" y="135802"/>
            <a:ext cx="362139" cy="3621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6C5472-F900-E858-D888-0C9A3AC917A8}"/>
              </a:ext>
            </a:extLst>
          </p:cNvPr>
          <p:cNvSpPr/>
          <p:nvPr/>
        </p:nvSpPr>
        <p:spPr>
          <a:xfrm flipV="1">
            <a:off x="11122419" y="63370"/>
            <a:ext cx="769544" cy="425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A7EB3-6B8A-210D-1CD0-4A66320D891C}"/>
              </a:ext>
            </a:extLst>
          </p:cNvPr>
          <p:cNvSpPr txBox="1"/>
          <p:nvPr/>
        </p:nvSpPr>
        <p:spPr>
          <a:xfrm>
            <a:off x="1569264" y="2276475"/>
            <a:ext cx="461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SECURITY ASSOCIATION (ss112)</a:t>
            </a:r>
            <a:endParaRPr lang="ko-KR" altLang="en-US" dirty="0"/>
          </a:p>
        </p:txBody>
      </p:sp>
      <p:pic>
        <p:nvPicPr>
          <p:cNvPr id="8" name="Picture 2" descr="ApacheZone">
            <a:extLst>
              <a:ext uri="{FF2B5EF4-FFF2-40B4-BE49-F238E27FC236}">
                <a16:creationId xmlns:a16="http://schemas.microsoft.com/office/drawing/2014/main" id="{5546B94B-7B10-7C10-231B-855B870B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6460"/>
            <a:ext cx="1736436" cy="48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0669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9534"/>
    </mc:Choice>
    <mc:Fallback xmlns="">
      <p:transition spd="slow" advTm="9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374" objId="6"/>
        <p14:stopEvt time="8932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C0B1ED-A424-CE18-BB06-04130AC6CDDC}"/>
              </a:ext>
            </a:extLst>
          </p:cNvPr>
          <p:cNvSpPr/>
          <p:nvPr/>
        </p:nvSpPr>
        <p:spPr>
          <a:xfrm>
            <a:off x="535020" y="1945532"/>
            <a:ext cx="5149499" cy="4328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Self-Introduction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Job Description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Etiquette Protocols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Tactics, Firearms(Equipment)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Physical Fitness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7044F62-AE74-7F7C-B5EA-569189362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11114807" y="587282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2page">
            <a:hlinkClick r:id="" action="ppaction://media"/>
            <a:extLst>
              <a:ext uri="{FF2B5EF4-FFF2-40B4-BE49-F238E27FC236}">
                <a16:creationId xmlns:a16="http://schemas.microsoft.com/office/drawing/2014/main" id="{9D182A19-E300-C39A-539B-A27D45FCFE8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4589" y="331237"/>
            <a:ext cx="304800" cy="3048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9B74E00-6402-6DBA-1D56-62BCD2BDF0FC}"/>
              </a:ext>
            </a:extLst>
          </p:cNvPr>
          <p:cNvSpPr/>
          <p:nvPr/>
        </p:nvSpPr>
        <p:spPr>
          <a:xfrm flipV="1">
            <a:off x="10839817" y="190050"/>
            <a:ext cx="769544" cy="826883"/>
          </a:xfrm>
          <a:prstGeom prst="rect">
            <a:avLst/>
          </a:prstGeom>
          <a:solidFill>
            <a:srgbClr val="D3E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8"/>
    </mc:Choice>
    <mc:Fallback xmlns="">
      <p:transition spd="slow" advTm="20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7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389" objId="3"/>
        <p14:stopEvt time="19516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page">
            <a:hlinkClick r:id="" action="ppaction://media"/>
            <a:extLst>
              <a:ext uri="{FF2B5EF4-FFF2-40B4-BE49-F238E27FC236}">
                <a16:creationId xmlns:a16="http://schemas.microsoft.com/office/drawing/2014/main" id="{CB0AD167-3C7D-532A-660D-F28AB1144FD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31891" y="6072888"/>
            <a:ext cx="394996" cy="39499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03293F-131F-DC63-18A6-B5E36540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B221F7-6DE8-CCD8-4DAD-B9BB2782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Self-Introduction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DD60BE-02D4-21C8-1D5F-E47F19A50743}"/>
              </a:ext>
            </a:extLst>
          </p:cNvPr>
          <p:cNvSpPr/>
          <p:nvPr/>
        </p:nvSpPr>
        <p:spPr>
          <a:xfrm>
            <a:off x="303179" y="1399044"/>
            <a:ext cx="11585642" cy="113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and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Announce a self-introduction letter</a:t>
            </a:r>
          </a:p>
          <a:p>
            <a:pPr lvl="1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Introduce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yourself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at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venue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and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provide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information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on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matters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to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careful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and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cooperate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with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</a:t>
            </a:r>
            <a:r>
              <a:rPr lang="ko-KR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ko-KR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event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827EF0-A5E7-C391-FA93-5DAF527F8C87}"/>
              </a:ext>
            </a:extLst>
          </p:cNvPr>
          <p:cNvSpPr/>
          <p:nvPr/>
        </p:nvSpPr>
        <p:spPr>
          <a:xfrm>
            <a:off x="1486783" y="3429000"/>
            <a:ext cx="9218434" cy="32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200"/>
              </a:lnSpc>
            </a:pP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(Examples)</a:t>
            </a:r>
          </a:p>
          <a:p>
            <a:pPr>
              <a:lnSpc>
                <a:spcPts val="2200"/>
              </a:lnSpc>
            </a:pPr>
            <a:endParaRPr lang="en-US" altLang="ko-KR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ts val="2200"/>
              </a:lnSpc>
              <a:buFontTx/>
              <a:buAutoNum type="arabicPeriod"/>
            </a:pP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Self-Introduction</a:t>
            </a:r>
            <a:r>
              <a:rPr lang="ko-KR" altLang="en-US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clearly</a:t>
            </a:r>
            <a:r>
              <a:rPr lang="ko-KR" altLang="en-US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en-US" altLang="ko-KR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 am a safety team leader 000, in charge of security for today's event.</a:t>
            </a:r>
          </a:p>
          <a:p>
            <a:pPr>
              <a:lnSpc>
                <a:spcPts val="2200"/>
              </a:lnSpc>
            </a:pPr>
            <a:endParaRPr lang="en-US" altLang="ko-KR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ts val="2200"/>
              </a:lnSpc>
              <a:buFont typeface="+mj-lt"/>
              <a:buAutoNum type="arabicPeriod" startAt="2"/>
            </a:pPr>
            <a:r>
              <a:rPr lang="en-US" altLang="ko-KR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Notice</a:t>
            </a:r>
          </a:p>
          <a:p>
            <a:pPr>
              <a:lnSpc>
                <a:spcPts val="2200"/>
              </a:lnSpc>
            </a:pPr>
            <a:r>
              <a:rPr lang="en-US" altLang="ko-KR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sz="18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Attention, please. It is about the precautions regarding security for today’s event.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5A54CB5-DB0F-7928-D2A0-FF6F9FFAD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11114807" y="587282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5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88"/>
    </mc:Choice>
    <mc:Fallback xmlns="">
      <p:transition spd="slow" advTm="30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6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89" objId="4"/>
        <p14:stopEvt time="28180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4page">
            <a:hlinkClick r:id="" action="ppaction://media"/>
            <a:extLst>
              <a:ext uri="{FF2B5EF4-FFF2-40B4-BE49-F238E27FC236}">
                <a16:creationId xmlns:a16="http://schemas.microsoft.com/office/drawing/2014/main" id="{958522F8-E5FC-A3DF-9006-6B015A81C82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76989" y="6117986"/>
            <a:ext cx="304800" cy="3048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085E94-87B0-BCCE-6C83-B79E0223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127EE-A4FF-8887-0203-A3A8248B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Job Description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4A9065-151B-CA08-9F07-913DB21D929E}"/>
              </a:ext>
            </a:extLst>
          </p:cNvPr>
          <p:cNvSpPr/>
          <p:nvPr/>
        </p:nvSpPr>
        <p:spPr>
          <a:xfrm>
            <a:off x="303179" y="1399044"/>
            <a:ext cx="11585642" cy="113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and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Announce job descriptions</a:t>
            </a:r>
          </a:p>
          <a:p>
            <a:pPr lvl="1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and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announce the security service definition, principles, and so on.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A6C131-D5FB-D0EE-0F37-3D2560557EA3}"/>
              </a:ext>
            </a:extLst>
          </p:cNvPr>
          <p:cNvSpPr/>
          <p:nvPr/>
        </p:nvSpPr>
        <p:spPr>
          <a:xfrm>
            <a:off x="1486783" y="3429000"/>
            <a:ext cx="9218434" cy="32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2200"/>
              </a:lnSpc>
            </a:pP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(Examples)</a:t>
            </a:r>
          </a:p>
          <a:p>
            <a:pPr>
              <a:lnSpc>
                <a:spcPts val="2200"/>
              </a:lnSpc>
            </a:pPr>
            <a:endParaRPr lang="en-US" altLang="ko-KR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ts val="2200"/>
              </a:lnSpc>
              <a:buFontTx/>
              <a:buAutoNum type="arabicPeriod"/>
            </a:pP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Security service : all safety activities for the protection of the life and property of a person eligible for security service, including the protection from, or the removal of, dangers to his/her health and the vigilance, patrol, and safeguard in a specific area;</a:t>
            </a:r>
          </a:p>
          <a:p>
            <a:pPr marL="342900" indent="-342900">
              <a:lnSpc>
                <a:spcPts val="2200"/>
              </a:lnSpc>
              <a:buFontTx/>
              <a:buAutoNum type="arabicPeriod"/>
            </a:pPr>
            <a:endParaRPr lang="en-US" altLang="ko-KR" b="1" spc="-7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342900" indent="-342900">
              <a:lnSpc>
                <a:spcPts val="2200"/>
              </a:lnSpc>
              <a:buFontTx/>
              <a:buAutoNum type="arabicPeriod"/>
            </a:pPr>
            <a:r>
              <a:rPr lang="en-US" altLang="ko-KR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Types of weapons : firearms, knives, explosives devices, and so 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DA0A8A7-AEF8-15E3-519B-2D42D049F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11114807" y="587282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552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5"/>
    </mc:Choice>
    <mc:Fallback xmlns="">
      <p:transition spd="slow" advTm="38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53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966" objId="6"/>
        <p14:stopEvt time="36228" objId="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5page">
            <a:hlinkClick r:id="" action="ppaction://media"/>
            <a:extLst>
              <a:ext uri="{FF2B5EF4-FFF2-40B4-BE49-F238E27FC236}">
                <a16:creationId xmlns:a16="http://schemas.microsoft.com/office/drawing/2014/main" id="{C33C24C4-76F1-68DC-8D3B-A115EAC0163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43726" y="6029469"/>
            <a:ext cx="452184" cy="452184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05A627D-6AE6-DB4C-69DC-D042321B9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11114807" y="587282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71D906-A5EA-22B7-8706-0DCEF34B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2A12B2-A3D0-E924-A575-5551D14E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Etiquette Protocols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B7B042-C638-04E1-C700-331BEFBD993F}"/>
              </a:ext>
            </a:extLst>
          </p:cNvPr>
          <p:cNvSpPr/>
          <p:nvPr/>
        </p:nvSpPr>
        <p:spPr>
          <a:xfrm>
            <a:off x="303179" y="1399039"/>
            <a:ext cx="11585642" cy="113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and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Announce etiquette protocols </a:t>
            </a:r>
          </a:p>
          <a:p>
            <a:pPr lvl="1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Write and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announce about the escorting emergency, security guard formation, route selection, and planning.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Picture 1" descr="C:\Documents and Settings\Administrator\바탕 화면\교육자료\사진자료\경호사진 013.jpg">
            <a:extLst>
              <a:ext uri="{FF2B5EF4-FFF2-40B4-BE49-F238E27FC236}">
                <a16:creationId xmlns:a16="http://schemas.microsoft.com/office/drawing/2014/main" id="{1BA7EB06-B54C-5AE1-C399-2AD0A97163C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3500" b="98333" l="10000" r="90000">
                        <a14:backgroundMark x1="66000" y1="90083" x2="75556" y2="31917"/>
                        <a14:backgroundMark x1="72333" y1="36250" x2="68778" y2="53833"/>
                        <a14:backgroundMark x1="66333" y1="19417" x2="78333" y2="31917"/>
                        <a14:backgroundMark x1="41667" y1="22083" x2="38889" y2="19417"/>
                        <a14:backgroundMark x1="36778" y1="23333" x2="40556" y2="21750"/>
                        <a14:backgroundMark x1="63889" y1="24250" x2="57556" y2="13667"/>
                        <a14:backgroundMark x1="62111" y1="24250" x2="61444" y2="20750"/>
                        <a14:backgroundMark x1="58556" y1="78500" x2="57222" y2="70083"/>
                        <a14:backgroundMark x1="46556" y1="63083" x2="45889" y2="68000"/>
                        <a14:backgroundMark x1="46556" y1="78750" x2="46222" y2="74833"/>
                        <a14:backgroundMark x1="60000" y1="19500" x2="61000" y2="21250"/>
                        <a14:backgroundMark x1="35444" y1="38083" x2="35111" y2="39750"/>
                        <a14:backgroundMark x1="35556" y1="24000" x2="38444" y2="22833"/>
                        <a14:backgroundMark x1="60111" y1="41083" x2="60556" y2="42250"/>
                        <a14:backgroundMark x1="70385" y1="29781" x2="69423" y2="25287"/>
                      </a14:backgroundRemoval>
                    </a14:imgEffect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641"/>
          <a:stretch/>
        </p:blipFill>
        <p:spPr bwMode="auto">
          <a:xfrm>
            <a:off x="907712" y="3371380"/>
            <a:ext cx="2160000" cy="339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Documents and Settings\Administrator\바탕 화면\교육자료\사진자료\경호사진 029.jpg">
            <a:extLst>
              <a:ext uri="{FF2B5EF4-FFF2-40B4-BE49-F238E27FC236}">
                <a16:creationId xmlns:a16="http://schemas.microsoft.com/office/drawing/2014/main" id="{E4D16C68-C078-32AB-C789-D83BC21767FE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842" b="100000" l="7500" r="87500">
                        <a14:backgroundMark x1="19231" y1="80912" x2="23462" y2="69268"/>
                        <a14:backgroundMark x1="78077" y1="84514" x2="72500" y2="71309"/>
                        <a14:backgroundMark x1="28269" y1="78511" x2="29038" y2="84034"/>
                        <a14:backgroundMark x1="38269" y1="76951" x2="39615" y2="84274"/>
                        <a14:backgroundMark x1="45577" y1="75030" x2="45962" y2="82233"/>
                        <a14:backgroundMark x1="64615" y1="76110" x2="67115" y2="85354"/>
                        <a14:backgroundMark x1="46346" y1="81393" x2="45000" y2="74550"/>
                        <a14:backgroundMark x1="47308" y1="83553" x2="47308" y2="75270"/>
                        <a14:backgroundMark x1="64615" y1="82713" x2="64038" y2="75030"/>
                        <a14:backgroundMark x1="61923" y1="81633" x2="63269" y2="72869"/>
                        <a14:backgroundMark x1="48462" y1="82473" x2="49231" y2="741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50"/>
          <a:stretch/>
        </p:blipFill>
        <p:spPr bwMode="auto">
          <a:xfrm>
            <a:off x="3494572" y="3429000"/>
            <a:ext cx="2160000" cy="326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Documents and Settings\Administrator\바탕 화면\교육자료\사진자료\경호사진 011.jpg">
            <a:extLst>
              <a:ext uri="{FF2B5EF4-FFF2-40B4-BE49-F238E27FC236}">
                <a16:creationId xmlns:a16="http://schemas.microsoft.com/office/drawing/2014/main" id="{399A0159-FABF-E64E-DE8C-12D64EC99576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1556" b="86556" l="8250" r="66750">
                        <a14:foregroundMark x1="41333" y1="32667" x2="37000" y2="35333"/>
                        <a14:foregroundMark x1="33750" y1="36000" x2="37417" y2="34111"/>
                        <a14:foregroundMark x1="54000" y1="30333" x2="52500" y2="35667"/>
                        <a14:foregroundMark x1="28917" y1="56111" x2="27167" y2="55889"/>
                        <a14:foregroundMark x1="29167" y1="54000" x2="27000" y2="56444"/>
                        <a14:foregroundMark x1="29167" y1="54444" x2="27000" y2="57889"/>
                        <a14:backgroundMark x1="30250" y1="83556" x2="28333" y2="55000"/>
                        <a14:backgroundMark x1="33083" y1="60000" x2="36583" y2="45556"/>
                        <a14:backgroundMark x1="35917" y1="40000" x2="37667" y2="45000"/>
                        <a14:backgroundMark x1="34167" y1="21333" x2="12583" y2="24444"/>
                        <a14:backgroundMark x1="37417" y1="38778" x2="39000" y2="42333"/>
                        <a14:backgroundMark x1="55500" y1="36222" x2="57667" y2="37000"/>
                        <a14:backgroundMark x1="56583" y1="36000" x2="56000" y2="35667"/>
                        <a14:backgroundMark x1="59917" y1="34111" x2="60750" y2="33778"/>
                        <a14:backgroundMark x1="37417" y1="24000" x2="35667" y2="27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9" t="8980" r="32297" b="12997"/>
          <a:stretch/>
        </p:blipFill>
        <p:spPr bwMode="auto">
          <a:xfrm>
            <a:off x="8545218" y="3313324"/>
            <a:ext cx="2160000" cy="33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_x103213608" descr="EMB00000804289f">
            <a:extLst>
              <a:ext uri="{FF2B5EF4-FFF2-40B4-BE49-F238E27FC236}">
                <a16:creationId xmlns:a16="http://schemas.microsoft.com/office/drawing/2014/main" id="{0A7A5369-7EBF-D66A-AEFE-2DF75758EEF9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"/>
          <a:stretch/>
        </p:blipFill>
        <p:spPr bwMode="auto">
          <a:xfrm>
            <a:off x="8632291" y="3429000"/>
            <a:ext cx="2124000" cy="32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103199384" descr="EMB00000804289d">
            <a:extLst>
              <a:ext uri="{FF2B5EF4-FFF2-40B4-BE49-F238E27FC236}">
                <a16:creationId xmlns:a16="http://schemas.microsoft.com/office/drawing/2014/main" id="{EC8E46B9-ED32-1646-8069-09C06C46D772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t="2447" r="3608"/>
          <a:stretch/>
        </p:blipFill>
        <p:spPr bwMode="auto">
          <a:xfrm>
            <a:off x="6081432" y="3429545"/>
            <a:ext cx="2124000" cy="320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77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2"/>
    </mc:Choice>
    <mc:Fallback xmlns="">
      <p:transition spd="slow" advTm="4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35" objId="5"/>
        <p14:stopEvt time="4102" objId="5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CA2F25-6845-628A-EE2A-652BBDB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5E48EE-F0A6-BAA0-1868-72E45EE9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Tactics, Firearms(Equipment)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550D4F-4AB1-FA97-5FFE-C5D2B0DD48A1}"/>
              </a:ext>
            </a:extLst>
          </p:cNvPr>
          <p:cNvSpPr/>
          <p:nvPr/>
        </p:nvSpPr>
        <p:spPr>
          <a:xfrm>
            <a:off x="303179" y="1399041"/>
            <a:ext cx="11585642" cy="113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 security guard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tactics, equipment, and firearms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 case of an attack, test security guard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tactics and firearms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Responding to fire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and Protecting clients against all types of violence (physical attacks, armed attacks, kidnapping, assassination, explosive weapon attacks, and so on)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97530-D8E6-F64C-DD4F-12F9E25EEA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7" t="13118" r="14847" b="7260"/>
          <a:stretch/>
        </p:blipFill>
        <p:spPr>
          <a:xfrm>
            <a:off x="1486783" y="4237022"/>
            <a:ext cx="3956053" cy="2406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A28CC0-1B94-9FA2-5C8C-7930BB6E5B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2" t="23451" r="16276" b="21340"/>
          <a:stretch/>
        </p:blipFill>
        <p:spPr>
          <a:xfrm>
            <a:off x="6165900" y="4337659"/>
            <a:ext cx="4548370" cy="2305892"/>
          </a:xfrm>
          <a:prstGeom prst="rect">
            <a:avLst/>
          </a:prstGeom>
        </p:spPr>
      </p:pic>
      <p:pic>
        <p:nvPicPr>
          <p:cNvPr id="5" name="6page">
            <a:hlinkClick r:id="" action="ppaction://media"/>
            <a:extLst>
              <a:ext uri="{FF2B5EF4-FFF2-40B4-BE49-F238E27FC236}">
                <a16:creationId xmlns:a16="http://schemas.microsoft.com/office/drawing/2014/main" id="{CB29B627-D932-D5D9-D4D3-99E81676BA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7334" y="6129338"/>
            <a:ext cx="448915" cy="4489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234191-6D35-4E48-BE80-778B7FDAA535}"/>
              </a:ext>
            </a:extLst>
          </p:cNvPr>
          <p:cNvSpPr/>
          <p:nvPr/>
        </p:nvSpPr>
        <p:spPr>
          <a:xfrm>
            <a:off x="11150507" y="5996857"/>
            <a:ext cx="735742" cy="635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34520656-FD85-4264-780D-0331C5101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11114807" y="587282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9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7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7page">
            <a:hlinkClick r:id="" action="ppaction://media"/>
            <a:extLst>
              <a:ext uri="{FF2B5EF4-FFF2-40B4-BE49-F238E27FC236}">
                <a16:creationId xmlns:a16="http://schemas.microsoft.com/office/drawing/2014/main" id="{81F14512-2455-21BB-4761-D0C3BE2B37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72826" y="6050990"/>
            <a:ext cx="438792" cy="438792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A78592A-3A1D-F100-B4B4-9FE21A03F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11114807" y="587282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65030A-C229-CC13-62A8-C5045B3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0BE1-0844-4F7F-B407-D5B74E9F88D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3892E6-C6F2-1999-6882-8801B666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Physical Fitness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A864CF-5495-AD45-F63F-F92EB83AB02F}"/>
              </a:ext>
            </a:extLst>
          </p:cNvPr>
          <p:cNvSpPr/>
          <p:nvPr/>
        </p:nvSpPr>
        <p:spPr>
          <a:xfrm>
            <a:off x="303600" y="1399046"/>
            <a:ext cx="11584800" cy="1131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Test physical fitness(degree of disability) for 1 minute</a:t>
            </a:r>
          </a:p>
          <a:p>
            <a:pPr lvl="1">
              <a:lnSpc>
                <a:spcPct val="150000"/>
              </a:lnSpc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Measure running, sit-ups, push-ups, standing long jump, and side-steps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D28BC7-8BEB-9B42-F1E8-B857FF462FE8}"/>
              </a:ext>
            </a:extLst>
          </p:cNvPr>
          <p:cNvSpPr/>
          <p:nvPr/>
        </p:nvSpPr>
        <p:spPr>
          <a:xfrm>
            <a:off x="1486783" y="3429000"/>
            <a:ext cx="9218434" cy="320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>
              <a:lnSpc>
                <a:spcPts val="2200"/>
              </a:lnSpc>
            </a:pPr>
            <a:r>
              <a:rPr lang="en-US" altLang="ko-KR" sz="16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6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예시</a:t>
            </a:r>
            <a:r>
              <a:rPr lang="en-US" altLang="ko-KR" sz="16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9C3509E-4BA3-999D-8B75-752BBD276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236523"/>
              </p:ext>
            </p:extLst>
          </p:nvPr>
        </p:nvGraphicFramePr>
        <p:xfrm>
          <a:off x="2083594" y="3824287"/>
          <a:ext cx="8024812" cy="280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406">
                  <a:extLst>
                    <a:ext uri="{9D8B030D-6E8A-4147-A177-3AD203B41FA5}">
                      <a16:colId xmlns:a16="http://schemas.microsoft.com/office/drawing/2014/main" val="108335506"/>
                    </a:ext>
                  </a:extLst>
                </a:gridCol>
                <a:gridCol w="4012406">
                  <a:extLst>
                    <a:ext uri="{9D8B030D-6E8A-4147-A177-3AD203B41FA5}">
                      <a16:colId xmlns:a16="http://schemas.microsoft.com/office/drawing/2014/main" val="1280545769"/>
                    </a:ext>
                  </a:extLst>
                </a:gridCol>
              </a:tblGrid>
              <a:tr h="468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Men</a:t>
                      </a:r>
                      <a:endParaRPr lang="ko-KR" altLang="en-US" sz="18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Women</a:t>
                      </a:r>
                      <a:endParaRPr lang="ko-KR" altLang="en-US" sz="18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516008"/>
                  </a:ext>
                </a:extLst>
              </a:tr>
              <a:tr h="468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100m Sprint (sec)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100m Sprint (sec)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52421"/>
                  </a:ext>
                </a:extLst>
              </a:tr>
              <a:tr h="468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Sit-ups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(num/1</a:t>
                      </a:r>
                      <a:r>
                        <a:rPr lang="ko-KR" altLang="en-US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min)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</a:rPr>
                        <a:t>Sit-ups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(num/1</a:t>
                      </a:r>
                      <a:r>
                        <a:rPr lang="ko-KR" altLang="en-US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min)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83841"/>
                  </a:ext>
                </a:extLst>
              </a:tr>
              <a:tr h="4680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Push-ups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(num/1</a:t>
                      </a:r>
                      <a:r>
                        <a:rPr lang="ko-KR" altLang="en-US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min)</a:t>
                      </a:r>
                      <a:endParaRPr lang="ko-KR" altLang="en-US" sz="1600" b="1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Push-ups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(num/1</a:t>
                      </a:r>
                      <a:r>
                        <a:rPr lang="ko-KR" altLang="en-US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min)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6270"/>
                  </a:ext>
                </a:extLst>
              </a:tr>
              <a:tr h="468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Standing long jump (meters)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Standing long jump (meters)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8868"/>
                  </a:ext>
                </a:extLst>
              </a:tr>
              <a:tr h="468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Side-steps (num/1</a:t>
                      </a:r>
                      <a:r>
                        <a:rPr lang="ko-KR" altLang="en-US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min)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Side-steps (num/1</a:t>
                      </a:r>
                      <a:r>
                        <a:rPr lang="ko-KR" altLang="en-US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spc="-7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min)</a:t>
                      </a:r>
                      <a:endParaRPr lang="ko-KR" altLang="en-US" sz="1600" b="1" kern="1200" spc="-7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58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8page">
            <a:hlinkClick r:id="" action="ppaction://media"/>
            <a:extLst>
              <a:ext uri="{FF2B5EF4-FFF2-40B4-BE49-F238E27FC236}">
                <a16:creationId xmlns:a16="http://schemas.microsoft.com/office/drawing/2014/main" id="{820492CD-5AC8-4568-D6EE-B02C4F54A8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29824" y="63374"/>
            <a:ext cx="362139" cy="3621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089147-306E-28E0-7F2E-21258232C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pc="0" dirty="0"/>
              <a:t>Thank you</a:t>
            </a:r>
            <a:endParaRPr lang="ko-KR" altLang="en-US" spc="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B41F48-2DE5-CC54-DA0A-9C350EEB6D9F}"/>
              </a:ext>
            </a:extLst>
          </p:cNvPr>
          <p:cNvSpPr/>
          <p:nvPr/>
        </p:nvSpPr>
        <p:spPr>
          <a:xfrm>
            <a:off x="11334939" y="0"/>
            <a:ext cx="769544" cy="425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4B94A-1082-36E2-3631-D64D7D507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977" b="14432" l="5489" r="26774">
                        <a14:foregroundMark x1="7631" y1="10341" x2="8835" y2="11591"/>
                        <a14:foregroundMark x1="24364" y1="10284" x2="23829" y2="11818"/>
                        <a14:foregroundMark x1="14726" y1="3977" x2="14726" y2="39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07" t="5741" r="73569" b="85741"/>
          <a:stretch/>
        </p:blipFill>
        <p:spPr bwMode="auto">
          <a:xfrm>
            <a:off x="7901707" y="2633873"/>
            <a:ext cx="829164" cy="79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262</ep:Words>
  <ep:PresentationFormat>와이드스크린</ep:PresentationFormat>
  <ep:Paragraphs>38</ep:Paragraphs>
  <ep:Slides>8</ep:Slides>
  <ep:Notes>4</ep:Notes>
  <ep:TotalTime>0</ep:TotalTime>
  <ep:HiddenSlides>0</ep:HiddenSlides>
  <ep:MMClips>8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Private Security Guard Practical Test</vt:lpstr>
      <vt:lpstr>슬라이드 2</vt:lpstr>
      <vt:lpstr>1. Self-Introduction</vt:lpstr>
      <vt:lpstr>2. Job Description</vt:lpstr>
      <vt:lpstr>3. Etiquette Protocols</vt:lpstr>
      <vt:lpstr>4. Tactics, Firearms(Equipment)</vt:lpstr>
      <vt:lpstr>5. Physical Fitness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2021-08-16T22:45:07.000</dcterms:created>
  <dc:creator>user</dc:creator>
  <cp:lastModifiedBy>ksa35</cp:lastModifiedBy>
  <dcterms:modified xsi:type="dcterms:W3CDTF">2023-08-27T09:26:50.266</dcterms:modified>
  <cp:revision>145</cp:revision>
  <dc:title>PowerPoint 프레젠테이션</dc:title>
  <cp:version/>
</cp:coreProperties>
</file>