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719" y="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8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5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4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9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5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1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7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6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5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CC26-FB2E-4F12-A303-7520BA9BCB9E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4AC3-5EE0-422A-95DC-15D4781DC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6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A4A80923-9E88-4374-9BB8-188460DC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2756" y="352963"/>
            <a:ext cx="4599187" cy="3173439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E1A02CB-2B41-4137-8FD8-7FF2AE10E1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38"/>
          <a:stretch/>
        </p:blipFill>
        <p:spPr>
          <a:xfrm>
            <a:off x="-4599187" y="3526402"/>
            <a:ext cx="3557454" cy="317343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9C0250-D67F-4076-BE63-CA0CF56A3FFC}"/>
              </a:ext>
            </a:extLst>
          </p:cNvPr>
          <p:cNvSpPr txBox="1"/>
          <p:nvPr/>
        </p:nvSpPr>
        <p:spPr>
          <a:xfrm>
            <a:off x="357810" y="397105"/>
            <a:ext cx="68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.txt</a:t>
            </a:r>
            <a:r>
              <a:rPr kumimoji="1" lang="ja-JP" altLang="en-US" dirty="0"/>
              <a:t>から文字列を抽出→辞書に代入→</a:t>
            </a:r>
            <a:r>
              <a:rPr kumimoji="1" lang="en-US" altLang="ja-JP" dirty="0"/>
              <a:t>.csv</a:t>
            </a:r>
            <a:r>
              <a:rPr kumimoji="1" lang="ja-JP" altLang="en-US" dirty="0"/>
              <a:t>として出力する</a:t>
            </a:r>
          </a:p>
        </p:txBody>
      </p:sp>
      <p:pic>
        <p:nvPicPr>
          <p:cNvPr id="24" name="図 23" descr="テキスト, 手紙&#10;&#10;自動的に生成された説明">
            <a:extLst>
              <a:ext uri="{FF2B5EF4-FFF2-40B4-BE49-F238E27FC236}">
                <a16:creationId xmlns:a16="http://schemas.microsoft.com/office/drawing/2014/main" id="{9C73DC98-401D-4ADF-8FF9-CF2C6314A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86" y="1065321"/>
            <a:ext cx="3375624" cy="1997342"/>
          </a:xfrm>
          <a:prstGeom prst="rect">
            <a:avLst/>
          </a:prstGeom>
        </p:spPr>
      </p:pic>
      <p:pic>
        <p:nvPicPr>
          <p:cNvPr id="26" name="図 25" descr="テキスト&#10;&#10;自動的に生成された説明">
            <a:extLst>
              <a:ext uri="{FF2B5EF4-FFF2-40B4-BE49-F238E27FC236}">
                <a16:creationId xmlns:a16="http://schemas.microsoft.com/office/drawing/2014/main" id="{7C274518-9862-435F-B07A-55014D266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5" y="4069521"/>
            <a:ext cx="3823456" cy="1565077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3F9E0A55-C2DC-4A15-BF9B-2730D49B5764}"/>
              </a:ext>
            </a:extLst>
          </p:cNvPr>
          <p:cNvSpPr/>
          <p:nvPr/>
        </p:nvSpPr>
        <p:spPr>
          <a:xfrm rot="7844496">
            <a:off x="4378966" y="3186484"/>
            <a:ext cx="333955" cy="485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 descr="テキスト&#10;&#10;自動的に生成された説明">
            <a:extLst>
              <a:ext uri="{FF2B5EF4-FFF2-40B4-BE49-F238E27FC236}">
                <a16:creationId xmlns:a16="http://schemas.microsoft.com/office/drawing/2014/main" id="{C4B79AF7-8E2D-411D-B358-9C51943EE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61" y="1284351"/>
            <a:ext cx="3701536" cy="1559281"/>
          </a:xfrm>
          <a:prstGeom prst="rect">
            <a:avLst/>
          </a:prstGeom>
        </p:spPr>
      </p:pic>
      <p:sp>
        <p:nvSpPr>
          <p:cNvPr id="29" name="矢印: 右 28">
            <a:extLst>
              <a:ext uri="{FF2B5EF4-FFF2-40B4-BE49-F238E27FC236}">
                <a16:creationId xmlns:a16="http://schemas.microsoft.com/office/drawing/2014/main" id="{1BFCBDC4-E7F1-4F8B-A7F4-7BF70EF6D25A}"/>
              </a:ext>
            </a:extLst>
          </p:cNvPr>
          <p:cNvSpPr/>
          <p:nvPr/>
        </p:nvSpPr>
        <p:spPr>
          <a:xfrm>
            <a:off x="4415597" y="1604245"/>
            <a:ext cx="333955" cy="485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410854FA-A1CE-4444-B2F7-754C233E45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52" y="4852060"/>
            <a:ext cx="4108155" cy="558802"/>
          </a:xfrm>
          <a:prstGeom prst="rect">
            <a:avLst/>
          </a:prstGeom>
        </p:spPr>
      </p:pic>
      <p:sp>
        <p:nvSpPr>
          <p:cNvPr id="31" name="矢印: 右 30">
            <a:extLst>
              <a:ext uri="{FF2B5EF4-FFF2-40B4-BE49-F238E27FC236}">
                <a16:creationId xmlns:a16="http://schemas.microsoft.com/office/drawing/2014/main" id="{788939D5-80D6-45D7-A097-3FC0EC843C36}"/>
              </a:ext>
            </a:extLst>
          </p:cNvPr>
          <p:cNvSpPr/>
          <p:nvPr/>
        </p:nvSpPr>
        <p:spPr>
          <a:xfrm>
            <a:off x="4320216" y="4721021"/>
            <a:ext cx="333955" cy="485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32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C171B1-15E2-4E3C-8BBD-888EDE929187}"/>
              </a:ext>
            </a:extLst>
          </p:cNvPr>
          <p:cNvSpPr txBox="1"/>
          <p:nvPr/>
        </p:nvSpPr>
        <p:spPr>
          <a:xfrm>
            <a:off x="357809" y="4270299"/>
            <a:ext cx="3999506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import </a:t>
            </a:r>
            <a:r>
              <a:rPr kumimoji="1" lang="en-US" altLang="ja-JP" dirty="0" err="1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os</a:t>
            </a:r>
            <a:endParaRPr kumimoji="1" lang="en-US" altLang="ja-JP" dirty="0"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#</a:t>
            </a:r>
            <a:r>
              <a:rPr kumimoji="1" lang="ja-JP" altLang="en-US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変数はキャメルケース表記</a:t>
            </a:r>
            <a:endParaRPr kumimoji="1" lang="en-US" altLang="ja-JP" dirty="0">
              <a:solidFill>
                <a:srgbClr val="0070C0"/>
              </a:solidFill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#report.txt</a:t>
            </a:r>
            <a:r>
              <a:rPr kumimoji="1" lang="ja-JP" altLang="en-US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の文字列を抽出する</a:t>
            </a:r>
            <a:endParaRPr kumimoji="1" lang="en-US" altLang="ja-JP" dirty="0">
              <a:solidFill>
                <a:srgbClr val="0070C0"/>
              </a:solidFill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with open(“report.txt”, “r”) as f: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Data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= f.read()</a:t>
            </a:r>
          </a:p>
          <a:p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DataList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= 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Data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.split(“\n”)</a:t>
            </a:r>
          </a:p>
          <a:p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DataList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47C23C-423C-4662-AEBC-47879462F35E}"/>
              </a:ext>
            </a:extLst>
          </p:cNvPr>
          <p:cNvSpPr txBox="1"/>
          <p:nvPr/>
        </p:nvSpPr>
        <p:spPr>
          <a:xfrm>
            <a:off x="0" y="4538107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97532C-4BE0-4E72-9447-104897B5452E}"/>
              </a:ext>
            </a:extLst>
          </p:cNvPr>
          <p:cNvSpPr txBox="1"/>
          <p:nvPr/>
        </p:nvSpPr>
        <p:spPr>
          <a:xfrm>
            <a:off x="0" y="5369103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9BB202-B4EF-4DC9-B12D-E0D400E12387}"/>
              </a:ext>
            </a:extLst>
          </p:cNvPr>
          <p:cNvSpPr txBox="1"/>
          <p:nvPr/>
        </p:nvSpPr>
        <p:spPr>
          <a:xfrm>
            <a:off x="4731026" y="4547298"/>
            <a:ext cx="4110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①処理内容をコメントした</a:t>
            </a:r>
            <a:endParaRPr kumimoji="1" lang="en-US" altLang="ja-JP" dirty="0"/>
          </a:p>
          <a:p>
            <a:r>
              <a:rPr kumimoji="1" lang="ja-JP" altLang="en-US" dirty="0"/>
              <a:t>②変数</a:t>
            </a:r>
            <a:r>
              <a:rPr kumimoji="1" lang="en-US" altLang="ja-JP" dirty="0"/>
              <a:t>l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DataList</a:t>
            </a:r>
            <a:r>
              <a:rPr kumimoji="1" lang="ja-JP" altLang="en-US" dirty="0"/>
              <a:t>に変更し、</a:t>
            </a:r>
            <a:r>
              <a:rPr kumimoji="1" lang="en-US" altLang="ja-JP" dirty="0"/>
              <a:t>List</a:t>
            </a:r>
            <a:r>
              <a:rPr kumimoji="1" lang="ja-JP" altLang="en-US" dirty="0"/>
              <a:t>加えることで、リスト形式のデータである情報を含めた</a:t>
            </a:r>
            <a:endParaRPr kumimoji="1" lang="en-US" altLang="ja-JP" dirty="0"/>
          </a:p>
          <a:p>
            <a:r>
              <a:rPr kumimoji="1" lang="ja-JP" altLang="en-US" dirty="0"/>
              <a:t>②変数の表現にキャメルケースを利用することにした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BE892C-B2CD-4F9A-8EEC-34C44ECE8FE9}"/>
              </a:ext>
            </a:extLst>
          </p:cNvPr>
          <p:cNvSpPr txBox="1"/>
          <p:nvPr/>
        </p:nvSpPr>
        <p:spPr>
          <a:xfrm>
            <a:off x="4786686" y="4051946"/>
            <a:ext cx="39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7E7EAD-F193-4148-904E-8FD778353305}"/>
              </a:ext>
            </a:extLst>
          </p:cNvPr>
          <p:cNvSpPr txBox="1"/>
          <p:nvPr/>
        </p:nvSpPr>
        <p:spPr>
          <a:xfrm>
            <a:off x="405516" y="1479221"/>
            <a:ext cx="399950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import </a:t>
            </a:r>
            <a:r>
              <a:rPr kumimoji="1" lang="en-US" altLang="ja-JP" dirty="0" err="1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os</a:t>
            </a:r>
            <a:endParaRPr kumimoji="1" lang="en-US" altLang="ja-JP" dirty="0"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with open(“report.txt”, “r”) as f: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data = f.read()</a:t>
            </a:r>
          </a:p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l = 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data.split(“\n”)</a:t>
            </a:r>
          </a:p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1C8782-944E-4D0B-A418-921906127D66}"/>
              </a:ext>
            </a:extLst>
          </p:cNvPr>
          <p:cNvSpPr txBox="1"/>
          <p:nvPr/>
        </p:nvSpPr>
        <p:spPr>
          <a:xfrm>
            <a:off x="4953662" y="1479221"/>
            <a:ext cx="411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①どんな処理かわかりずらい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→コメントが必要</a:t>
            </a:r>
            <a:endParaRPr kumimoji="1" lang="en-US" altLang="ja-JP" dirty="0"/>
          </a:p>
          <a:p>
            <a:r>
              <a:rPr kumimoji="1" lang="ja-JP" altLang="en-US" dirty="0"/>
              <a:t>②変数</a:t>
            </a:r>
            <a:r>
              <a:rPr kumimoji="1" lang="en-US" altLang="ja-JP" dirty="0"/>
              <a:t>l</a:t>
            </a:r>
            <a:r>
              <a:rPr kumimoji="1" lang="ja-JP" altLang="en-US" dirty="0"/>
              <a:t>がわかりずらい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→誰もがわかる命名が必要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2C940A-BE1C-4B12-8067-8E832549BA7E}"/>
              </a:ext>
            </a:extLst>
          </p:cNvPr>
          <p:cNvSpPr txBox="1"/>
          <p:nvPr/>
        </p:nvSpPr>
        <p:spPr>
          <a:xfrm>
            <a:off x="0" y="1325202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36023C-FE9D-4031-9721-BE4B13470AAA}"/>
              </a:ext>
            </a:extLst>
          </p:cNvPr>
          <p:cNvSpPr txBox="1"/>
          <p:nvPr/>
        </p:nvSpPr>
        <p:spPr>
          <a:xfrm>
            <a:off x="0" y="2010612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CDDB29-A7E4-4299-B643-6168839467A0}"/>
              </a:ext>
            </a:extLst>
          </p:cNvPr>
          <p:cNvSpPr txBox="1"/>
          <p:nvPr/>
        </p:nvSpPr>
        <p:spPr>
          <a:xfrm>
            <a:off x="5009321" y="858188"/>
            <a:ext cx="39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03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A4A80923-9E88-4374-9BB8-188460DC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2756" y="352963"/>
            <a:ext cx="4599187" cy="3173439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E1A02CB-2B41-4137-8FD8-7FF2AE10E1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38"/>
          <a:stretch/>
        </p:blipFill>
        <p:spPr>
          <a:xfrm>
            <a:off x="-4599187" y="3526402"/>
            <a:ext cx="3557454" cy="317343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5BEC1B-30A6-4F3D-9B69-994F321F02AC}"/>
              </a:ext>
            </a:extLst>
          </p:cNvPr>
          <p:cNvSpPr txBox="1"/>
          <p:nvPr/>
        </p:nvSpPr>
        <p:spPr>
          <a:xfrm>
            <a:off x="357808" y="1144714"/>
            <a:ext cx="437321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mydic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= {</a:t>
            </a:r>
          </a:p>
          <a:p>
            <a:endParaRPr kumimoji="1" lang="en-US" altLang="ja-JP" dirty="0"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}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for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num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in range(len(DataList)):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koukoku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= DataList[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num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].split(“</a:t>
            </a:r>
            <a:r>
              <a:rPr kumimoji="1" lang="ja-JP" altLang="en-US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：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”)[0]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atai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= l[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num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].split(“</a:t>
            </a:r>
            <a:r>
              <a:rPr kumimoji="1" lang="ja-JP" altLang="en-US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：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”)[1]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AllData[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koumoku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] =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atai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AllData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5EB941-9AFD-47EB-AD5D-D4B4A78C8548}"/>
              </a:ext>
            </a:extLst>
          </p:cNvPr>
          <p:cNvSpPr txBox="1"/>
          <p:nvPr/>
        </p:nvSpPr>
        <p:spPr>
          <a:xfrm>
            <a:off x="4905955" y="1169212"/>
            <a:ext cx="4110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①空辞書が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行も使っている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→一般的な表記に変更</a:t>
            </a:r>
            <a:endParaRPr kumimoji="1" lang="en-US" altLang="ja-JP" dirty="0"/>
          </a:p>
          <a:p>
            <a:r>
              <a:rPr kumimoji="1" lang="ja-JP" altLang="en-US" dirty="0"/>
              <a:t>②イテレータか分かりづらい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→適当な変数する</a:t>
            </a:r>
            <a:endParaRPr kumimoji="1" lang="en-US" altLang="ja-JP" dirty="0"/>
          </a:p>
          <a:p>
            <a:r>
              <a:rPr kumimoji="1" lang="ja-JP" altLang="en-US" dirty="0"/>
              <a:t>③変数</a:t>
            </a:r>
            <a:r>
              <a:rPr kumimoji="1" lang="en-US" altLang="ja-JP" dirty="0"/>
              <a:t>koukoku, atai</a:t>
            </a:r>
            <a:r>
              <a:rPr kumimoji="1" lang="ja-JP" altLang="en-US" dirty="0"/>
              <a:t>が分かりづらい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→誰もがわかる命名が必要</a:t>
            </a:r>
            <a:endParaRPr kumimoji="1" lang="en-US" altLang="ja-JP" dirty="0"/>
          </a:p>
          <a:p>
            <a:r>
              <a:rPr kumimoji="1" lang="ja-JP" altLang="en-US" dirty="0"/>
              <a:t>③値が長く、分かりづらい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→短く収める努力が必要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B81BD7-A559-43ED-B370-A79512926786}"/>
              </a:ext>
            </a:extLst>
          </p:cNvPr>
          <p:cNvSpPr txBox="1"/>
          <p:nvPr/>
        </p:nvSpPr>
        <p:spPr>
          <a:xfrm>
            <a:off x="-11927" y="1144714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C46172-61AC-4031-981A-F67EC88A7033}"/>
              </a:ext>
            </a:extLst>
          </p:cNvPr>
          <p:cNvSpPr txBox="1"/>
          <p:nvPr/>
        </p:nvSpPr>
        <p:spPr>
          <a:xfrm>
            <a:off x="-11927" y="1969599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9C0250-D67F-4076-BE63-CA0CF56A3FFC}"/>
              </a:ext>
            </a:extLst>
          </p:cNvPr>
          <p:cNvSpPr txBox="1"/>
          <p:nvPr/>
        </p:nvSpPr>
        <p:spPr>
          <a:xfrm>
            <a:off x="357810" y="397105"/>
            <a:ext cx="39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辞書にリストの要素を代入する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0703094-B5D6-42AB-9DA2-532C08CAA6DB}"/>
              </a:ext>
            </a:extLst>
          </p:cNvPr>
          <p:cNvSpPr txBox="1"/>
          <p:nvPr/>
        </p:nvSpPr>
        <p:spPr>
          <a:xfrm>
            <a:off x="4786686" y="397105"/>
            <a:ext cx="39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D514D-7287-4D60-81A5-4E222CAE94FA}"/>
              </a:ext>
            </a:extLst>
          </p:cNvPr>
          <p:cNvSpPr txBox="1"/>
          <p:nvPr/>
        </p:nvSpPr>
        <p:spPr>
          <a:xfrm>
            <a:off x="357808" y="4235958"/>
            <a:ext cx="4214191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#</a:t>
            </a:r>
            <a:r>
              <a:rPr kumimoji="1" lang="ja-JP" altLang="en-US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リスト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DataList</a:t>
            </a:r>
            <a:r>
              <a:rPr kumimoji="1" lang="ja-JP" altLang="en-US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から辞書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AllData</a:t>
            </a:r>
            <a:r>
              <a:rPr kumimoji="1" lang="ja-JP" altLang="en-US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を作成</a:t>
            </a:r>
            <a:endParaRPr kumimoji="1" lang="en-US" altLang="ja-JP" dirty="0">
              <a:solidFill>
                <a:srgbClr val="0070C0"/>
              </a:solidFill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AllData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= {}</a:t>
            </a:r>
            <a:endParaRPr kumimoji="1" lang="en-US" altLang="ja-JP" dirty="0">
              <a:solidFill>
                <a:srgbClr val="0070C0"/>
              </a:solidFill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for 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i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in range(len(DataList)):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#</a:t>
            </a:r>
            <a:r>
              <a:rPr kumimoji="1" lang="ja-JP" altLang="en-US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全角コロンでリストを分割する</a:t>
            </a:r>
            <a:endParaRPr kumimoji="1" lang="en-US" altLang="ja-JP" dirty="0">
              <a:solidFill>
                <a:srgbClr val="0070C0"/>
              </a:solidFill>
              <a:latin typeface="Arial" panose="020B0604020202020204" pitchFamily="34" charset="0"/>
              <a:ea typeface="Yu Gothic Medium" panose="020B04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tmp = DataList[i].split(“</a:t>
            </a:r>
            <a:r>
              <a:rPr kumimoji="1" lang="ja-JP" altLang="en-US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：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”)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KEY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= tmp[0]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</a:t>
            </a:r>
            <a:r>
              <a:rPr kumimoji="1" lang="en-US" altLang="ja-JP" dirty="0">
                <a:solidFill>
                  <a:srgbClr val="0070C0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VALUE</a:t>
            </a:r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= tmp[1]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    AllData[KEY] = VALUE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rPr>
              <a:t>AllData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DE1787-B7BD-4AEC-AFA6-93102F36FDA1}"/>
              </a:ext>
            </a:extLst>
          </p:cNvPr>
          <p:cNvSpPr txBox="1"/>
          <p:nvPr/>
        </p:nvSpPr>
        <p:spPr>
          <a:xfrm>
            <a:off x="0" y="4235958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F61C428-22DB-4C09-9181-861C923A47E2}"/>
              </a:ext>
            </a:extLst>
          </p:cNvPr>
          <p:cNvSpPr txBox="1"/>
          <p:nvPr/>
        </p:nvSpPr>
        <p:spPr>
          <a:xfrm>
            <a:off x="-7952" y="4605290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9FF92B-8A79-4C74-BBFD-DA0494ECF864}"/>
              </a:ext>
            </a:extLst>
          </p:cNvPr>
          <p:cNvSpPr txBox="1"/>
          <p:nvPr/>
        </p:nvSpPr>
        <p:spPr>
          <a:xfrm>
            <a:off x="-15904" y="4876177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3EF7C7E-310B-4C26-89EB-649C9CD36D9D}"/>
              </a:ext>
            </a:extLst>
          </p:cNvPr>
          <p:cNvSpPr txBox="1"/>
          <p:nvPr/>
        </p:nvSpPr>
        <p:spPr>
          <a:xfrm>
            <a:off x="4731025" y="4328291"/>
            <a:ext cx="41108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①処理内容を</a:t>
            </a:r>
            <a:r>
              <a:rPr kumimoji="1" lang="ja-JP" altLang="en-US" b="1" dirty="0"/>
              <a:t>具体的に</a:t>
            </a:r>
            <a:r>
              <a:rPr kumimoji="1" lang="ja-JP" altLang="en-US" dirty="0"/>
              <a:t>コメントした</a:t>
            </a:r>
            <a:endParaRPr kumimoji="1" lang="en-US" altLang="ja-JP" dirty="0"/>
          </a:p>
          <a:p>
            <a:r>
              <a:rPr kumimoji="1" lang="ja-JP" altLang="en-US" dirty="0"/>
              <a:t>②空辞書の表記を整えた</a:t>
            </a:r>
            <a:endParaRPr kumimoji="1" lang="en-US" altLang="ja-JP" dirty="0"/>
          </a:p>
          <a:p>
            <a:r>
              <a:rPr kumimoji="1" lang="ja-JP" altLang="en-US" dirty="0"/>
              <a:t>③イテレータとして一般的な</a:t>
            </a:r>
            <a:r>
              <a:rPr kumimoji="1" lang="en-US" altLang="ja-JP" sz="2400" b="1" dirty="0"/>
              <a:t>i</a:t>
            </a:r>
            <a:r>
              <a:rPr kumimoji="1" lang="ja-JP" altLang="en-US" dirty="0"/>
              <a:t>に変更</a:t>
            </a:r>
            <a:endParaRPr kumimoji="1" lang="en-US" altLang="ja-JP" dirty="0"/>
          </a:p>
          <a:p>
            <a:r>
              <a:rPr kumimoji="1" lang="ja-JP" altLang="en-US" dirty="0"/>
              <a:t>④半角と全角の</a:t>
            </a:r>
            <a:r>
              <a:rPr kumimoji="1" lang="ja-JP" altLang="en-US" b="1" dirty="0"/>
              <a:t>ミスを防止するため</a:t>
            </a:r>
            <a:r>
              <a:rPr kumimoji="1" lang="ja-JP" altLang="en-US" dirty="0"/>
              <a:t>コメントを挿入</a:t>
            </a:r>
            <a:endParaRPr kumimoji="1"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説明変数</a:t>
            </a:r>
            <a:r>
              <a:rPr kumimoji="1" lang="ja-JP" altLang="en-US" dirty="0"/>
              <a:t>を利用し、</a:t>
            </a:r>
            <a:r>
              <a:rPr kumimoji="1" lang="ja-JP" altLang="en-US" b="1" dirty="0"/>
              <a:t>ロジックを平易に</a:t>
            </a:r>
            <a:r>
              <a:rPr kumimoji="1" lang="ja-JP" altLang="en-US" dirty="0"/>
              <a:t>した。また</a:t>
            </a:r>
            <a:r>
              <a:rPr kumimoji="1" lang="ja-JP" altLang="en-US" b="1" dirty="0"/>
              <a:t>内容を表す変数</a:t>
            </a:r>
            <a:r>
              <a:rPr kumimoji="1" lang="ja-JP" altLang="en-US" dirty="0"/>
              <a:t>として、</a:t>
            </a:r>
            <a:r>
              <a:rPr kumimoji="1" lang="en-US" altLang="ja-JP" dirty="0"/>
              <a:t>KEY,</a:t>
            </a:r>
            <a:r>
              <a:rPr kumimoji="1" lang="ja-JP" altLang="en-US" dirty="0"/>
              <a:t> 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と命名した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F8AF9B-8EC0-4FD6-9127-745DC733324B}"/>
              </a:ext>
            </a:extLst>
          </p:cNvPr>
          <p:cNvSpPr txBox="1"/>
          <p:nvPr/>
        </p:nvSpPr>
        <p:spPr>
          <a:xfrm>
            <a:off x="4786686" y="3749797"/>
            <a:ext cx="39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184503-FAD3-40B4-B0A9-5AF1714EBBE3}"/>
              </a:ext>
            </a:extLst>
          </p:cNvPr>
          <p:cNvSpPr txBox="1"/>
          <p:nvPr/>
        </p:nvSpPr>
        <p:spPr>
          <a:xfrm>
            <a:off x="-11927" y="2298876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6DFAA9-E29B-4C68-A286-16C511D9D8D5}"/>
              </a:ext>
            </a:extLst>
          </p:cNvPr>
          <p:cNvSpPr txBox="1"/>
          <p:nvPr/>
        </p:nvSpPr>
        <p:spPr>
          <a:xfrm>
            <a:off x="-15904" y="5159288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D8F9BF-8DB1-4011-AB17-0DEBFF7DBD3D}"/>
              </a:ext>
            </a:extLst>
          </p:cNvPr>
          <p:cNvSpPr txBox="1"/>
          <p:nvPr/>
        </p:nvSpPr>
        <p:spPr>
          <a:xfrm>
            <a:off x="-19880" y="5661007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54081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868C8-3C5E-47AA-82CF-B8B2CE1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1746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関数を作り、処理を分割する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3AF46C-E183-4D82-9785-DF2BF299A58A}"/>
              </a:ext>
            </a:extLst>
          </p:cNvPr>
          <p:cNvSpPr txBox="1"/>
          <p:nvPr/>
        </p:nvSpPr>
        <p:spPr>
          <a:xfrm>
            <a:off x="548752" y="1092024"/>
            <a:ext cx="44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辞書を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に出力するために関数を作成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18ED36-D065-416C-8E2E-B722F20F4A7F}"/>
              </a:ext>
            </a:extLst>
          </p:cNvPr>
          <p:cNvSpPr/>
          <p:nvPr/>
        </p:nvSpPr>
        <p:spPr>
          <a:xfrm>
            <a:off x="5617536" y="1163845"/>
            <a:ext cx="2814213" cy="5832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9916ABB-FAEF-43E9-A722-45FF5D460883}"/>
              </a:ext>
            </a:extLst>
          </p:cNvPr>
          <p:cNvSpPr/>
          <p:nvPr/>
        </p:nvSpPr>
        <p:spPr>
          <a:xfrm>
            <a:off x="5617536" y="1929949"/>
            <a:ext cx="2814213" cy="60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def </a:t>
            </a:r>
            <a:r>
              <a:rPr kumimoji="1" lang="en-US" altLang="ja-JP" dirty="0" err="1"/>
              <a:t>text_sampling</a:t>
            </a:r>
            <a:r>
              <a:rPr kumimoji="1" lang="en-US" altLang="ja-JP" dirty="0"/>
              <a:t>():</a:t>
            </a:r>
          </a:p>
          <a:p>
            <a:pPr algn="ctr"/>
            <a:r>
              <a:rPr kumimoji="1" lang="en-US" altLang="ja-JP" dirty="0"/>
              <a:t>txt</a:t>
            </a:r>
            <a:r>
              <a:rPr kumimoji="1" lang="ja-JP" altLang="en-US" dirty="0"/>
              <a:t>→辞書（処理</a:t>
            </a:r>
            <a:r>
              <a:rPr kumimoji="1" lang="en-US" altLang="ja-JP" dirty="0"/>
              <a:t>A,B</a:t>
            </a:r>
            <a:r>
              <a:rPr kumimoji="1" lang="ja-JP" altLang="en-US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3EFE34-3B40-4E18-86AD-DD79BA0073A5}"/>
              </a:ext>
            </a:extLst>
          </p:cNvPr>
          <p:cNvSpPr/>
          <p:nvPr/>
        </p:nvSpPr>
        <p:spPr>
          <a:xfrm>
            <a:off x="5619565" y="4072787"/>
            <a:ext cx="2814219" cy="60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def </a:t>
            </a:r>
            <a:r>
              <a:rPr kumimoji="1" lang="en-US" altLang="ja-JP" dirty="0" err="1"/>
              <a:t>create_csv</a:t>
            </a:r>
            <a:r>
              <a:rPr kumimoji="1" lang="en-US" altLang="ja-JP" dirty="0"/>
              <a:t>():</a:t>
            </a:r>
          </a:p>
          <a:p>
            <a:pPr algn="ctr"/>
            <a:r>
              <a:rPr kumimoji="1" lang="en-US" altLang="ja-JP" dirty="0"/>
              <a:t>csv</a:t>
            </a:r>
            <a:r>
              <a:rPr kumimoji="1" lang="ja-JP" altLang="en-US" dirty="0"/>
              <a:t>ファイルを作成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0C4FF59-D275-49ED-818D-0784772309A7}"/>
              </a:ext>
            </a:extLst>
          </p:cNvPr>
          <p:cNvSpPr/>
          <p:nvPr/>
        </p:nvSpPr>
        <p:spPr>
          <a:xfrm>
            <a:off x="5619565" y="4964061"/>
            <a:ext cx="2814222" cy="60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def </a:t>
            </a:r>
            <a:r>
              <a:rPr kumimoji="1" lang="en-US" altLang="ja-JP" dirty="0" err="1"/>
              <a:t>add_info</a:t>
            </a:r>
            <a:r>
              <a:rPr kumimoji="1" lang="en-US" altLang="ja-JP" dirty="0"/>
              <a:t>():</a:t>
            </a:r>
          </a:p>
          <a:p>
            <a:pPr algn="ctr"/>
            <a:r>
              <a:rPr kumimoji="1" lang="en-US" altLang="ja-JP" dirty="0"/>
              <a:t>csv</a:t>
            </a:r>
            <a:r>
              <a:rPr kumimoji="1" lang="ja-JP" altLang="en-US" dirty="0"/>
              <a:t>ファイル最終行に追記</a:t>
            </a:r>
          </a:p>
        </p:txBody>
      </p:sp>
      <p:sp>
        <p:nvSpPr>
          <p:cNvPr id="18" name="フローチャート: 判断 17">
            <a:extLst>
              <a:ext uri="{FF2B5EF4-FFF2-40B4-BE49-F238E27FC236}">
                <a16:creationId xmlns:a16="http://schemas.microsoft.com/office/drawing/2014/main" id="{C005E2E3-5195-4F56-ADFD-7362996DD3DD}"/>
              </a:ext>
            </a:extLst>
          </p:cNvPr>
          <p:cNvSpPr/>
          <p:nvPr/>
        </p:nvSpPr>
        <p:spPr>
          <a:xfrm>
            <a:off x="5617536" y="2717127"/>
            <a:ext cx="2814213" cy="9244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初回か？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88FD23-7198-41A9-9EE6-133A05CBCB45}"/>
              </a:ext>
            </a:extLst>
          </p:cNvPr>
          <p:cNvSpPr txBox="1"/>
          <p:nvPr/>
        </p:nvSpPr>
        <p:spPr>
          <a:xfrm>
            <a:off x="6450952" y="3641613"/>
            <a:ext cx="56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74C32D8-EC15-4F7E-97BE-6C5D11BF892D}"/>
              </a:ext>
            </a:extLst>
          </p:cNvPr>
          <p:cNvSpPr txBox="1"/>
          <p:nvPr/>
        </p:nvSpPr>
        <p:spPr>
          <a:xfrm>
            <a:off x="8296362" y="2815499"/>
            <a:ext cx="7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1D2A8B3-E5DC-471E-9465-75AF0A958F9C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7024643" y="1747070"/>
            <a:ext cx="0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5648CEB-0395-4C5E-B01E-EE393284655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433787" y="5266211"/>
            <a:ext cx="249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B8ED95A-4099-40CF-86DD-F6CF99637B0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674495" y="3184831"/>
            <a:ext cx="0" cy="209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4539183-7DAC-414D-A603-A54953EAF2D1}"/>
              </a:ext>
            </a:extLst>
          </p:cNvPr>
          <p:cNvCxnSpPr>
            <a:cxnSpLocks/>
            <a:stCxn id="18" idx="3"/>
            <a:endCxn id="20" idx="2"/>
          </p:cNvCxnSpPr>
          <p:nvPr/>
        </p:nvCxnSpPr>
        <p:spPr>
          <a:xfrm>
            <a:off x="8431749" y="3179370"/>
            <a:ext cx="242746" cy="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AC16FD-F0A3-4953-8205-1CA0D7A99B53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024643" y="3641612"/>
            <a:ext cx="2032" cy="43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F024105-1D62-440E-BB05-A68EDE5A7FB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026675" y="4677087"/>
            <a:ext cx="1" cy="28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16CCD5-99DD-4A7B-AFC9-DE70B348B21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024643" y="2534249"/>
            <a:ext cx="0" cy="18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D1663F-4A23-4C2D-8BFE-5DAC7AA2CE93}"/>
              </a:ext>
            </a:extLst>
          </p:cNvPr>
          <p:cNvCxnSpPr>
            <a:cxnSpLocks/>
            <a:stCxn id="54" idx="0"/>
            <a:endCxn id="17" idx="2"/>
          </p:cNvCxnSpPr>
          <p:nvPr/>
        </p:nvCxnSpPr>
        <p:spPr>
          <a:xfrm flipV="1">
            <a:off x="7024638" y="5568361"/>
            <a:ext cx="2038" cy="52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8625F3C-B10A-4CDB-8440-38E1849C6589}"/>
              </a:ext>
            </a:extLst>
          </p:cNvPr>
          <p:cNvSpPr/>
          <p:nvPr/>
        </p:nvSpPr>
        <p:spPr>
          <a:xfrm>
            <a:off x="5617527" y="6097412"/>
            <a:ext cx="2814222" cy="4918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END</a:t>
            </a:r>
          </a:p>
          <a:p>
            <a:pPr algn="ctr"/>
            <a:r>
              <a:rPr kumimoji="1" lang="en-US" altLang="ja-JP" dirty="0"/>
              <a:t>txt</a:t>
            </a:r>
            <a:r>
              <a:rPr kumimoji="1" lang="ja-JP" altLang="en-US" dirty="0"/>
              <a:t>→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へ出力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F12B22F-4C33-4A9A-A7F1-8036647F4A9E}"/>
              </a:ext>
            </a:extLst>
          </p:cNvPr>
          <p:cNvSpPr txBox="1"/>
          <p:nvPr/>
        </p:nvSpPr>
        <p:spPr>
          <a:xfrm>
            <a:off x="6610748" y="790839"/>
            <a:ext cx="229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図：全体のフロー</a:t>
            </a:r>
            <a:endParaRPr kumimoji="1" lang="en-US" altLang="ja-JP" dirty="0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FDFEE030-0B37-441A-8226-7ADD8BFFDAD4}"/>
              </a:ext>
            </a:extLst>
          </p:cNvPr>
          <p:cNvGrpSpPr/>
          <p:nvPr/>
        </p:nvGrpSpPr>
        <p:grpSpPr>
          <a:xfrm>
            <a:off x="405518" y="1617517"/>
            <a:ext cx="4168989" cy="2585323"/>
            <a:chOff x="610817" y="1670785"/>
            <a:chExt cx="3963690" cy="2585323"/>
          </a:xfrm>
        </p:grpSpPr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D558CE1A-8895-429D-BA50-5AC9E9C0AD60}"/>
                </a:ext>
              </a:extLst>
            </p:cNvPr>
            <p:cNvSpPr txBox="1"/>
            <p:nvPr/>
          </p:nvSpPr>
          <p:spPr>
            <a:xfrm>
              <a:off x="610817" y="1670785"/>
              <a:ext cx="3963690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Import csv</a:t>
              </a:r>
            </a:p>
            <a:p>
              <a:r>
                <a:rPr kumimoji="1" lang="en-US" altLang="ja-JP" dirty="0"/>
                <a:t>Info = text_sampling()</a:t>
              </a:r>
            </a:p>
            <a:p>
              <a:r>
                <a:rPr kumimoji="1" lang="en-US" altLang="ja-JP" dirty="0">
                  <a:solidFill>
                    <a:srgbClr val="0070C0"/>
                  </a:solidFill>
                </a:rPr>
                <a:t>#</a:t>
              </a:r>
              <a:r>
                <a:rPr kumimoji="1" lang="ja-JP" altLang="en-US" dirty="0">
                  <a:solidFill>
                    <a:srgbClr val="0070C0"/>
                  </a:solidFill>
                </a:rPr>
                <a:t>初回の実行かチェック</a:t>
              </a:r>
              <a:endParaRPr kumimoji="1" lang="en-US" altLang="ja-JP" dirty="0">
                <a:solidFill>
                  <a:srgbClr val="0070C0"/>
                </a:solidFill>
              </a:endParaRPr>
            </a:p>
            <a:p>
              <a:r>
                <a:rPr kumimoji="1" lang="en-US" altLang="ja-JP" dirty="0"/>
                <a:t>File_Exists = os.path.isfile(“report.csv”)</a:t>
              </a:r>
            </a:p>
            <a:p>
              <a:r>
                <a:rPr kumimoji="1" lang="en-US" altLang="ja-JP" dirty="0"/>
                <a:t>If File_Exists == True:</a:t>
              </a:r>
            </a:p>
            <a:p>
              <a:r>
                <a:rPr kumimoji="1" lang="ja-JP" altLang="en-US" dirty="0"/>
                <a:t>    </a:t>
              </a:r>
              <a:r>
                <a:rPr kumimoji="1" lang="en-US" altLang="ja-JP" dirty="0">
                  <a:solidFill>
                    <a:srgbClr val="0070C0"/>
                  </a:solidFill>
                </a:rPr>
                <a:t>#</a:t>
              </a:r>
              <a:r>
                <a:rPr kumimoji="1" lang="ja-JP" altLang="en-US" dirty="0">
                  <a:solidFill>
                    <a:srgbClr val="0070C0"/>
                  </a:solidFill>
                </a:rPr>
                <a:t>初回のみ実行</a:t>
              </a:r>
              <a:endParaRPr kumimoji="1" lang="en-US" altLang="ja-JP" dirty="0">
                <a:solidFill>
                  <a:srgbClr val="0070C0"/>
                </a:solidFill>
              </a:endParaRPr>
            </a:p>
            <a:p>
              <a:r>
                <a:rPr kumimoji="1" lang="en-US" altLang="ja-JP" dirty="0"/>
                <a:t>    create_csv(info)</a:t>
              </a:r>
            </a:p>
            <a:p>
              <a:r>
                <a:rPr kumimoji="1" lang="en-US" altLang="ja-JP" dirty="0">
                  <a:solidFill>
                    <a:srgbClr val="0070C0"/>
                  </a:solidFill>
                </a:rPr>
                <a:t>#csv</a:t>
              </a:r>
              <a:r>
                <a:rPr kumimoji="1" lang="ja-JP" altLang="en-US" dirty="0">
                  <a:solidFill>
                    <a:srgbClr val="0070C0"/>
                  </a:solidFill>
                </a:rPr>
                <a:t>の最終行に追記</a:t>
              </a:r>
              <a:endParaRPr kumimoji="1" lang="en-US" altLang="ja-JP" dirty="0">
                <a:solidFill>
                  <a:srgbClr val="0070C0"/>
                </a:solidFill>
              </a:endParaRPr>
            </a:p>
            <a:p>
              <a:r>
                <a:rPr kumimoji="1" lang="en-US" altLang="ja-JP" dirty="0"/>
                <a:t>add_info(info)</a:t>
              </a: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89A5058-4CDA-48A1-8CA4-F4FCD7B14854}"/>
                </a:ext>
              </a:extLst>
            </p:cNvPr>
            <p:cNvSpPr/>
            <p:nvPr/>
          </p:nvSpPr>
          <p:spPr>
            <a:xfrm>
              <a:off x="610817" y="2812509"/>
              <a:ext cx="3768381" cy="825623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4C510752-6B75-46DA-B244-B1A74F48014C}"/>
              </a:ext>
            </a:extLst>
          </p:cNvPr>
          <p:cNvCxnSpPr>
            <a:cxnSpLocks/>
            <a:stCxn id="18" idx="1"/>
            <a:endCxn id="113" idx="3"/>
          </p:cNvCxnSpPr>
          <p:nvPr/>
        </p:nvCxnSpPr>
        <p:spPr>
          <a:xfrm flipH="1" flipV="1">
            <a:off x="4369082" y="3172053"/>
            <a:ext cx="1248454" cy="7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19F38F8-67EA-4879-89AA-EC8E568F8AD0}"/>
              </a:ext>
            </a:extLst>
          </p:cNvPr>
          <p:cNvSpPr txBox="1"/>
          <p:nvPr/>
        </p:nvSpPr>
        <p:spPr>
          <a:xfrm>
            <a:off x="548752" y="4619708"/>
            <a:ext cx="4472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File_Exists</a:t>
            </a:r>
            <a:r>
              <a:rPr kumimoji="1" lang="ja-JP" altLang="en-US" dirty="0"/>
              <a:t>は「要約変数」</a:t>
            </a:r>
            <a:endParaRPr kumimoji="1" lang="en-US" altLang="ja-JP" dirty="0"/>
          </a:p>
          <a:p>
            <a:r>
              <a:rPr kumimoji="1" lang="ja-JP" altLang="en-US" dirty="0"/>
              <a:t>・制御構文を平易にするために</a:t>
            </a:r>
            <a:endParaRPr kumimoji="1" lang="en-US" altLang="ja-JP" dirty="0"/>
          </a:p>
          <a:p>
            <a:r>
              <a:rPr kumimoji="1" lang="en-US" altLang="ja-JP" dirty="0"/>
              <a:t>if </a:t>
            </a:r>
            <a:r>
              <a:rPr kumimoji="1" lang="ja-JP" altLang="en-US" dirty="0"/>
              <a:t>（左辺）</a:t>
            </a:r>
            <a:r>
              <a:rPr kumimoji="1" lang="en-US" altLang="ja-JP" dirty="0"/>
              <a:t>==</a:t>
            </a:r>
            <a:r>
              <a:rPr kumimoji="1" lang="ja-JP" altLang="en-US" dirty="0"/>
              <a:t>（右辺）</a:t>
            </a:r>
            <a:r>
              <a:rPr kumimoji="1" lang="en-US" altLang="ja-JP" dirty="0"/>
              <a:t>:</a:t>
            </a:r>
          </a:p>
          <a:p>
            <a:r>
              <a:rPr kumimoji="1" lang="ja-JP" altLang="en-US" dirty="0"/>
              <a:t>左辺：評価対象・変数（変動しない）</a:t>
            </a:r>
            <a:endParaRPr kumimoji="1" lang="en-US" altLang="ja-JP" dirty="0"/>
          </a:p>
          <a:p>
            <a:r>
              <a:rPr kumimoji="1" lang="ja-JP" altLang="en-US" dirty="0"/>
              <a:t>右辺：</a:t>
            </a:r>
            <a:r>
              <a:rPr kumimoji="1" lang="en-US" altLang="ja-JP" dirty="0"/>
              <a:t> </a:t>
            </a:r>
            <a:r>
              <a:rPr kumimoji="1" lang="ja-JP" altLang="en-US" dirty="0"/>
              <a:t>比較対象・</a:t>
            </a:r>
            <a:r>
              <a:rPr kumimoji="1" lang="en-US" altLang="ja-JP" dirty="0"/>
              <a:t>True,</a:t>
            </a:r>
            <a:r>
              <a:rPr kumimoji="1" lang="ja-JP" altLang="en-US" dirty="0"/>
              <a:t> </a:t>
            </a:r>
            <a:r>
              <a:rPr kumimoji="1" lang="en-US" altLang="ja-JP" dirty="0"/>
              <a:t>10</a:t>
            </a:r>
            <a:r>
              <a:rPr kumimoji="1" lang="ja-JP" altLang="en-US" dirty="0"/>
              <a:t>　など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・関数に分割して機能を切り離して管理する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577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596</Words>
  <Application>Microsoft Office PowerPoint</Application>
  <PresentationFormat>画面に合わせる (4:3)</PresentationFormat>
  <Paragraphs>98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関数を作り、処理を分割する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瀬戸 龍一</dc:creator>
  <cp:lastModifiedBy>瀬戸 龍一</cp:lastModifiedBy>
  <cp:revision>29</cp:revision>
  <dcterms:created xsi:type="dcterms:W3CDTF">2021-05-15T08:55:57Z</dcterms:created>
  <dcterms:modified xsi:type="dcterms:W3CDTF">2021-05-15T12:57:25Z</dcterms:modified>
</cp:coreProperties>
</file>