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>
      <p:cViewPr varScale="1">
        <p:scale>
          <a:sx n="93" d="100"/>
          <a:sy n="93" d="100"/>
        </p:scale>
        <p:origin x="1752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31F2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0" dirty="0"/>
              <a:t>‹#›</a:t>
            </a:fld>
            <a:endParaRPr spc="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31F2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0" dirty="0"/>
              <a:t>‹#›</a:t>
            </a:fld>
            <a:endParaRPr spc="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31F2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0" dirty="0"/>
              <a:t>‹#›</a:t>
            </a:fld>
            <a:endParaRPr spc="1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31F2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0" dirty="0"/>
              <a:t>‹#›</a:t>
            </a:fld>
            <a:endParaRPr spc="1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31F2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0" dirty="0"/>
              <a:t>‹#›</a:t>
            </a:fld>
            <a:endParaRPr spc="1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2704" y="3125747"/>
            <a:ext cx="260799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298" y="2073006"/>
            <a:ext cx="9854803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31903" y="7055607"/>
            <a:ext cx="251459" cy="33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31F2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100" dirty="0"/>
              <a:t>‹#›</a:t>
            </a:fld>
            <a:endParaRPr spc="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3.jpg"/><Relationship Id="rId10" Type="http://schemas.openxmlformats.org/officeDocument/2006/relationships/image" Target="../media/image3.png"/><Relationship Id="rId4" Type="http://schemas.openxmlformats.org/officeDocument/2006/relationships/image" Target="../media/image7.jp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298" y="1051405"/>
            <a:ext cx="38322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10" dirty="0">
                <a:solidFill>
                  <a:srgbClr val="019547"/>
                </a:solidFill>
              </a:rPr>
              <a:t>E-M</a:t>
            </a:r>
            <a:r>
              <a:rPr sz="2500" dirty="0">
                <a:solidFill>
                  <a:srgbClr val="019547"/>
                </a:solidFill>
              </a:rPr>
              <a:t>AZA</a:t>
            </a:r>
            <a:r>
              <a:rPr sz="2500" spc="35" dirty="0">
                <a:solidFill>
                  <a:srgbClr val="019547"/>
                </a:solidFill>
              </a:rPr>
              <a:t>O</a:t>
            </a:r>
            <a:r>
              <a:rPr sz="2500" spc="-160" dirty="0">
                <a:solidFill>
                  <a:srgbClr val="019547"/>
                </a:solidFill>
              </a:rPr>
              <a:t> </a:t>
            </a:r>
            <a:r>
              <a:rPr sz="2500" spc="-225" dirty="0">
                <a:solidFill>
                  <a:srgbClr val="019547"/>
                </a:solidFill>
              </a:rPr>
              <a:t>-</a:t>
            </a:r>
            <a:r>
              <a:rPr sz="2500" spc="-160" dirty="0">
                <a:solidFill>
                  <a:srgbClr val="019547"/>
                </a:solidFill>
              </a:rPr>
              <a:t> </a:t>
            </a:r>
            <a:r>
              <a:rPr sz="2500" spc="-95" dirty="0">
                <a:solidFill>
                  <a:srgbClr val="019547"/>
                </a:solidFill>
              </a:rPr>
              <a:t>TH</a:t>
            </a:r>
            <a:r>
              <a:rPr sz="2500" spc="-60" dirty="0">
                <a:solidFill>
                  <a:srgbClr val="019547"/>
                </a:solidFill>
              </a:rPr>
              <a:t>E</a:t>
            </a:r>
            <a:r>
              <a:rPr sz="2500" spc="-160" dirty="0">
                <a:solidFill>
                  <a:srgbClr val="019547"/>
                </a:solidFill>
              </a:rPr>
              <a:t> </a:t>
            </a:r>
            <a:r>
              <a:rPr sz="2500" spc="-105" dirty="0">
                <a:solidFill>
                  <a:srgbClr val="019547"/>
                </a:solidFill>
              </a:rPr>
              <a:t>STORY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19298" y="1619763"/>
            <a:ext cx="9854565" cy="1455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Verdana"/>
              <a:cs typeface="Verdana"/>
            </a:endParaRPr>
          </a:p>
          <a:p>
            <a:pPr marL="12700" marR="8255" algn="just">
              <a:lnSpc>
                <a:spcPct val="125000"/>
              </a:lnSpc>
            </a:pPr>
            <a:r>
              <a:rPr sz="1600" spc="-10" dirty="0">
                <a:solidFill>
                  <a:srgbClr val="231F20"/>
                </a:solidFill>
                <a:latin typeface="Verdana"/>
                <a:cs typeface="Verdana"/>
              </a:rPr>
              <a:t>E-</a:t>
            </a:r>
            <a:r>
              <a:rPr sz="1600" spc="-10" dirty="0" err="1">
                <a:solidFill>
                  <a:srgbClr val="231F20"/>
                </a:solidFill>
                <a:latin typeface="Verdana"/>
                <a:cs typeface="Verdana"/>
              </a:rPr>
              <a:t>mazao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31F20"/>
                </a:solidFill>
                <a:latin typeface="Verdana"/>
                <a:cs typeface="Verdana"/>
              </a:rPr>
              <a:t>supply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231F20"/>
                </a:solidFill>
                <a:latin typeface="Verdana"/>
                <a:cs typeface="Verdana"/>
              </a:rPr>
              <a:t>chain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31F20"/>
                </a:solidFill>
                <a:latin typeface="Verdana"/>
                <a:cs typeface="Verdana"/>
              </a:rPr>
              <a:t>solution</a:t>
            </a:r>
            <a:r>
              <a:rPr sz="16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231F20"/>
                </a:solidFill>
                <a:latin typeface="Verdana"/>
                <a:cs typeface="Verdana"/>
              </a:rPr>
              <a:t>that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31F20"/>
                </a:solidFill>
                <a:latin typeface="Verdana"/>
                <a:cs typeface="Verdana"/>
              </a:rPr>
              <a:t>aggregates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Verdana"/>
                <a:cs typeface="Verdana"/>
              </a:rPr>
              <a:t>relationships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Verdana"/>
                <a:cs typeface="Verdana"/>
              </a:rPr>
              <a:t>operations</a:t>
            </a:r>
            <a:r>
              <a:rPr sz="16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231F20"/>
                </a:solidFill>
                <a:latin typeface="Verdana"/>
                <a:cs typeface="Verdana"/>
              </a:rPr>
              <a:t>between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231F20"/>
                </a:solidFill>
                <a:latin typeface="Verdana"/>
                <a:cs typeface="Verdana"/>
              </a:rPr>
              <a:t>farmers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231F20"/>
                </a:solidFill>
                <a:latin typeface="Verdana"/>
                <a:cs typeface="Verdana"/>
              </a:rPr>
              <a:t>with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Verdana"/>
                <a:cs typeface="Verdana"/>
              </a:rPr>
              <a:t>their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231F20"/>
                </a:solidFill>
                <a:latin typeface="Verdana"/>
                <a:cs typeface="Verdana"/>
              </a:rPr>
              <a:t>respective </a:t>
            </a:r>
            <a:r>
              <a:rPr sz="16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231F20"/>
                </a:solidFill>
                <a:latin typeface="Verdana"/>
                <a:cs typeface="Verdana"/>
              </a:rPr>
              <a:t>associations</a:t>
            </a:r>
            <a:r>
              <a:rPr sz="16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231F20"/>
                </a:solidFill>
                <a:latin typeface="Verdana"/>
                <a:cs typeface="Verdana"/>
              </a:rPr>
              <a:t>while</a:t>
            </a:r>
            <a:r>
              <a:rPr sz="16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231F20"/>
                </a:solidFill>
                <a:latin typeface="Verdana"/>
                <a:cs typeface="Verdana"/>
              </a:rPr>
              <a:t>managing</a:t>
            </a:r>
            <a:r>
              <a:rPr sz="16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Verdana"/>
                <a:cs typeface="Verdana"/>
              </a:rPr>
              <a:t>their</a:t>
            </a:r>
            <a:r>
              <a:rPr sz="16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Verdana"/>
                <a:cs typeface="Verdana"/>
              </a:rPr>
              <a:t>relationship</a:t>
            </a:r>
            <a:r>
              <a:rPr sz="16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231F20"/>
                </a:solidFill>
                <a:latin typeface="Verdana"/>
                <a:cs typeface="Verdana"/>
              </a:rPr>
              <a:t>with</a:t>
            </a:r>
            <a:r>
              <a:rPr sz="16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231F20"/>
                </a:solidFill>
                <a:latin typeface="Verdana"/>
                <a:cs typeface="Verdana"/>
              </a:rPr>
              <a:t>surrounding</a:t>
            </a:r>
            <a:r>
              <a:rPr sz="16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231F20"/>
                </a:solidFill>
                <a:latin typeface="Verdana"/>
                <a:cs typeface="Verdana"/>
              </a:rPr>
              <a:t>stakeholders.</a:t>
            </a:r>
            <a:r>
              <a:rPr sz="16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6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31F20"/>
                </a:solidFill>
                <a:latin typeface="Verdana"/>
                <a:cs typeface="Verdana"/>
              </a:rPr>
              <a:t>solution</a:t>
            </a:r>
            <a:r>
              <a:rPr sz="16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31F20"/>
                </a:solidFill>
                <a:latin typeface="Verdana"/>
                <a:cs typeface="Verdana"/>
              </a:rPr>
              <a:t>does</a:t>
            </a:r>
            <a:r>
              <a:rPr sz="16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Verdana"/>
                <a:cs typeface="Verdana"/>
              </a:rPr>
              <a:t>this</a:t>
            </a:r>
            <a:r>
              <a:rPr sz="16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231F20"/>
                </a:solidFill>
                <a:latin typeface="Verdana"/>
                <a:cs typeface="Verdana"/>
              </a:rPr>
              <a:t>through</a:t>
            </a:r>
            <a:r>
              <a:rPr sz="16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6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231F20"/>
                </a:solidFill>
                <a:latin typeface="Verdana"/>
                <a:cs typeface="Verdana"/>
              </a:rPr>
              <a:t>series</a:t>
            </a:r>
            <a:r>
              <a:rPr sz="16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6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231F20"/>
                </a:solidFill>
                <a:latin typeface="Verdana"/>
                <a:cs typeface="Verdana"/>
              </a:rPr>
              <a:t>connected </a:t>
            </a:r>
            <a:r>
              <a:rPr sz="16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Verdana"/>
                <a:cs typeface="Verdana"/>
              </a:rPr>
              <a:t>platforms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31F20"/>
                </a:solidFill>
                <a:latin typeface="Verdana"/>
                <a:cs typeface="Verdana"/>
              </a:rPr>
              <a:t>appropriate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231F20"/>
                </a:solidFill>
                <a:latin typeface="Verdana"/>
                <a:cs typeface="Verdana"/>
              </a:rPr>
              <a:t>each</a:t>
            </a:r>
            <a:r>
              <a:rPr sz="16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Verdana"/>
                <a:cs typeface="Verdana"/>
              </a:rPr>
              <a:t>stakeholder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231F20"/>
                </a:solidFill>
                <a:latin typeface="Verdana"/>
                <a:cs typeface="Verdana"/>
              </a:rPr>
              <a:t>real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231F20"/>
                </a:solidFill>
                <a:latin typeface="Verdana"/>
                <a:cs typeface="Verdana"/>
              </a:rPr>
              <a:t>time</a:t>
            </a:r>
            <a:r>
              <a:rPr sz="16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231F20"/>
                </a:solidFill>
                <a:latin typeface="Verdana"/>
                <a:cs typeface="Verdana"/>
              </a:rPr>
              <a:t>communication.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231F20"/>
                </a:solidFill>
                <a:latin typeface="Verdana"/>
                <a:cs typeface="Verdana"/>
              </a:rPr>
              <a:t>This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231F20"/>
                </a:solidFill>
                <a:latin typeface="Verdana"/>
                <a:cs typeface="Verdana"/>
              </a:rPr>
              <a:t>note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31F20"/>
                </a:solidFill>
                <a:latin typeface="Verdana"/>
                <a:cs typeface="Verdana"/>
              </a:rPr>
              <a:t>will</a:t>
            </a:r>
            <a:r>
              <a:rPr sz="16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Verdana"/>
                <a:cs typeface="Verdana"/>
              </a:rPr>
              <a:t>provide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31F20"/>
                </a:solidFill>
                <a:latin typeface="Verdana"/>
                <a:cs typeface="Verdana"/>
              </a:rPr>
              <a:t>general</a:t>
            </a:r>
            <a:r>
              <a:rPr sz="16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231F20"/>
                </a:solidFill>
                <a:latin typeface="Verdana"/>
                <a:cs typeface="Verdana"/>
              </a:rPr>
              <a:t>overview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Verdana"/>
                <a:cs typeface="Verdana"/>
              </a:rPr>
              <a:t>this</a:t>
            </a:r>
            <a:r>
              <a:rPr sz="16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231F20"/>
                </a:solidFill>
                <a:latin typeface="Verdana"/>
                <a:cs typeface="Verdana"/>
              </a:rPr>
              <a:t>synergy.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2303" y="3939389"/>
            <a:ext cx="4278762" cy="27160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4949" y="3939389"/>
            <a:ext cx="3724744" cy="271543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6884200"/>
            <a:ext cx="10692130" cy="676275"/>
            <a:chOff x="0" y="6884200"/>
            <a:chExt cx="10692130" cy="676275"/>
          </a:xfrm>
        </p:grpSpPr>
        <p:sp>
          <p:nvSpPr>
            <p:cNvPr id="7" name="object 7"/>
            <p:cNvSpPr/>
            <p:nvPr/>
          </p:nvSpPr>
          <p:spPr>
            <a:xfrm>
              <a:off x="0" y="7208190"/>
              <a:ext cx="10692130" cy="352425"/>
            </a:xfrm>
            <a:custGeom>
              <a:avLst/>
              <a:gdLst/>
              <a:ahLst/>
              <a:cxnLst/>
              <a:rect l="l" t="t" r="r" b="b"/>
              <a:pathLst>
                <a:path w="10692130" h="352425">
                  <a:moveTo>
                    <a:pt x="10692003" y="0"/>
                  </a:moveTo>
                  <a:lnTo>
                    <a:pt x="0" y="0"/>
                  </a:lnTo>
                  <a:lnTo>
                    <a:pt x="0" y="351866"/>
                  </a:lnTo>
                  <a:lnTo>
                    <a:pt x="10692003" y="351866"/>
                  </a:lnTo>
                  <a:lnTo>
                    <a:pt x="10692003" y="0"/>
                  </a:lnTo>
                  <a:close/>
                </a:path>
              </a:pathLst>
            </a:custGeom>
            <a:solidFill>
              <a:srgbClr val="0195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7397" y="6884200"/>
              <a:ext cx="2604604" cy="6758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854997" y="7024896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29">
                  <a:moveTo>
                    <a:pt x="202501" y="0"/>
                  </a:moveTo>
                  <a:lnTo>
                    <a:pt x="156070" y="5348"/>
                  </a:lnTo>
                  <a:lnTo>
                    <a:pt x="113447" y="20582"/>
                  </a:lnTo>
                  <a:lnTo>
                    <a:pt x="75848" y="44488"/>
                  </a:lnTo>
                  <a:lnTo>
                    <a:pt x="44488" y="75848"/>
                  </a:lnTo>
                  <a:lnTo>
                    <a:pt x="20582" y="113447"/>
                  </a:lnTo>
                  <a:lnTo>
                    <a:pt x="5348" y="156070"/>
                  </a:lnTo>
                  <a:lnTo>
                    <a:pt x="0" y="202501"/>
                  </a:lnTo>
                  <a:lnTo>
                    <a:pt x="5348" y="248932"/>
                  </a:lnTo>
                  <a:lnTo>
                    <a:pt x="20582" y="291555"/>
                  </a:lnTo>
                  <a:lnTo>
                    <a:pt x="44488" y="329154"/>
                  </a:lnTo>
                  <a:lnTo>
                    <a:pt x="75848" y="360514"/>
                  </a:lnTo>
                  <a:lnTo>
                    <a:pt x="113447" y="384420"/>
                  </a:lnTo>
                  <a:lnTo>
                    <a:pt x="156070" y="399654"/>
                  </a:lnTo>
                  <a:lnTo>
                    <a:pt x="202501" y="405002"/>
                  </a:lnTo>
                  <a:lnTo>
                    <a:pt x="248932" y="399654"/>
                  </a:lnTo>
                  <a:lnTo>
                    <a:pt x="291555" y="384420"/>
                  </a:lnTo>
                  <a:lnTo>
                    <a:pt x="329154" y="360514"/>
                  </a:lnTo>
                  <a:lnTo>
                    <a:pt x="360514" y="329154"/>
                  </a:lnTo>
                  <a:lnTo>
                    <a:pt x="384420" y="291555"/>
                  </a:lnTo>
                  <a:lnTo>
                    <a:pt x="399654" y="248932"/>
                  </a:lnTo>
                  <a:lnTo>
                    <a:pt x="405002" y="202501"/>
                  </a:lnTo>
                  <a:lnTo>
                    <a:pt x="399654" y="156070"/>
                  </a:lnTo>
                  <a:lnTo>
                    <a:pt x="384420" y="113447"/>
                  </a:lnTo>
                  <a:lnTo>
                    <a:pt x="360514" y="75848"/>
                  </a:lnTo>
                  <a:lnTo>
                    <a:pt x="329154" y="44488"/>
                  </a:lnTo>
                  <a:lnTo>
                    <a:pt x="291555" y="20582"/>
                  </a:lnTo>
                  <a:lnTo>
                    <a:pt x="248932" y="5348"/>
                  </a:lnTo>
                  <a:lnTo>
                    <a:pt x="2025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100" dirty="0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833" y="1050575"/>
            <a:ext cx="25215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95" dirty="0">
                <a:solidFill>
                  <a:srgbClr val="019547"/>
                </a:solidFill>
              </a:rPr>
              <a:t>TH</a:t>
            </a:r>
            <a:r>
              <a:rPr sz="2500" spc="-60" dirty="0">
                <a:solidFill>
                  <a:srgbClr val="019547"/>
                </a:solidFill>
              </a:rPr>
              <a:t>E</a:t>
            </a:r>
            <a:r>
              <a:rPr sz="2500" spc="-160" dirty="0">
                <a:solidFill>
                  <a:srgbClr val="019547"/>
                </a:solidFill>
              </a:rPr>
              <a:t> </a:t>
            </a:r>
            <a:r>
              <a:rPr sz="2500" spc="-150" dirty="0">
                <a:solidFill>
                  <a:srgbClr val="019547"/>
                </a:solidFill>
              </a:rPr>
              <a:t>SOLUTION</a:t>
            </a:r>
            <a:endParaRPr sz="2500"/>
          </a:p>
        </p:txBody>
      </p:sp>
      <p:grpSp>
        <p:nvGrpSpPr>
          <p:cNvPr id="3" name="object 3"/>
          <p:cNvGrpSpPr/>
          <p:nvPr/>
        </p:nvGrpSpPr>
        <p:grpSpPr>
          <a:xfrm>
            <a:off x="0" y="1639166"/>
            <a:ext cx="10692130" cy="5921375"/>
            <a:chOff x="0" y="1639166"/>
            <a:chExt cx="10692130" cy="5921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708" y="1639166"/>
              <a:ext cx="8715801" cy="45325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855363"/>
              <a:ext cx="2628988" cy="235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208190"/>
              <a:ext cx="10692130" cy="352425"/>
            </a:xfrm>
            <a:custGeom>
              <a:avLst/>
              <a:gdLst/>
              <a:ahLst/>
              <a:cxnLst/>
              <a:rect l="l" t="t" r="r" b="b"/>
              <a:pathLst>
                <a:path w="10692130" h="352425">
                  <a:moveTo>
                    <a:pt x="10692003" y="0"/>
                  </a:moveTo>
                  <a:lnTo>
                    <a:pt x="0" y="0"/>
                  </a:lnTo>
                  <a:lnTo>
                    <a:pt x="0" y="351866"/>
                  </a:lnTo>
                  <a:lnTo>
                    <a:pt x="10692003" y="351866"/>
                  </a:lnTo>
                  <a:lnTo>
                    <a:pt x="10692003" y="0"/>
                  </a:lnTo>
                  <a:close/>
                </a:path>
              </a:pathLst>
            </a:custGeom>
            <a:solidFill>
              <a:srgbClr val="0195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7397" y="6884200"/>
              <a:ext cx="2604604" cy="6758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854996" y="7024896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29">
                  <a:moveTo>
                    <a:pt x="202514" y="0"/>
                  </a:moveTo>
                  <a:lnTo>
                    <a:pt x="156078" y="5348"/>
                  </a:lnTo>
                  <a:lnTo>
                    <a:pt x="113452" y="20582"/>
                  </a:lnTo>
                  <a:lnTo>
                    <a:pt x="75850" y="44488"/>
                  </a:lnTo>
                  <a:lnTo>
                    <a:pt x="44489" y="75848"/>
                  </a:lnTo>
                  <a:lnTo>
                    <a:pt x="20583" y="113447"/>
                  </a:lnTo>
                  <a:lnTo>
                    <a:pt x="5348" y="156070"/>
                  </a:lnTo>
                  <a:lnTo>
                    <a:pt x="0" y="202501"/>
                  </a:lnTo>
                  <a:lnTo>
                    <a:pt x="5348" y="248932"/>
                  </a:lnTo>
                  <a:lnTo>
                    <a:pt x="20583" y="291555"/>
                  </a:lnTo>
                  <a:lnTo>
                    <a:pt x="44489" y="329154"/>
                  </a:lnTo>
                  <a:lnTo>
                    <a:pt x="75850" y="360514"/>
                  </a:lnTo>
                  <a:lnTo>
                    <a:pt x="113452" y="384420"/>
                  </a:lnTo>
                  <a:lnTo>
                    <a:pt x="156078" y="399654"/>
                  </a:lnTo>
                  <a:lnTo>
                    <a:pt x="202514" y="405002"/>
                  </a:lnTo>
                  <a:lnTo>
                    <a:pt x="248940" y="399654"/>
                  </a:lnTo>
                  <a:lnTo>
                    <a:pt x="291560" y="384420"/>
                  </a:lnTo>
                  <a:lnTo>
                    <a:pt x="329157" y="360514"/>
                  </a:lnTo>
                  <a:lnTo>
                    <a:pt x="360515" y="329154"/>
                  </a:lnTo>
                  <a:lnTo>
                    <a:pt x="384420" y="291555"/>
                  </a:lnTo>
                  <a:lnTo>
                    <a:pt x="399654" y="248932"/>
                  </a:lnTo>
                  <a:lnTo>
                    <a:pt x="405002" y="202501"/>
                  </a:lnTo>
                  <a:lnTo>
                    <a:pt x="399654" y="156070"/>
                  </a:lnTo>
                  <a:lnTo>
                    <a:pt x="384420" y="113447"/>
                  </a:lnTo>
                  <a:lnTo>
                    <a:pt x="360515" y="75848"/>
                  </a:lnTo>
                  <a:lnTo>
                    <a:pt x="329157" y="44488"/>
                  </a:lnTo>
                  <a:lnTo>
                    <a:pt x="291560" y="20582"/>
                  </a:lnTo>
                  <a:lnTo>
                    <a:pt x="248940" y="5348"/>
                  </a:lnTo>
                  <a:lnTo>
                    <a:pt x="2025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100" dirty="0"/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298" y="1619905"/>
            <a:ext cx="974217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Majority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small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holder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farmers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not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having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access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smartphones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makes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ussd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best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approach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towards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their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Verdana"/>
                <a:cs typeface="Verdana"/>
              </a:rPr>
              <a:t>inclusiveness. </a:t>
            </a:r>
            <a:r>
              <a:rPr sz="12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Through</a:t>
            </a:r>
            <a:r>
              <a:rPr sz="1200" spc="-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USSD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Menu,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farmers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are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able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231F20"/>
                </a:solidFill>
                <a:latin typeface="Verdana"/>
                <a:cs typeface="Verdana"/>
              </a:rPr>
              <a:t>do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following;</a:t>
            </a:r>
            <a:endParaRPr sz="1200" dirty="0">
              <a:latin typeface="Verdana"/>
              <a:cs typeface="Verdana"/>
            </a:endParaRPr>
          </a:p>
          <a:p>
            <a:pPr marL="286385" indent="-82550">
              <a:lnSpc>
                <a:spcPct val="100000"/>
              </a:lnSpc>
              <a:spcBef>
                <a:spcPts val="360"/>
              </a:spcBef>
              <a:buChar char="•"/>
              <a:tabLst>
                <a:tab pos="287020" algn="l"/>
              </a:tabLst>
            </a:pP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Track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their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crops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231F20"/>
                </a:solidFill>
                <a:latin typeface="Verdana"/>
                <a:cs typeface="Verdana"/>
              </a:rPr>
              <a:t>upon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submission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auction</a:t>
            </a:r>
            <a:endParaRPr sz="1200" dirty="0">
              <a:latin typeface="Verdana"/>
              <a:cs typeface="Verdana"/>
            </a:endParaRPr>
          </a:p>
          <a:p>
            <a:pPr marL="286385" indent="-82550">
              <a:lnSpc>
                <a:spcPct val="100000"/>
              </a:lnSpc>
              <a:spcBef>
                <a:spcPts val="360"/>
              </a:spcBef>
              <a:buChar char="•"/>
              <a:tabLst>
                <a:tab pos="287020" algn="l"/>
              </a:tabLst>
            </a:pP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Chec</a:t>
            </a:r>
            <a:r>
              <a:rPr sz="1200" spc="25" dirty="0">
                <a:solidFill>
                  <a:srgbClr val="231F20"/>
                </a:solidFill>
                <a:latin typeface="Verdana"/>
                <a:cs typeface="Verdana"/>
              </a:rPr>
              <a:t>k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Verdana"/>
                <a:cs typeface="Verdana"/>
              </a:rPr>
              <a:t>sale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records</a:t>
            </a:r>
            <a:endParaRPr sz="1200" dirty="0">
              <a:latin typeface="Verdana"/>
              <a:cs typeface="Verdana"/>
            </a:endParaRPr>
          </a:p>
          <a:p>
            <a:pPr marL="286385" indent="-82550">
              <a:lnSpc>
                <a:spcPct val="100000"/>
              </a:lnSpc>
              <a:spcBef>
                <a:spcPts val="360"/>
              </a:spcBef>
              <a:buChar char="•"/>
              <a:tabLst>
                <a:tab pos="287020" algn="l"/>
              </a:tabLst>
            </a:pP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Appl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fo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loans</a:t>
            </a:r>
            <a:endParaRPr sz="1200" dirty="0">
              <a:latin typeface="Verdana"/>
              <a:cs typeface="Verdana"/>
            </a:endParaRPr>
          </a:p>
          <a:p>
            <a:pPr marL="286385" indent="-82550">
              <a:lnSpc>
                <a:spcPct val="100000"/>
              </a:lnSpc>
              <a:spcBef>
                <a:spcPts val="360"/>
              </a:spcBef>
              <a:buChar char="•"/>
              <a:tabLst>
                <a:tab pos="287020" algn="l"/>
              </a:tabLst>
            </a:pP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Pay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Verdana"/>
                <a:cs typeface="Verdana"/>
              </a:rPr>
              <a:t>storage,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insurance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or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any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other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value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231F20"/>
                </a:solidFill>
                <a:latin typeface="Verdana"/>
                <a:cs typeface="Verdana"/>
              </a:rPr>
              <a:t>added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Verdana"/>
                <a:cs typeface="Verdana"/>
              </a:rPr>
              <a:t>services</a:t>
            </a:r>
            <a:endParaRPr sz="1200" dirty="0">
              <a:latin typeface="Verdana"/>
              <a:cs typeface="Verdana"/>
            </a:endParaRPr>
          </a:p>
          <a:p>
            <a:pPr marL="286385" indent="-82550">
              <a:lnSpc>
                <a:spcPct val="100000"/>
              </a:lnSpc>
              <a:spcBef>
                <a:spcPts val="360"/>
              </a:spcBef>
              <a:buChar char="•"/>
              <a:tabLst>
                <a:tab pos="287020" algn="l"/>
              </a:tabLst>
            </a:pP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Receive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their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Verdana"/>
                <a:cs typeface="Verdana"/>
              </a:rPr>
              <a:t>sales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payments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through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mobile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money</a:t>
            </a:r>
            <a:endParaRPr sz="1200" dirty="0">
              <a:latin typeface="Verdana"/>
              <a:cs typeface="Verdana"/>
            </a:endParaRPr>
          </a:p>
          <a:p>
            <a:pPr marL="286385" indent="-82550">
              <a:lnSpc>
                <a:spcPct val="100000"/>
              </a:lnSpc>
              <a:spcBef>
                <a:spcPts val="360"/>
              </a:spcBef>
              <a:buChar char="•"/>
              <a:tabLst>
                <a:tab pos="287020" algn="l"/>
              </a:tabLst>
            </a:pP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Interact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with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associations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without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regular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timely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Verdana"/>
                <a:cs typeface="Verdana"/>
              </a:rPr>
              <a:t>visits</a:t>
            </a:r>
            <a:endParaRPr sz="1200" dirty="0">
              <a:latin typeface="Verdana"/>
              <a:cs typeface="Verdana"/>
            </a:endParaRPr>
          </a:p>
          <a:p>
            <a:pPr marL="286385" indent="-82550">
              <a:lnSpc>
                <a:spcPct val="100000"/>
              </a:lnSpc>
              <a:spcBef>
                <a:spcPts val="360"/>
              </a:spcBef>
              <a:buChar char="•"/>
              <a:tabLst>
                <a:tab pos="287020" algn="l"/>
              </a:tabLst>
            </a:pP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Receiv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educationa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information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304" y="1051554"/>
            <a:ext cx="36696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70" dirty="0">
                <a:solidFill>
                  <a:srgbClr val="019547"/>
                </a:solidFill>
              </a:rPr>
              <a:t>FO</a:t>
            </a:r>
            <a:r>
              <a:rPr sz="2500" spc="-40" dirty="0">
                <a:solidFill>
                  <a:srgbClr val="019547"/>
                </a:solidFill>
              </a:rPr>
              <a:t>R</a:t>
            </a:r>
            <a:r>
              <a:rPr sz="2500" spc="-160" dirty="0">
                <a:solidFill>
                  <a:srgbClr val="019547"/>
                </a:solidFill>
              </a:rPr>
              <a:t> </a:t>
            </a:r>
            <a:r>
              <a:rPr sz="2500" spc="-70" dirty="0">
                <a:solidFill>
                  <a:srgbClr val="019547"/>
                </a:solidFill>
              </a:rPr>
              <a:t>FARMER</a:t>
            </a:r>
            <a:r>
              <a:rPr sz="2500" spc="-40" dirty="0">
                <a:solidFill>
                  <a:srgbClr val="019547"/>
                </a:solidFill>
              </a:rPr>
              <a:t>S</a:t>
            </a:r>
            <a:r>
              <a:rPr sz="2500" spc="-160" dirty="0">
                <a:solidFill>
                  <a:srgbClr val="019547"/>
                </a:solidFill>
              </a:rPr>
              <a:t> </a:t>
            </a:r>
            <a:r>
              <a:rPr sz="2500" spc="-225" dirty="0">
                <a:solidFill>
                  <a:srgbClr val="019547"/>
                </a:solidFill>
              </a:rPr>
              <a:t>-</a:t>
            </a:r>
            <a:r>
              <a:rPr sz="2500" spc="-160" dirty="0">
                <a:solidFill>
                  <a:srgbClr val="019547"/>
                </a:solidFill>
              </a:rPr>
              <a:t> </a:t>
            </a:r>
            <a:r>
              <a:rPr sz="2500" spc="-120" dirty="0">
                <a:solidFill>
                  <a:srgbClr val="019547"/>
                </a:solidFill>
              </a:rPr>
              <a:t>USSD</a:t>
            </a:r>
            <a:endParaRPr sz="25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7842" y="3914633"/>
            <a:ext cx="1538167" cy="29679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19333" y="3910393"/>
            <a:ext cx="1525915" cy="29482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92671" y="3886488"/>
            <a:ext cx="1525917" cy="29482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24974" y="5243297"/>
            <a:ext cx="759015" cy="4762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9415" y="5131266"/>
            <a:ext cx="759017" cy="47625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2" y="6884200"/>
            <a:ext cx="10692130" cy="676275"/>
            <a:chOff x="12" y="6884200"/>
            <a:chExt cx="10692130" cy="676275"/>
          </a:xfrm>
        </p:grpSpPr>
        <p:sp>
          <p:nvSpPr>
            <p:cNvPr id="10" name="object 10"/>
            <p:cNvSpPr/>
            <p:nvPr/>
          </p:nvSpPr>
          <p:spPr>
            <a:xfrm>
              <a:off x="12" y="7208190"/>
              <a:ext cx="10692130" cy="352425"/>
            </a:xfrm>
            <a:custGeom>
              <a:avLst/>
              <a:gdLst/>
              <a:ahLst/>
              <a:cxnLst/>
              <a:rect l="l" t="t" r="r" b="b"/>
              <a:pathLst>
                <a:path w="10692130" h="352425">
                  <a:moveTo>
                    <a:pt x="10691990" y="0"/>
                  </a:moveTo>
                  <a:lnTo>
                    <a:pt x="0" y="0"/>
                  </a:lnTo>
                  <a:lnTo>
                    <a:pt x="0" y="351866"/>
                  </a:lnTo>
                  <a:lnTo>
                    <a:pt x="10691990" y="351866"/>
                  </a:lnTo>
                  <a:lnTo>
                    <a:pt x="10691990" y="0"/>
                  </a:lnTo>
                  <a:close/>
                </a:path>
              </a:pathLst>
            </a:custGeom>
            <a:solidFill>
              <a:srgbClr val="0195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87398" y="6884200"/>
              <a:ext cx="2604604" cy="67585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855004" y="7024896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29">
                  <a:moveTo>
                    <a:pt x="202501" y="0"/>
                  </a:moveTo>
                  <a:lnTo>
                    <a:pt x="156070" y="5348"/>
                  </a:lnTo>
                  <a:lnTo>
                    <a:pt x="113447" y="20582"/>
                  </a:lnTo>
                  <a:lnTo>
                    <a:pt x="75848" y="44488"/>
                  </a:lnTo>
                  <a:lnTo>
                    <a:pt x="44488" y="75848"/>
                  </a:lnTo>
                  <a:lnTo>
                    <a:pt x="20582" y="113447"/>
                  </a:lnTo>
                  <a:lnTo>
                    <a:pt x="5348" y="156070"/>
                  </a:lnTo>
                  <a:lnTo>
                    <a:pt x="0" y="202501"/>
                  </a:lnTo>
                  <a:lnTo>
                    <a:pt x="5348" y="248932"/>
                  </a:lnTo>
                  <a:lnTo>
                    <a:pt x="20582" y="291555"/>
                  </a:lnTo>
                  <a:lnTo>
                    <a:pt x="44488" y="329154"/>
                  </a:lnTo>
                  <a:lnTo>
                    <a:pt x="75848" y="360514"/>
                  </a:lnTo>
                  <a:lnTo>
                    <a:pt x="113447" y="384420"/>
                  </a:lnTo>
                  <a:lnTo>
                    <a:pt x="156070" y="399654"/>
                  </a:lnTo>
                  <a:lnTo>
                    <a:pt x="202501" y="405002"/>
                  </a:lnTo>
                  <a:lnTo>
                    <a:pt x="248932" y="399654"/>
                  </a:lnTo>
                  <a:lnTo>
                    <a:pt x="291555" y="384420"/>
                  </a:lnTo>
                  <a:lnTo>
                    <a:pt x="329154" y="360514"/>
                  </a:lnTo>
                  <a:lnTo>
                    <a:pt x="360514" y="329154"/>
                  </a:lnTo>
                  <a:lnTo>
                    <a:pt x="384420" y="291555"/>
                  </a:lnTo>
                  <a:lnTo>
                    <a:pt x="399654" y="248932"/>
                  </a:lnTo>
                  <a:lnTo>
                    <a:pt x="405002" y="202501"/>
                  </a:lnTo>
                  <a:lnTo>
                    <a:pt x="399654" y="156070"/>
                  </a:lnTo>
                  <a:lnTo>
                    <a:pt x="384420" y="113447"/>
                  </a:lnTo>
                  <a:lnTo>
                    <a:pt x="360514" y="75848"/>
                  </a:lnTo>
                  <a:lnTo>
                    <a:pt x="329154" y="44488"/>
                  </a:lnTo>
                  <a:lnTo>
                    <a:pt x="291555" y="20582"/>
                  </a:lnTo>
                  <a:lnTo>
                    <a:pt x="248932" y="5348"/>
                  </a:lnTo>
                  <a:lnTo>
                    <a:pt x="2025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100" dirty="0"/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304" y="1051603"/>
            <a:ext cx="70548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70" dirty="0">
                <a:solidFill>
                  <a:srgbClr val="019547"/>
                </a:solidFill>
              </a:rPr>
              <a:t>FO</a:t>
            </a:r>
            <a:r>
              <a:rPr sz="2500" spc="-40" dirty="0">
                <a:solidFill>
                  <a:srgbClr val="019547"/>
                </a:solidFill>
              </a:rPr>
              <a:t>R</a:t>
            </a:r>
            <a:r>
              <a:rPr sz="2500" spc="-160" dirty="0">
                <a:solidFill>
                  <a:srgbClr val="019547"/>
                </a:solidFill>
              </a:rPr>
              <a:t> </a:t>
            </a:r>
            <a:r>
              <a:rPr sz="2500" spc="-95" dirty="0">
                <a:solidFill>
                  <a:srgbClr val="019547"/>
                </a:solidFill>
              </a:rPr>
              <a:t>AMCOS/PRODUCE</a:t>
            </a:r>
            <a:r>
              <a:rPr sz="2500" spc="-65" dirty="0">
                <a:solidFill>
                  <a:srgbClr val="019547"/>
                </a:solidFill>
              </a:rPr>
              <a:t>R</a:t>
            </a:r>
            <a:r>
              <a:rPr sz="2500" spc="-160" dirty="0">
                <a:solidFill>
                  <a:srgbClr val="019547"/>
                </a:solidFill>
              </a:rPr>
              <a:t> </a:t>
            </a:r>
            <a:r>
              <a:rPr sz="2500" spc="-155" dirty="0">
                <a:solidFill>
                  <a:srgbClr val="019547"/>
                </a:solidFill>
              </a:rPr>
              <a:t>ORGANISATIONS</a:t>
            </a:r>
            <a:endParaRPr sz="2500"/>
          </a:p>
          <a:p>
            <a:pPr marL="12700">
              <a:lnSpc>
                <a:spcPct val="100000"/>
              </a:lnSpc>
            </a:pPr>
            <a:r>
              <a:rPr sz="2500" spc="-225" dirty="0">
                <a:solidFill>
                  <a:srgbClr val="019547"/>
                </a:solidFill>
              </a:rPr>
              <a:t>-</a:t>
            </a:r>
            <a:r>
              <a:rPr sz="2500" spc="-160" dirty="0">
                <a:solidFill>
                  <a:srgbClr val="019547"/>
                </a:solidFill>
              </a:rPr>
              <a:t> </a:t>
            </a:r>
            <a:r>
              <a:rPr sz="2500" spc="-50" dirty="0">
                <a:solidFill>
                  <a:srgbClr val="019547"/>
                </a:solidFill>
              </a:rPr>
              <a:t>TABLE</a:t>
            </a:r>
            <a:r>
              <a:rPr sz="2500" spc="-20" dirty="0">
                <a:solidFill>
                  <a:srgbClr val="019547"/>
                </a:solidFill>
              </a:rPr>
              <a:t>T</a:t>
            </a:r>
            <a:r>
              <a:rPr sz="2500" spc="-160" dirty="0">
                <a:solidFill>
                  <a:srgbClr val="019547"/>
                </a:solidFill>
              </a:rPr>
              <a:t> </a:t>
            </a:r>
            <a:r>
              <a:rPr sz="2500" spc="-135" dirty="0">
                <a:solidFill>
                  <a:srgbClr val="019547"/>
                </a:solidFill>
              </a:rPr>
              <a:t>APPLIATIONS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19298" y="2073006"/>
            <a:ext cx="9776460" cy="1625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These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231F20"/>
                </a:solidFill>
                <a:latin typeface="Verdana"/>
                <a:cs typeface="Verdana"/>
              </a:rPr>
              <a:t>being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ﬁrst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line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defence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connecting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farmers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outside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world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vice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231F20"/>
                </a:solidFill>
                <a:latin typeface="Verdana"/>
                <a:cs typeface="Verdana"/>
              </a:rPr>
              <a:t>versa,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E-mazao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equips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AMCOS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workers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with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tablets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an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applications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that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allows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231F20"/>
                </a:solidFill>
                <a:latin typeface="Verdana"/>
                <a:cs typeface="Verdana"/>
              </a:rPr>
              <a:t>them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231F20"/>
                </a:solidFill>
                <a:latin typeface="Verdana"/>
                <a:cs typeface="Verdana"/>
              </a:rPr>
              <a:t>do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following;</a:t>
            </a:r>
            <a:endParaRPr sz="1200" dirty="0">
              <a:latin typeface="Verdana"/>
              <a:cs typeface="Verdana"/>
            </a:endParaRPr>
          </a:p>
          <a:p>
            <a:pPr marL="286385" indent="-82550">
              <a:lnSpc>
                <a:spcPct val="100000"/>
              </a:lnSpc>
              <a:spcBef>
                <a:spcPts val="360"/>
              </a:spcBef>
              <a:buChar char="•"/>
              <a:tabLst>
                <a:tab pos="287020" algn="l"/>
              </a:tabLst>
            </a:pP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Farmer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registration.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Personal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Verdana"/>
                <a:cs typeface="Verdana"/>
              </a:rPr>
              <a:t>details,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Contact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Verdana"/>
                <a:cs typeface="Verdana"/>
              </a:rPr>
              <a:t>details,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Photo,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farm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coordinates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e.t.c</a:t>
            </a:r>
            <a:endParaRPr sz="1200" dirty="0">
              <a:latin typeface="Verdana"/>
              <a:cs typeface="Verdana"/>
            </a:endParaRPr>
          </a:p>
          <a:p>
            <a:pPr marL="286385" indent="-82550">
              <a:lnSpc>
                <a:spcPct val="100000"/>
              </a:lnSpc>
              <a:spcBef>
                <a:spcPts val="360"/>
              </a:spcBef>
              <a:buChar char="•"/>
              <a:tabLst>
                <a:tab pos="287020" algn="l"/>
              </a:tabLst>
            </a:pP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Input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Crop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delivery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information.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Quantity,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Grade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unique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identiﬁer.</a:t>
            </a:r>
            <a:endParaRPr sz="1200" dirty="0">
              <a:latin typeface="Verdana"/>
              <a:cs typeface="Verdana"/>
            </a:endParaRPr>
          </a:p>
          <a:p>
            <a:pPr marL="286385" indent="-82550">
              <a:lnSpc>
                <a:spcPct val="100000"/>
              </a:lnSpc>
              <a:spcBef>
                <a:spcPts val="360"/>
              </a:spcBef>
              <a:buChar char="•"/>
              <a:tabLst>
                <a:tab pos="287020" algn="l"/>
              </a:tabLst>
            </a:pP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Farme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ordere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Inpu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Verdana"/>
                <a:cs typeface="Verdana"/>
              </a:rPr>
              <a:t>approval.</a:t>
            </a:r>
            <a:endParaRPr sz="1200" dirty="0">
              <a:latin typeface="Verdana"/>
              <a:cs typeface="Verdana"/>
            </a:endParaRPr>
          </a:p>
          <a:p>
            <a:pPr marL="286385" indent="-82550">
              <a:lnSpc>
                <a:spcPct val="100000"/>
              </a:lnSpc>
              <a:spcBef>
                <a:spcPts val="360"/>
              </a:spcBef>
              <a:buChar char="•"/>
              <a:tabLst>
                <a:tab pos="287020" algn="l"/>
              </a:tabLst>
            </a:pP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Communicatio</a:t>
            </a:r>
            <a:r>
              <a:rPr sz="1200" spc="3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Verdana"/>
                <a:cs typeface="Verdana"/>
              </a:rPr>
              <a:t>Farmers.</a:t>
            </a:r>
            <a:endParaRPr sz="1200" dirty="0">
              <a:latin typeface="Verdana"/>
              <a:cs typeface="Verdana"/>
            </a:endParaRPr>
          </a:p>
          <a:p>
            <a:pPr marL="286385" indent="-82550">
              <a:lnSpc>
                <a:spcPct val="100000"/>
              </a:lnSpc>
              <a:spcBef>
                <a:spcPts val="360"/>
              </a:spcBef>
              <a:buChar char="•"/>
              <a:tabLst>
                <a:tab pos="287020" algn="l"/>
              </a:tabLst>
            </a:pP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Repor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endParaRPr sz="12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93135" y="3836805"/>
            <a:ext cx="1548765" cy="2988310"/>
            <a:chOff x="2093135" y="3836805"/>
            <a:chExt cx="1548765" cy="29883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3135" y="3836805"/>
              <a:ext cx="1548449" cy="29877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2037" y="4188517"/>
              <a:ext cx="1374635" cy="229092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621410" y="3832538"/>
            <a:ext cx="1536700" cy="2967990"/>
            <a:chOff x="4621410" y="3832538"/>
            <a:chExt cx="1536700" cy="296799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1410" y="3832538"/>
              <a:ext cx="1536110" cy="29679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9680" y="4181475"/>
              <a:ext cx="1374648" cy="2291092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111270" y="3808472"/>
            <a:ext cx="1536700" cy="2967990"/>
            <a:chOff x="7111270" y="3808472"/>
            <a:chExt cx="1536700" cy="296799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1270" y="3808472"/>
              <a:ext cx="1536111" cy="29679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9566" y="4157243"/>
              <a:ext cx="1374648" cy="2291092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21079" y="5173719"/>
            <a:ext cx="764082" cy="4800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42248" y="5060945"/>
            <a:ext cx="764081" cy="48005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6884200"/>
            <a:ext cx="10692130" cy="676275"/>
            <a:chOff x="0" y="6884200"/>
            <a:chExt cx="10692130" cy="676275"/>
          </a:xfrm>
        </p:grpSpPr>
        <p:sp>
          <p:nvSpPr>
            <p:cNvPr id="16" name="object 16"/>
            <p:cNvSpPr/>
            <p:nvPr/>
          </p:nvSpPr>
          <p:spPr>
            <a:xfrm>
              <a:off x="0" y="7208190"/>
              <a:ext cx="10692130" cy="352425"/>
            </a:xfrm>
            <a:custGeom>
              <a:avLst/>
              <a:gdLst/>
              <a:ahLst/>
              <a:cxnLst/>
              <a:rect l="l" t="t" r="r" b="b"/>
              <a:pathLst>
                <a:path w="10692130" h="352425">
                  <a:moveTo>
                    <a:pt x="10692003" y="0"/>
                  </a:moveTo>
                  <a:lnTo>
                    <a:pt x="0" y="0"/>
                  </a:lnTo>
                  <a:lnTo>
                    <a:pt x="0" y="351866"/>
                  </a:lnTo>
                  <a:lnTo>
                    <a:pt x="10692003" y="351866"/>
                  </a:lnTo>
                  <a:lnTo>
                    <a:pt x="10692003" y="0"/>
                  </a:lnTo>
                  <a:close/>
                </a:path>
              </a:pathLst>
            </a:custGeom>
            <a:solidFill>
              <a:srgbClr val="0195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87397" y="6884200"/>
              <a:ext cx="2604604" cy="67585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854996" y="7024906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29">
                  <a:moveTo>
                    <a:pt x="202501" y="0"/>
                  </a:moveTo>
                  <a:lnTo>
                    <a:pt x="156070" y="5347"/>
                  </a:lnTo>
                  <a:lnTo>
                    <a:pt x="113447" y="20580"/>
                  </a:lnTo>
                  <a:lnTo>
                    <a:pt x="75848" y="44483"/>
                  </a:lnTo>
                  <a:lnTo>
                    <a:pt x="44488" y="75840"/>
                  </a:lnTo>
                  <a:lnTo>
                    <a:pt x="20582" y="113437"/>
                  </a:lnTo>
                  <a:lnTo>
                    <a:pt x="5348" y="156058"/>
                  </a:lnTo>
                  <a:lnTo>
                    <a:pt x="0" y="202488"/>
                  </a:lnTo>
                  <a:lnTo>
                    <a:pt x="5348" y="248923"/>
                  </a:lnTo>
                  <a:lnTo>
                    <a:pt x="20582" y="291548"/>
                  </a:lnTo>
                  <a:lnTo>
                    <a:pt x="44488" y="329147"/>
                  </a:lnTo>
                  <a:lnTo>
                    <a:pt x="75848" y="360506"/>
                  </a:lnTo>
                  <a:lnTo>
                    <a:pt x="113447" y="384409"/>
                  </a:lnTo>
                  <a:lnTo>
                    <a:pt x="156070" y="399642"/>
                  </a:lnTo>
                  <a:lnTo>
                    <a:pt x="202501" y="404990"/>
                  </a:lnTo>
                  <a:lnTo>
                    <a:pt x="248932" y="399642"/>
                  </a:lnTo>
                  <a:lnTo>
                    <a:pt x="291555" y="384409"/>
                  </a:lnTo>
                  <a:lnTo>
                    <a:pt x="329154" y="360506"/>
                  </a:lnTo>
                  <a:lnTo>
                    <a:pt x="360514" y="329147"/>
                  </a:lnTo>
                  <a:lnTo>
                    <a:pt x="384420" y="291548"/>
                  </a:lnTo>
                  <a:lnTo>
                    <a:pt x="399654" y="248923"/>
                  </a:lnTo>
                  <a:lnTo>
                    <a:pt x="405002" y="202488"/>
                  </a:lnTo>
                  <a:lnTo>
                    <a:pt x="399654" y="156058"/>
                  </a:lnTo>
                  <a:lnTo>
                    <a:pt x="384420" y="113437"/>
                  </a:lnTo>
                  <a:lnTo>
                    <a:pt x="360514" y="75840"/>
                  </a:lnTo>
                  <a:lnTo>
                    <a:pt x="329154" y="44483"/>
                  </a:lnTo>
                  <a:lnTo>
                    <a:pt x="291555" y="20580"/>
                  </a:lnTo>
                  <a:lnTo>
                    <a:pt x="248932" y="5347"/>
                  </a:lnTo>
                  <a:lnTo>
                    <a:pt x="2025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100" dirty="0"/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525" y="1051603"/>
            <a:ext cx="94608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70" dirty="0">
                <a:solidFill>
                  <a:srgbClr val="019547"/>
                </a:solidFill>
              </a:rPr>
              <a:t>FO</a:t>
            </a:r>
            <a:r>
              <a:rPr sz="2500" spc="-40" dirty="0">
                <a:solidFill>
                  <a:srgbClr val="019547"/>
                </a:solidFill>
              </a:rPr>
              <a:t>R</a:t>
            </a:r>
            <a:r>
              <a:rPr sz="2500" spc="-160" dirty="0">
                <a:solidFill>
                  <a:srgbClr val="019547"/>
                </a:solidFill>
              </a:rPr>
              <a:t> </a:t>
            </a:r>
            <a:r>
              <a:rPr sz="2500" spc="-95" dirty="0">
                <a:solidFill>
                  <a:srgbClr val="019547"/>
                </a:solidFill>
              </a:rPr>
              <a:t>TH</a:t>
            </a:r>
            <a:r>
              <a:rPr sz="2500" spc="-60" dirty="0">
                <a:solidFill>
                  <a:srgbClr val="019547"/>
                </a:solidFill>
              </a:rPr>
              <a:t>E</a:t>
            </a:r>
            <a:r>
              <a:rPr sz="2500" spc="-160" dirty="0">
                <a:solidFill>
                  <a:srgbClr val="019547"/>
                </a:solidFill>
              </a:rPr>
              <a:t> </a:t>
            </a:r>
            <a:r>
              <a:rPr sz="2500" spc="-145" dirty="0">
                <a:solidFill>
                  <a:srgbClr val="019547"/>
                </a:solidFill>
              </a:rPr>
              <a:t>ASSOCIATIO</a:t>
            </a:r>
            <a:r>
              <a:rPr sz="2500" spc="-135" dirty="0">
                <a:solidFill>
                  <a:srgbClr val="019547"/>
                </a:solidFill>
              </a:rPr>
              <a:t>N</a:t>
            </a:r>
            <a:r>
              <a:rPr sz="2500" spc="-160" dirty="0">
                <a:solidFill>
                  <a:srgbClr val="019547"/>
                </a:solidFill>
              </a:rPr>
              <a:t> </a:t>
            </a:r>
            <a:r>
              <a:rPr sz="2500" spc="-225" dirty="0">
                <a:solidFill>
                  <a:srgbClr val="019547"/>
                </a:solidFill>
              </a:rPr>
              <a:t>-</a:t>
            </a:r>
            <a:r>
              <a:rPr sz="2500" spc="-160" dirty="0">
                <a:solidFill>
                  <a:srgbClr val="019547"/>
                </a:solidFill>
              </a:rPr>
              <a:t> </a:t>
            </a:r>
            <a:r>
              <a:rPr sz="2500" spc="-95" dirty="0">
                <a:solidFill>
                  <a:srgbClr val="019547"/>
                </a:solidFill>
              </a:rPr>
              <a:t>TH</a:t>
            </a:r>
            <a:r>
              <a:rPr sz="2500" spc="-60" dirty="0">
                <a:solidFill>
                  <a:srgbClr val="019547"/>
                </a:solidFill>
              </a:rPr>
              <a:t>E</a:t>
            </a:r>
            <a:r>
              <a:rPr sz="2500" spc="-160" dirty="0">
                <a:solidFill>
                  <a:srgbClr val="019547"/>
                </a:solidFill>
              </a:rPr>
              <a:t> </a:t>
            </a:r>
            <a:r>
              <a:rPr sz="2500" spc="-165" dirty="0">
                <a:solidFill>
                  <a:srgbClr val="019547"/>
                </a:solidFill>
              </a:rPr>
              <a:t>ADMINISTRATIO</a:t>
            </a:r>
            <a:r>
              <a:rPr sz="2500" spc="-160" dirty="0">
                <a:solidFill>
                  <a:srgbClr val="019547"/>
                </a:solidFill>
              </a:rPr>
              <a:t>N </a:t>
            </a:r>
            <a:r>
              <a:rPr sz="2500" spc="-50" dirty="0">
                <a:solidFill>
                  <a:srgbClr val="019547"/>
                </a:solidFill>
              </a:rPr>
              <a:t>PORTAL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01519" y="1619955"/>
            <a:ext cx="9761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As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central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engine.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admin’s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portal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receives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all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information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fed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by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all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stakeholders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plays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biggest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role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231F20"/>
                </a:solidFill>
                <a:latin typeface="Verdana"/>
                <a:cs typeface="Verdana"/>
              </a:rPr>
              <a:t>managing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all </a:t>
            </a:r>
            <a:r>
              <a:rPr sz="12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relationships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such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as;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543" y="2077154"/>
            <a:ext cx="2640965" cy="9398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93980" indent="-81915">
              <a:lnSpc>
                <a:spcPct val="100000"/>
              </a:lnSpc>
              <a:spcBef>
                <a:spcPts val="459"/>
              </a:spcBef>
              <a:buChar char="•"/>
              <a:tabLst>
                <a:tab pos="94615" algn="l"/>
              </a:tabLst>
            </a:pP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Registratio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f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231F20"/>
                </a:solidFill>
                <a:latin typeface="Verdana"/>
                <a:cs typeface="Verdana"/>
              </a:rPr>
              <a:t>ne</a:t>
            </a:r>
            <a:r>
              <a:rPr sz="1200" spc="50" dirty="0">
                <a:solidFill>
                  <a:srgbClr val="231F20"/>
                </a:solidFill>
                <a:latin typeface="Verdana"/>
                <a:cs typeface="Verdana"/>
              </a:rPr>
              <a:t>w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AMCOS</a:t>
            </a:r>
            <a:endParaRPr sz="1200">
              <a:latin typeface="Verdana"/>
              <a:cs typeface="Verdana"/>
            </a:endParaRPr>
          </a:p>
          <a:p>
            <a:pPr marL="93980" indent="-81915">
              <a:lnSpc>
                <a:spcPct val="100000"/>
              </a:lnSpc>
              <a:spcBef>
                <a:spcPts val="360"/>
              </a:spcBef>
              <a:buChar char="•"/>
              <a:tabLst>
                <a:tab pos="94615" algn="l"/>
              </a:tabLst>
            </a:pP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Loa</a:t>
            </a:r>
            <a:r>
              <a:rPr sz="1200" spc="2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Approvals</a:t>
            </a:r>
            <a:endParaRPr sz="1200">
              <a:latin typeface="Verdana"/>
              <a:cs typeface="Verdana"/>
            </a:endParaRPr>
          </a:p>
          <a:p>
            <a:pPr marL="93980" indent="-81915">
              <a:lnSpc>
                <a:spcPct val="100000"/>
              </a:lnSpc>
              <a:spcBef>
                <a:spcPts val="360"/>
              </a:spcBef>
              <a:buChar char="•"/>
              <a:tabLst>
                <a:tab pos="94615" algn="l"/>
              </a:tabLst>
            </a:pP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Approvin</a:t>
            </a:r>
            <a:r>
              <a:rPr sz="1200" spc="25" dirty="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buyers</a:t>
            </a:r>
            <a:endParaRPr sz="1200">
              <a:latin typeface="Verdana"/>
              <a:cs typeface="Verdana"/>
            </a:endParaRPr>
          </a:p>
          <a:p>
            <a:pPr marL="93980" indent="-81915">
              <a:lnSpc>
                <a:spcPct val="100000"/>
              </a:lnSpc>
              <a:spcBef>
                <a:spcPts val="360"/>
              </a:spcBef>
              <a:buChar char="•"/>
              <a:tabLst>
                <a:tab pos="94615" algn="l"/>
              </a:tabLst>
            </a:pP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Repor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231F20"/>
                </a:solidFill>
                <a:latin typeface="Verdana"/>
                <a:cs typeface="Verdana"/>
              </a:rPr>
              <a:t>managemen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an</a:t>
            </a:r>
            <a:r>
              <a:rPr sz="1200" spc="3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sharing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6334" y="2077154"/>
            <a:ext cx="4958080" cy="9398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93980" indent="-81915">
              <a:lnSpc>
                <a:spcPct val="100000"/>
              </a:lnSpc>
              <a:spcBef>
                <a:spcPts val="459"/>
              </a:spcBef>
              <a:buChar char="•"/>
              <a:tabLst>
                <a:tab pos="94615" algn="l"/>
              </a:tabLst>
            </a:pP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Farme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paymen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disbursements</a:t>
            </a:r>
            <a:endParaRPr sz="1200">
              <a:latin typeface="Verdana"/>
              <a:cs typeface="Verdana"/>
            </a:endParaRPr>
          </a:p>
          <a:p>
            <a:pPr marL="93980" indent="-81915">
              <a:lnSpc>
                <a:spcPct val="100000"/>
              </a:lnSpc>
              <a:spcBef>
                <a:spcPts val="360"/>
              </a:spcBef>
              <a:buChar char="•"/>
              <a:tabLst>
                <a:tab pos="94615" algn="l"/>
              </a:tabLst>
            </a:pP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Storag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facilitation</a:t>
            </a:r>
            <a:endParaRPr sz="1200">
              <a:latin typeface="Verdana"/>
              <a:cs typeface="Verdana"/>
            </a:endParaRPr>
          </a:p>
          <a:p>
            <a:pPr marL="93980" indent="-81915">
              <a:lnSpc>
                <a:spcPct val="100000"/>
              </a:lnSpc>
              <a:spcBef>
                <a:spcPts val="360"/>
              </a:spcBef>
              <a:buChar char="•"/>
              <a:tabLst>
                <a:tab pos="94615" algn="l"/>
              </a:tabLst>
            </a:pP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Logistics</a:t>
            </a:r>
            <a:endParaRPr sz="1200">
              <a:latin typeface="Verdana"/>
              <a:cs typeface="Verdana"/>
            </a:endParaRPr>
          </a:p>
          <a:p>
            <a:pPr marL="93980" indent="-81915">
              <a:lnSpc>
                <a:spcPct val="100000"/>
              </a:lnSpc>
              <a:spcBef>
                <a:spcPts val="360"/>
              </a:spcBef>
              <a:buChar char="•"/>
              <a:tabLst>
                <a:tab pos="94615" algn="l"/>
              </a:tabLst>
            </a:pP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Onboarding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value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231F20"/>
                </a:solidFill>
                <a:latin typeface="Verdana"/>
                <a:cs typeface="Verdana"/>
              </a:rPr>
              <a:t>added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Verdana"/>
                <a:cs typeface="Verdana"/>
              </a:rPr>
              <a:t>services.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231F20"/>
                </a:solidFill>
                <a:latin typeface="Verdana"/>
                <a:cs typeface="Verdana"/>
              </a:rPr>
              <a:t>i.e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Insurance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companies,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MFI’s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86768" y="3848837"/>
            <a:ext cx="4634865" cy="2341880"/>
            <a:chOff x="5086768" y="3848837"/>
            <a:chExt cx="4634865" cy="23418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9943" y="3852037"/>
              <a:ext cx="4628168" cy="233542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89943" y="3852012"/>
              <a:ext cx="4628515" cy="2335530"/>
            </a:xfrm>
            <a:custGeom>
              <a:avLst/>
              <a:gdLst/>
              <a:ahLst/>
              <a:cxnLst/>
              <a:rect l="l" t="t" r="r" b="b"/>
              <a:pathLst>
                <a:path w="4628515" h="2335529">
                  <a:moveTo>
                    <a:pt x="4628172" y="2335441"/>
                  </a:moveTo>
                  <a:lnTo>
                    <a:pt x="0" y="2335441"/>
                  </a:lnTo>
                  <a:lnTo>
                    <a:pt x="0" y="0"/>
                  </a:lnTo>
                  <a:lnTo>
                    <a:pt x="4628172" y="0"/>
                  </a:lnTo>
                  <a:lnTo>
                    <a:pt x="4628172" y="2335441"/>
                  </a:lnTo>
                  <a:close/>
                </a:path>
              </a:pathLst>
            </a:custGeom>
            <a:ln w="6350">
              <a:solidFill>
                <a:srgbClr val="0195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70711" y="3106623"/>
            <a:ext cx="3917950" cy="1979295"/>
            <a:chOff x="970711" y="3106623"/>
            <a:chExt cx="3917950" cy="197929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899" y="3109811"/>
              <a:ext cx="3911388" cy="19728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73886" y="3109798"/>
              <a:ext cx="3911600" cy="1972945"/>
            </a:xfrm>
            <a:custGeom>
              <a:avLst/>
              <a:gdLst/>
              <a:ahLst/>
              <a:cxnLst/>
              <a:rect l="l" t="t" r="r" b="b"/>
              <a:pathLst>
                <a:path w="3911600" h="1972945">
                  <a:moveTo>
                    <a:pt x="3911396" y="1972856"/>
                  </a:moveTo>
                  <a:lnTo>
                    <a:pt x="0" y="1972856"/>
                  </a:lnTo>
                  <a:lnTo>
                    <a:pt x="0" y="0"/>
                  </a:lnTo>
                  <a:lnTo>
                    <a:pt x="3911396" y="0"/>
                  </a:lnTo>
                  <a:lnTo>
                    <a:pt x="3911396" y="1972856"/>
                  </a:lnTo>
                  <a:close/>
                </a:path>
              </a:pathLst>
            </a:custGeom>
            <a:ln w="6350">
              <a:solidFill>
                <a:srgbClr val="0195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70711" y="5136159"/>
            <a:ext cx="3917950" cy="1986914"/>
            <a:chOff x="970711" y="5136159"/>
            <a:chExt cx="3917950" cy="1986914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3899" y="5139347"/>
              <a:ext cx="3911387" cy="198009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73886" y="5139334"/>
              <a:ext cx="3911600" cy="1980564"/>
            </a:xfrm>
            <a:custGeom>
              <a:avLst/>
              <a:gdLst/>
              <a:ahLst/>
              <a:cxnLst/>
              <a:rect l="l" t="t" r="r" b="b"/>
              <a:pathLst>
                <a:path w="3911600" h="1980565">
                  <a:moveTo>
                    <a:pt x="3911396" y="1980107"/>
                  </a:moveTo>
                  <a:lnTo>
                    <a:pt x="0" y="1980107"/>
                  </a:lnTo>
                  <a:lnTo>
                    <a:pt x="0" y="0"/>
                  </a:lnTo>
                  <a:lnTo>
                    <a:pt x="3911396" y="0"/>
                  </a:lnTo>
                  <a:lnTo>
                    <a:pt x="3911396" y="1980107"/>
                  </a:lnTo>
                  <a:close/>
                </a:path>
              </a:pathLst>
            </a:custGeom>
            <a:ln w="6350">
              <a:solidFill>
                <a:srgbClr val="0195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0" y="6884200"/>
            <a:ext cx="10692130" cy="676275"/>
            <a:chOff x="0" y="6884200"/>
            <a:chExt cx="10692130" cy="676275"/>
          </a:xfrm>
        </p:grpSpPr>
        <p:sp>
          <p:nvSpPr>
            <p:cNvPr id="16" name="object 16"/>
            <p:cNvSpPr/>
            <p:nvPr/>
          </p:nvSpPr>
          <p:spPr>
            <a:xfrm>
              <a:off x="0" y="7208190"/>
              <a:ext cx="10692130" cy="352425"/>
            </a:xfrm>
            <a:custGeom>
              <a:avLst/>
              <a:gdLst/>
              <a:ahLst/>
              <a:cxnLst/>
              <a:rect l="l" t="t" r="r" b="b"/>
              <a:pathLst>
                <a:path w="10692130" h="352425">
                  <a:moveTo>
                    <a:pt x="10692003" y="0"/>
                  </a:moveTo>
                  <a:lnTo>
                    <a:pt x="0" y="0"/>
                  </a:lnTo>
                  <a:lnTo>
                    <a:pt x="0" y="351866"/>
                  </a:lnTo>
                  <a:lnTo>
                    <a:pt x="10692003" y="351866"/>
                  </a:lnTo>
                  <a:lnTo>
                    <a:pt x="10692003" y="0"/>
                  </a:lnTo>
                  <a:close/>
                </a:path>
              </a:pathLst>
            </a:custGeom>
            <a:solidFill>
              <a:srgbClr val="0195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7397" y="6884200"/>
              <a:ext cx="2604604" cy="67585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854997" y="7024906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29">
                  <a:moveTo>
                    <a:pt x="202501" y="0"/>
                  </a:moveTo>
                  <a:lnTo>
                    <a:pt x="156070" y="5347"/>
                  </a:lnTo>
                  <a:lnTo>
                    <a:pt x="113447" y="20580"/>
                  </a:lnTo>
                  <a:lnTo>
                    <a:pt x="75848" y="44483"/>
                  </a:lnTo>
                  <a:lnTo>
                    <a:pt x="44488" y="75840"/>
                  </a:lnTo>
                  <a:lnTo>
                    <a:pt x="20582" y="113437"/>
                  </a:lnTo>
                  <a:lnTo>
                    <a:pt x="5348" y="156058"/>
                  </a:lnTo>
                  <a:lnTo>
                    <a:pt x="0" y="202488"/>
                  </a:lnTo>
                  <a:lnTo>
                    <a:pt x="5348" y="248923"/>
                  </a:lnTo>
                  <a:lnTo>
                    <a:pt x="20582" y="291548"/>
                  </a:lnTo>
                  <a:lnTo>
                    <a:pt x="44488" y="329147"/>
                  </a:lnTo>
                  <a:lnTo>
                    <a:pt x="75848" y="360506"/>
                  </a:lnTo>
                  <a:lnTo>
                    <a:pt x="113447" y="384409"/>
                  </a:lnTo>
                  <a:lnTo>
                    <a:pt x="156070" y="399642"/>
                  </a:lnTo>
                  <a:lnTo>
                    <a:pt x="202501" y="404990"/>
                  </a:lnTo>
                  <a:lnTo>
                    <a:pt x="248932" y="399642"/>
                  </a:lnTo>
                  <a:lnTo>
                    <a:pt x="291555" y="384409"/>
                  </a:lnTo>
                  <a:lnTo>
                    <a:pt x="329154" y="360506"/>
                  </a:lnTo>
                  <a:lnTo>
                    <a:pt x="360514" y="329147"/>
                  </a:lnTo>
                  <a:lnTo>
                    <a:pt x="384420" y="291548"/>
                  </a:lnTo>
                  <a:lnTo>
                    <a:pt x="399654" y="248923"/>
                  </a:lnTo>
                  <a:lnTo>
                    <a:pt x="405002" y="202488"/>
                  </a:lnTo>
                  <a:lnTo>
                    <a:pt x="399654" y="156058"/>
                  </a:lnTo>
                  <a:lnTo>
                    <a:pt x="384420" y="113437"/>
                  </a:lnTo>
                  <a:lnTo>
                    <a:pt x="360514" y="75840"/>
                  </a:lnTo>
                  <a:lnTo>
                    <a:pt x="329154" y="44483"/>
                  </a:lnTo>
                  <a:lnTo>
                    <a:pt x="291555" y="20580"/>
                  </a:lnTo>
                  <a:lnTo>
                    <a:pt x="248932" y="5347"/>
                  </a:lnTo>
                  <a:lnTo>
                    <a:pt x="2025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100" dirty="0"/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003" y="2287537"/>
            <a:ext cx="10260330" cy="4048125"/>
          </a:xfrm>
          <a:custGeom>
            <a:avLst/>
            <a:gdLst/>
            <a:ahLst/>
            <a:cxnLst/>
            <a:rect l="l" t="t" r="r" b="b"/>
            <a:pathLst>
              <a:path w="10260330" h="4048125">
                <a:moveTo>
                  <a:pt x="10259999" y="0"/>
                </a:moveTo>
                <a:lnTo>
                  <a:pt x="0" y="0"/>
                </a:lnTo>
                <a:lnTo>
                  <a:pt x="0" y="4047591"/>
                </a:lnTo>
                <a:lnTo>
                  <a:pt x="10259999" y="4047591"/>
                </a:lnTo>
                <a:lnTo>
                  <a:pt x="10259999" y="0"/>
                </a:lnTo>
                <a:close/>
              </a:path>
            </a:pathLst>
          </a:custGeom>
          <a:solidFill>
            <a:srgbClr val="AEC0B8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304" y="1051603"/>
            <a:ext cx="48018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70" dirty="0">
                <a:solidFill>
                  <a:srgbClr val="019547"/>
                </a:solidFill>
              </a:rPr>
              <a:t>FO</a:t>
            </a:r>
            <a:r>
              <a:rPr sz="2500" spc="-40" dirty="0">
                <a:solidFill>
                  <a:srgbClr val="019547"/>
                </a:solidFill>
              </a:rPr>
              <a:t>R</a:t>
            </a:r>
            <a:r>
              <a:rPr sz="2500" spc="-160" dirty="0">
                <a:solidFill>
                  <a:srgbClr val="019547"/>
                </a:solidFill>
              </a:rPr>
              <a:t> </a:t>
            </a:r>
            <a:r>
              <a:rPr sz="2500" spc="-85" dirty="0">
                <a:solidFill>
                  <a:srgbClr val="019547"/>
                </a:solidFill>
              </a:rPr>
              <a:t>OTHE</a:t>
            </a:r>
            <a:r>
              <a:rPr sz="2500" spc="-60" dirty="0">
                <a:solidFill>
                  <a:srgbClr val="019547"/>
                </a:solidFill>
              </a:rPr>
              <a:t>R</a:t>
            </a:r>
            <a:r>
              <a:rPr sz="2500" spc="-160" dirty="0">
                <a:solidFill>
                  <a:srgbClr val="019547"/>
                </a:solidFill>
              </a:rPr>
              <a:t> </a:t>
            </a:r>
            <a:r>
              <a:rPr sz="2500" spc="-80" dirty="0">
                <a:solidFill>
                  <a:srgbClr val="019547"/>
                </a:solidFill>
              </a:rPr>
              <a:t>STAKEHOLDERS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419304" y="1619955"/>
            <a:ext cx="9732010" cy="532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50">
              <a:lnSpc>
                <a:spcPct val="125000"/>
              </a:lnSpc>
              <a:spcBef>
                <a:spcPts val="100"/>
              </a:spcBef>
            </a:pP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Other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stakeholders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such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Verdana"/>
                <a:cs typeface="Verdana"/>
              </a:rPr>
              <a:t>as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Verdana"/>
                <a:cs typeface="Verdana"/>
              </a:rPr>
              <a:t>Buyers,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Input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providers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Crop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Insurance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companies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get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operating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platforms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through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231F20"/>
                </a:solidFill>
                <a:latin typeface="Verdana"/>
                <a:cs typeface="Verdana"/>
              </a:rPr>
              <a:t>web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sz="1200" spc="-4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mobile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231F20"/>
                </a:solidFill>
                <a:latin typeface="Verdana"/>
                <a:cs typeface="Verdana"/>
              </a:rPr>
              <a:t>app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operate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with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information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only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relevant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them.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 dirty="0">
              <a:latin typeface="Verdana"/>
              <a:cs typeface="Verdana"/>
            </a:endParaRPr>
          </a:p>
          <a:p>
            <a:pPr marL="316865">
              <a:lnSpc>
                <a:spcPct val="100000"/>
              </a:lnSpc>
              <a:spcBef>
                <a:spcPts val="944"/>
              </a:spcBef>
            </a:pPr>
            <a:r>
              <a:rPr sz="1800" b="1" spc="-40" dirty="0">
                <a:solidFill>
                  <a:srgbClr val="019547"/>
                </a:solidFill>
                <a:latin typeface="Verdana"/>
                <a:cs typeface="Verdana"/>
              </a:rPr>
              <a:t>VALU</a:t>
            </a:r>
            <a:r>
              <a:rPr sz="1800" b="1" spc="-20" dirty="0">
                <a:solidFill>
                  <a:srgbClr val="019547"/>
                </a:solidFill>
                <a:latin typeface="Verdana"/>
                <a:cs typeface="Verdana"/>
              </a:rPr>
              <a:t>E</a:t>
            </a:r>
            <a:r>
              <a:rPr sz="1800" b="1" spc="-125" dirty="0">
                <a:solidFill>
                  <a:srgbClr val="019547"/>
                </a:solidFill>
                <a:latin typeface="Verdana"/>
                <a:cs typeface="Verdana"/>
              </a:rPr>
              <a:t> PROPOSITION</a:t>
            </a:r>
            <a:endParaRPr sz="1800" dirty="0">
              <a:latin typeface="Verdana"/>
              <a:cs typeface="Verdana"/>
            </a:endParaRPr>
          </a:p>
          <a:p>
            <a:pPr marL="415925" indent="-99695">
              <a:lnSpc>
                <a:spcPct val="100000"/>
              </a:lnSpc>
              <a:spcBef>
                <a:spcPts val="740"/>
              </a:spcBef>
              <a:buChar char="•"/>
              <a:tabLst>
                <a:tab pos="416559" algn="l"/>
              </a:tabLst>
            </a:pPr>
            <a:r>
              <a:rPr sz="1200" b="1" spc="-40" dirty="0">
                <a:solidFill>
                  <a:srgbClr val="231F20"/>
                </a:solidFill>
                <a:latin typeface="Verdana"/>
                <a:cs typeface="Verdana"/>
              </a:rPr>
              <a:t>Access</a:t>
            </a:r>
            <a:r>
              <a:rPr sz="1200" b="1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b="1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b="1" spc="-75" dirty="0">
                <a:solidFill>
                  <a:srgbClr val="231F20"/>
                </a:solidFill>
                <a:latin typeface="Verdana"/>
                <a:cs typeface="Verdana"/>
              </a:rPr>
              <a:t>Data:</a:t>
            </a:r>
            <a:r>
              <a:rPr sz="1200" b="1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Access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data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all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231F20"/>
                </a:solidFill>
                <a:latin typeface="Verdana"/>
                <a:cs typeface="Verdana"/>
              </a:rPr>
              <a:t>farmers,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information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farms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crop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they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farm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Verdana"/>
                <a:cs typeface="Verdana"/>
              </a:rPr>
              <a:t>deliver.</a:t>
            </a:r>
            <a:endParaRPr sz="1200" dirty="0">
              <a:latin typeface="Verdana"/>
              <a:cs typeface="Verdana"/>
            </a:endParaRPr>
          </a:p>
          <a:p>
            <a:pPr marL="415925" indent="-99695">
              <a:lnSpc>
                <a:spcPct val="100000"/>
              </a:lnSpc>
              <a:spcBef>
                <a:spcPts val="360"/>
              </a:spcBef>
              <a:buChar char="•"/>
              <a:tabLst>
                <a:tab pos="416559" algn="l"/>
              </a:tabLst>
            </a:pPr>
            <a:r>
              <a:rPr sz="1200" b="1" spc="-85" dirty="0">
                <a:solidFill>
                  <a:srgbClr val="231F20"/>
                </a:solidFill>
                <a:latin typeface="Verdana"/>
                <a:cs typeface="Verdana"/>
              </a:rPr>
              <a:t>Input </a:t>
            </a:r>
            <a:r>
              <a:rPr sz="1200" b="1" spc="-60" dirty="0">
                <a:solidFill>
                  <a:srgbClr val="231F20"/>
                </a:solidFill>
                <a:latin typeface="Verdana"/>
                <a:cs typeface="Verdana"/>
              </a:rPr>
              <a:t>products:</a:t>
            </a:r>
            <a:r>
              <a:rPr sz="1200" b="1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Accurate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true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numbers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farmers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amount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input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products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they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Verdana"/>
                <a:cs typeface="Verdana"/>
              </a:rPr>
              <a:t>need.</a:t>
            </a:r>
            <a:endParaRPr sz="1200" dirty="0">
              <a:latin typeface="Verdana"/>
              <a:cs typeface="Verdana"/>
            </a:endParaRPr>
          </a:p>
          <a:p>
            <a:pPr marL="415925" indent="-99695">
              <a:lnSpc>
                <a:spcPct val="100000"/>
              </a:lnSpc>
              <a:spcBef>
                <a:spcPts val="360"/>
              </a:spcBef>
              <a:buChar char="•"/>
              <a:tabLst>
                <a:tab pos="416559" algn="l"/>
              </a:tabLst>
            </a:pPr>
            <a:r>
              <a:rPr sz="1200" b="1" spc="-70" dirty="0">
                <a:solidFill>
                  <a:srgbClr val="231F20"/>
                </a:solidFill>
                <a:latin typeface="Verdana"/>
                <a:cs typeface="Verdana"/>
              </a:rPr>
              <a:t>Transparency:</a:t>
            </a:r>
            <a:r>
              <a:rPr sz="1200" b="1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whole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transaction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from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Verdana"/>
                <a:cs typeface="Verdana"/>
              </a:rPr>
              <a:t>farmers’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Verdana"/>
                <a:cs typeface="Verdana"/>
              </a:rPr>
              <a:t>delivery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ﬁnal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payment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can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be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tracked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managed.</a:t>
            </a:r>
            <a:endParaRPr sz="1200" dirty="0">
              <a:latin typeface="Verdana"/>
              <a:cs typeface="Verdana"/>
            </a:endParaRPr>
          </a:p>
          <a:p>
            <a:pPr marL="316865" marR="377190">
              <a:lnSpc>
                <a:spcPct val="125000"/>
              </a:lnSpc>
              <a:buChar char="•"/>
              <a:tabLst>
                <a:tab pos="416559" algn="l"/>
              </a:tabLst>
            </a:pPr>
            <a:r>
              <a:rPr sz="1200" b="1" spc="-55" dirty="0">
                <a:solidFill>
                  <a:srgbClr val="231F20"/>
                </a:solidFill>
                <a:latin typeface="Verdana"/>
                <a:cs typeface="Verdana"/>
              </a:rPr>
              <a:t>Education:</a:t>
            </a:r>
            <a:r>
              <a:rPr sz="1200" b="1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Can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educate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farmers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disseminate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information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farmers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will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know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Verdana"/>
                <a:cs typeface="Verdana"/>
              </a:rPr>
              <a:t>real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time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231F20"/>
                </a:solidFill>
                <a:latin typeface="Verdana"/>
                <a:cs typeface="Verdana"/>
              </a:rPr>
              <a:t>how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231F20"/>
                </a:solidFill>
                <a:latin typeface="Verdana"/>
                <a:cs typeface="Verdana"/>
              </a:rPr>
              <a:t>much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crops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Verdana"/>
                <a:cs typeface="Verdana"/>
              </a:rPr>
              <a:t>are </a:t>
            </a:r>
            <a:r>
              <a:rPr sz="1200" spc="-4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delivered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with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farms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data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project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future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crops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Verdana"/>
                <a:cs typeface="Verdana"/>
              </a:rPr>
              <a:t>harvests.</a:t>
            </a:r>
            <a:endParaRPr sz="1200" dirty="0">
              <a:latin typeface="Verdana"/>
              <a:cs typeface="Verdana"/>
            </a:endParaRPr>
          </a:p>
          <a:p>
            <a:pPr marL="316865" marR="1067435">
              <a:lnSpc>
                <a:spcPct val="125000"/>
              </a:lnSpc>
              <a:buChar char="•"/>
              <a:tabLst>
                <a:tab pos="416559" algn="l"/>
              </a:tabLst>
            </a:pPr>
            <a:r>
              <a:rPr sz="1200" b="1" spc="-40" dirty="0">
                <a:solidFill>
                  <a:srgbClr val="231F20"/>
                </a:solidFill>
                <a:latin typeface="Verdana"/>
                <a:cs typeface="Verdana"/>
              </a:rPr>
              <a:t>Attract</a:t>
            </a:r>
            <a:r>
              <a:rPr sz="1200" b="1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b="1" spc="-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Verdana"/>
                <a:cs typeface="Verdana"/>
              </a:rPr>
              <a:t>next</a:t>
            </a:r>
            <a:r>
              <a:rPr sz="1200" b="1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Verdana"/>
                <a:cs typeface="Verdana"/>
              </a:rPr>
              <a:t>generation:</a:t>
            </a:r>
            <a:r>
              <a:rPr sz="1200" b="1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Introduction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technology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will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appeal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young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people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from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communities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sz="1200" spc="-4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pursue</a:t>
            </a:r>
            <a:r>
              <a:rPr sz="1200" spc="-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farming.</a:t>
            </a:r>
            <a:endParaRPr sz="1200" dirty="0">
              <a:latin typeface="Verdana"/>
              <a:cs typeface="Verdana"/>
            </a:endParaRPr>
          </a:p>
          <a:p>
            <a:pPr marL="415925" indent="-99695">
              <a:lnSpc>
                <a:spcPct val="100000"/>
              </a:lnSpc>
              <a:spcBef>
                <a:spcPts val="360"/>
              </a:spcBef>
              <a:buChar char="•"/>
              <a:tabLst>
                <a:tab pos="416559" algn="l"/>
              </a:tabLst>
            </a:pPr>
            <a:r>
              <a:rPr sz="1200" b="1" spc="-50" dirty="0">
                <a:solidFill>
                  <a:srgbClr val="231F20"/>
                </a:solidFill>
                <a:latin typeface="Verdana"/>
                <a:cs typeface="Verdana"/>
              </a:rPr>
              <a:t>Accuracy:</a:t>
            </a:r>
            <a:r>
              <a:rPr sz="1200" b="1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Ensure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farmers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receive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exact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amount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they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Verdana"/>
                <a:cs typeface="Verdana"/>
              </a:rPr>
              <a:t>are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due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from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buyers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along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value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chain</a:t>
            </a:r>
            <a:endParaRPr sz="1200" dirty="0">
              <a:latin typeface="Verdana"/>
              <a:cs typeface="Verdana"/>
            </a:endParaRPr>
          </a:p>
          <a:p>
            <a:pPr marL="316865" marR="1090295">
              <a:lnSpc>
                <a:spcPct val="125000"/>
              </a:lnSpc>
              <a:buChar char="•"/>
              <a:tabLst>
                <a:tab pos="416559" algn="l"/>
              </a:tabLst>
            </a:pPr>
            <a:r>
              <a:rPr sz="1200" b="1" spc="-65" dirty="0">
                <a:solidFill>
                  <a:srgbClr val="231F20"/>
                </a:solidFill>
                <a:latin typeface="Verdana"/>
                <a:cs typeface="Verdana"/>
              </a:rPr>
              <a:t>Platform:</a:t>
            </a:r>
            <a:r>
              <a:rPr sz="1200" b="1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Users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will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have</a:t>
            </a:r>
            <a:r>
              <a:rPr sz="12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real-time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capabilities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2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access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generate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reports</a:t>
            </a:r>
            <a:r>
              <a:rPr sz="12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through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E-Korosho</a:t>
            </a:r>
            <a:r>
              <a:rPr sz="12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platform </a:t>
            </a:r>
            <a:r>
              <a:rPr sz="12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customized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Verdana"/>
                <a:cs typeface="Verdana"/>
              </a:rPr>
              <a:t>its</a:t>
            </a:r>
            <a:r>
              <a:rPr sz="12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requirements</a:t>
            </a:r>
            <a:endParaRPr sz="1200" dirty="0">
              <a:latin typeface="Verdana"/>
              <a:cs typeface="Verdana"/>
            </a:endParaRPr>
          </a:p>
          <a:p>
            <a:pPr marL="415925" indent="-99695">
              <a:lnSpc>
                <a:spcPct val="100000"/>
              </a:lnSpc>
              <a:spcBef>
                <a:spcPts val="360"/>
              </a:spcBef>
              <a:buChar char="•"/>
              <a:tabLst>
                <a:tab pos="416559" algn="l"/>
              </a:tabLst>
            </a:pPr>
            <a:r>
              <a:rPr sz="1200" b="1" spc="-70" dirty="0">
                <a:solidFill>
                  <a:srgbClr val="231F20"/>
                </a:solidFill>
                <a:latin typeface="Verdana"/>
                <a:cs typeface="Verdana"/>
              </a:rPr>
              <a:t>Reach:</a:t>
            </a:r>
            <a:r>
              <a:rPr sz="1200" b="1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Mobile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network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agnostic.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Any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handset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type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owned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by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farmer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can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work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231F20"/>
                </a:solidFill>
                <a:latin typeface="Verdana"/>
                <a:cs typeface="Verdana"/>
              </a:rPr>
              <a:t>-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no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downloads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or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data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needed.</a:t>
            </a:r>
            <a:endParaRPr sz="1200" dirty="0">
              <a:latin typeface="Verdana"/>
              <a:cs typeface="Verdana"/>
            </a:endParaRPr>
          </a:p>
          <a:p>
            <a:pPr marL="415925" indent="-99695">
              <a:lnSpc>
                <a:spcPct val="100000"/>
              </a:lnSpc>
              <a:spcBef>
                <a:spcPts val="360"/>
              </a:spcBef>
              <a:buChar char="•"/>
              <a:tabLst>
                <a:tab pos="416559" algn="l"/>
              </a:tabLst>
            </a:pPr>
            <a:r>
              <a:rPr sz="1200" b="1" spc="-60" dirty="0">
                <a:solidFill>
                  <a:srgbClr val="231F20"/>
                </a:solidFill>
                <a:latin typeface="Verdana"/>
                <a:cs typeface="Verdana"/>
              </a:rPr>
              <a:t>Simplicity:</a:t>
            </a:r>
            <a:r>
              <a:rPr sz="1200" b="1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Farmers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facing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solution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that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Verdana"/>
                <a:cs typeface="Verdana"/>
              </a:rPr>
              <a:t>simple.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Simple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dial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b="1" spc="-70" dirty="0">
                <a:solidFill>
                  <a:srgbClr val="231F20"/>
                </a:solidFill>
                <a:latin typeface="Verdana"/>
                <a:cs typeface="Verdana"/>
              </a:rPr>
              <a:t>USSD</a:t>
            </a:r>
            <a:r>
              <a:rPr sz="1200" b="1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Verdana"/>
                <a:cs typeface="Verdana"/>
              </a:rPr>
              <a:t>short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code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231F20"/>
                </a:solidFill>
                <a:latin typeface="Verdana"/>
                <a:cs typeface="Verdana"/>
              </a:rPr>
              <a:t>e.g.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b="1" spc="-200" dirty="0">
                <a:solidFill>
                  <a:srgbClr val="231F20"/>
                </a:solidFill>
                <a:latin typeface="Verdana"/>
                <a:cs typeface="Verdana"/>
              </a:rPr>
              <a:t>*150*98#</a:t>
            </a:r>
            <a:r>
              <a:rPr sz="1200" b="1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any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Verdana"/>
                <a:cs typeface="Verdana"/>
              </a:rPr>
              <a:t>phone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get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231F20"/>
                </a:solidFill>
                <a:latin typeface="Verdana"/>
                <a:cs typeface="Verdana"/>
              </a:rPr>
              <a:t>started.</a:t>
            </a:r>
            <a:endParaRPr sz="1200" dirty="0">
              <a:latin typeface="Verdana"/>
              <a:cs typeface="Verdana"/>
            </a:endParaRPr>
          </a:p>
          <a:p>
            <a:pPr marL="1266190">
              <a:lnSpc>
                <a:spcPct val="100000"/>
              </a:lnSpc>
              <a:spcBef>
                <a:spcPts val="360"/>
              </a:spcBef>
            </a:pPr>
            <a:r>
              <a:rPr sz="1200" i="1" spc="-5" dirty="0">
                <a:solidFill>
                  <a:srgbClr val="231F20"/>
                </a:solidFill>
                <a:latin typeface="Verdana"/>
                <a:cs typeface="Verdana"/>
              </a:rPr>
              <a:t>Don’t</a:t>
            </a:r>
            <a:r>
              <a:rPr sz="1200" i="1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i="1" spc="10" dirty="0">
                <a:solidFill>
                  <a:srgbClr val="231F20"/>
                </a:solidFill>
                <a:latin typeface="Verdana"/>
                <a:cs typeface="Verdana"/>
              </a:rPr>
              <a:t>need</a:t>
            </a:r>
            <a:r>
              <a:rPr sz="1200" i="1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i="1" spc="-10" dirty="0">
                <a:solidFill>
                  <a:srgbClr val="231F20"/>
                </a:solidFill>
                <a:latin typeface="Verdana"/>
                <a:cs typeface="Verdana"/>
              </a:rPr>
              <a:t>internet</a:t>
            </a:r>
            <a:r>
              <a:rPr sz="1200" i="1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231F20"/>
                </a:solidFill>
                <a:latin typeface="Verdana"/>
                <a:cs typeface="Verdana"/>
              </a:rPr>
              <a:t>access</a:t>
            </a:r>
            <a:r>
              <a:rPr sz="1200" i="1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i="1" spc="-20" dirty="0">
                <a:solidFill>
                  <a:srgbClr val="231F20"/>
                </a:solidFill>
                <a:latin typeface="Verdana"/>
                <a:cs typeface="Verdana"/>
              </a:rPr>
              <a:t>or</a:t>
            </a:r>
            <a:r>
              <a:rPr sz="1200" i="1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i="1" spc="-25" dirty="0">
                <a:solidFill>
                  <a:srgbClr val="231F20"/>
                </a:solidFill>
                <a:latin typeface="Verdana"/>
                <a:cs typeface="Verdana"/>
              </a:rPr>
              <a:t>expensive</a:t>
            </a:r>
            <a:r>
              <a:rPr sz="1200" i="1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231F20"/>
                </a:solidFill>
                <a:latin typeface="Verdana"/>
                <a:cs typeface="Verdana"/>
              </a:rPr>
              <a:t>smartphones</a:t>
            </a:r>
            <a:endParaRPr sz="1200" dirty="0">
              <a:latin typeface="Verdana"/>
              <a:cs typeface="Verdana"/>
            </a:endParaRPr>
          </a:p>
          <a:p>
            <a:pPr marL="415925" indent="-99695">
              <a:lnSpc>
                <a:spcPct val="100000"/>
              </a:lnSpc>
              <a:spcBef>
                <a:spcPts val="360"/>
              </a:spcBef>
              <a:buChar char="•"/>
              <a:tabLst>
                <a:tab pos="416559" algn="l"/>
              </a:tabLst>
            </a:pPr>
            <a:r>
              <a:rPr sz="1200" b="1" spc="-55" dirty="0">
                <a:solidFill>
                  <a:srgbClr val="231F20"/>
                </a:solidFill>
                <a:latin typeface="Verdana"/>
                <a:cs typeface="Verdana"/>
              </a:rPr>
              <a:t>Education:</a:t>
            </a:r>
            <a:r>
              <a:rPr sz="1200" b="1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Verdana"/>
                <a:cs typeface="Verdana"/>
              </a:rPr>
              <a:t>System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enables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education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dialog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between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stakeholders</a:t>
            </a:r>
            <a:endParaRPr sz="1200" dirty="0">
              <a:latin typeface="Verdana"/>
              <a:cs typeface="Verdana"/>
            </a:endParaRPr>
          </a:p>
          <a:p>
            <a:pPr marL="415925" indent="-99695">
              <a:lnSpc>
                <a:spcPct val="100000"/>
              </a:lnSpc>
              <a:spcBef>
                <a:spcPts val="360"/>
              </a:spcBef>
              <a:buChar char="•"/>
              <a:tabLst>
                <a:tab pos="416559" algn="l"/>
              </a:tabLst>
            </a:pPr>
            <a:r>
              <a:rPr sz="1200" b="1" spc="-65" dirty="0">
                <a:solidFill>
                  <a:srgbClr val="231F20"/>
                </a:solidFill>
                <a:latin typeface="Verdana"/>
                <a:cs typeface="Verdana"/>
              </a:rPr>
              <a:t>Goals</a:t>
            </a:r>
            <a:r>
              <a:rPr sz="1200" b="1" spc="-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sz="1200" b="1" spc="-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Verdana"/>
                <a:cs typeface="Verdana"/>
              </a:rPr>
              <a:t>ecosystem:</a:t>
            </a:r>
            <a:r>
              <a:rPr sz="1200" b="1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Verdana"/>
                <a:cs typeface="Verdana"/>
              </a:rPr>
              <a:t>Transparency,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Verdana"/>
                <a:cs typeface="Verdana"/>
              </a:rPr>
              <a:t>real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Verdana"/>
                <a:cs typeface="Verdana"/>
              </a:rPr>
              <a:t>time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reporting,</a:t>
            </a:r>
            <a:r>
              <a:rPr sz="12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Verdana"/>
                <a:cs typeface="Verdana"/>
              </a:rPr>
              <a:t>ability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Verdana"/>
                <a:cs typeface="Verdana"/>
              </a:rPr>
              <a:t>shaping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Verdana"/>
                <a:cs typeface="Verdana"/>
              </a:rPr>
              <a:t>behaviour,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Verdana"/>
                <a:cs typeface="Verdana"/>
              </a:rPr>
              <a:t>market</a:t>
            </a:r>
            <a:r>
              <a:rPr sz="12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Verdana"/>
                <a:cs typeface="Verdana"/>
              </a:rPr>
              <a:t>insight.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Verdana"/>
              <a:cs typeface="Verdana"/>
            </a:endParaRPr>
          </a:p>
          <a:p>
            <a:pPr marL="12700" marR="4340860">
              <a:lnSpc>
                <a:spcPct val="100000"/>
              </a:lnSpc>
              <a:spcBef>
                <a:spcPts val="5"/>
              </a:spcBef>
            </a:pPr>
            <a:r>
              <a:rPr sz="1600" b="1" i="1" spc="-265" dirty="0">
                <a:solidFill>
                  <a:srgbClr val="019547"/>
                </a:solidFill>
                <a:latin typeface="Verdana"/>
                <a:cs typeface="Verdana"/>
              </a:rPr>
              <a:t>Access</a:t>
            </a:r>
            <a:r>
              <a:rPr sz="1600" b="1" i="1" spc="-254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225" dirty="0">
                <a:solidFill>
                  <a:srgbClr val="019547"/>
                </a:solidFill>
                <a:latin typeface="Verdana"/>
                <a:cs typeface="Verdana"/>
              </a:rPr>
              <a:t>can</a:t>
            </a:r>
            <a:r>
              <a:rPr sz="1600" b="1" i="1" spc="-250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245" dirty="0">
                <a:solidFill>
                  <a:srgbClr val="019547"/>
                </a:solidFill>
                <a:latin typeface="Verdana"/>
                <a:cs typeface="Verdana"/>
              </a:rPr>
              <a:t>be</a:t>
            </a:r>
            <a:r>
              <a:rPr sz="1600" b="1" i="1" spc="-254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225" dirty="0">
                <a:solidFill>
                  <a:srgbClr val="019547"/>
                </a:solidFill>
                <a:latin typeface="Verdana"/>
                <a:cs typeface="Verdana"/>
              </a:rPr>
              <a:t>proved</a:t>
            </a:r>
            <a:r>
              <a:rPr sz="1600" b="1" i="1" spc="-250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190" dirty="0">
                <a:solidFill>
                  <a:srgbClr val="019547"/>
                </a:solidFill>
                <a:latin typeface="Verdana"/>
                <a:cs typeface="Verdana"/>
              </a:rPr>
              <a:t>to</a:t>
            </a:r>
            <a:r>
              <a:rPr sz="1600" b="1" i="1" spc="-254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220" dirty="0">
                <a:solidFill>
                  <a:srgbClr val="019547"/>
                </a:solidFill>
                <a:latin typeface="Verdana"/>
                <a:cs typeface="Verdana"/>
              </a:rPr>
              <a:t>anyone,</a:t>
            </a:r>
            <a:r>
              <a:rPr sz="1600" b="1" i="1" spc="-250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225" dirty="0">
                <a:solidFill>
                  <a:srgbClr val="019547"/>
                </a:solidFill>
                <a:latin typeface="Verdana"/>
                <a:cs typeface="Verdana"/>
              </a:rPr>
              <a:t>no</a:t>
            </a:r>
            <a:r>
              <a:rPr sz="1600" b="1" i="1" spc="-254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250" dirty="0">
                <a:solidFill>
                  <a:srgbClr val="019547"/>
                </a:solidFill>
                <a:latin typeface="Verdana"/>
                <a:cs typeface="Verdana"/>
              </a:rPr>
              <a:t>need</a:t>
            </a:r>
            <a:r>
              <a:rPr sz="1600" b="1" i="1" spc="-254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190" dirty="0">
                <a:solidFill>
                  <a:srgbClr val="019547"/>
                </a:solidFill>
                <a:latin typeface="Verdana"/>
                <a:cs typeface="Verdana"/>
              </a:rPr>
              <a:t>to</a:t>
            </a:r>
            <a:r>
              <a:rPr sz="1600" b="1" i="1" spc="-250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225" dirty="0">
                <a:solidFill>
                  <a:srgbClr val="019547"/>
                </a:solidFill>
                <a:latin typeface="Verdana"/>
                <a:cs typeface="Verdana"/>
              </a:rPr>
              <a:t>download</a:t>
            </a:r>
            <a:r>
              <a:rPr sz="1600" b="1" i="1" spc="-254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215" dirty="0">
                <a:solidFill>
                  <a:srgbClr val="019547"/>
                </a:solidFill>
                <a:latin typeface="Verdana"/>
                <a:cs typeface="Verdana"/>
              </a:rPr>
              <a:t>an</a:t>
            </a:r>
            <a:r>
              <a:rPr sz="1600" b="1" i="1" spc="-250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235" dirty="0">
                <a:solidFill>
                  <a:srgbClr val="019547"/>
                </a:solidFill>
                <a:latin typeface="Verdana"/>
                <a:cs typeface="Verdana"/>
              </a:rPr>
              <a:t>App </a:t>
            </a:r>
            <a:r>
              <a:rPr sz="1600" b="1" i="1" spc="-530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200" dirty="0">
                <a:solidFill>
                  <a:srgbClr val="019547"/>
                </a:solidFill>
                <a:latin typeface="Verdana"/>
                <a:cs typeface="Verdana"/>
              </a:rPr>
              <a:t>Training</a:t>
            </a:r>
            <a:r>
              <a:rPr sz="1600" b="1" i="1" spc="-254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220" dirty="0">
                <a:solidFill>
                  <a:srgbClr val="019547"/>
                </a:solidFill>
                <a:latin typeface="Verdana"/>
                <a:cs typeface="Verdana"/>
              </a:rPr>
              <a:t>easier</a:t>
            </a:r>
            <a:r>
              <a:rPr sz="1600" b="1" i="1" spc="-250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215" dirty="0">
                <a:solidFill>
                  <a:srgbClr val="019547"/>
                </a:solidFill>
                <a:latin typeface="Verdana"/>
                <a:cs typeface="Verdana"/>
              </a:rPr>
              <a:t>and</a:t>
            </a:r>
            <a:r>
              <a:rPr sz="1600" b="1" i="1" spc="-254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260" dirty="0">
                <a:solidFill>
                  <a:srgbClr val="019547"/>
                </a:solidFill>
                <a:latin typeface="Verdana"/>
                <a:cs typeface="Verdana"/>
              </a:rPr>
              <a:t>most</a:t>
            </a:r>
            <a:r>
              <a:rPr sz="1600" b="1" i="1" spc="-250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210" dirty="0">
                <a:solidFill>
                  <a:srgbClr val="019547"/>
                </a:solidFill>
                <a:latin typeface="Verdana"/>
                <a:cs typeface="Verdana"/>
              </a:rPr>
              <a:t>Tanzanian</a:t>
            </a:r>
            <a:r>
              <a:rPr sz="1600" b="1" i="1" spc="-250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225" dirty="0">
                <a:solidFill>
                  <a:srgbClr val="019547"/>
                </a:solidFill>
                <a:latin typeface="Verdana"/>
                <a:cs typeface="Verdana"/>
              </a:rPr>
              <a:t>can</a:t>
            </a:r>
            <a:r>
              <a:rPr sz="1600" b="1" i="1" spc="-254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204" dirty="0">
                <a:solidFill>
                  <a:srgbClr val="019547"/>
                </a:solidFill>
                <a:latin typeface="Verdana"/>
                <a:cs typeface="Verdana"/>
              </a:rPr>
              <a:t>easily</a:t>
            </a:r>
            <a:r>
              <a:rPr sz="1600" b="1" i="1" spc="-250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204" dirty="0">
                <a:solidFill>
                  <a:srgbClr val="019547"/>
                </a:solidFill>
                <a:latin typeface="Verdana"/>
                <a:cs typeface="Verdana"/>
              </a:rPr>
              <a:t>navigate</a:t>
            </a:r>
            <a:r>
              <a:rPr sz="1600" b="1" i="1" spc="-250" dirty="0">
                <a:solidFill>
                  <a:srgbClr val="019547"/>
                </a:solidFill>
                <a:latin typeface="Verdana"/>
                <a:cs typeface="Verdana"/>
              </a:rPr>
              <a:t> </a:t>
            </a:r>
            <a:r>
              <a:rPr sz="1600" b="1" i="1" spc="-285" dirty="0">
                <a:solidFill>
                  <a:srgbClr val="019547"/>
                </a:solidFill>
                <a:latin typeface="Verdana"/>
                <a:cs typeface="Verdana"/>
              </a:rPr>
              <a:t>USSD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6884200"/>
            <a:ext cx="10692130" cy="676275"/>
            <a:chOff x="0" y="6884200"/>
            <a:chExt cx="10692130" cy="676275"/>
          </a:xfrm>
        </p:grpSpPr>
        <p:sp>
          <p:nvSpPr>
            <p:cNvPr id="6" name="object 6"/>
            <p:cNvSpPr/>
            <p:nvPr/>
          </p:nvSpPr>
          <p:spPr>
            <a:xfrm>
              <a:off x="0" y="7208190"/>
              <a:ext cx="10692130" cy="352425"/>
            </a:xfrm>
            <a:custGeom>
              <a:avLst/>
              <a:gdLst/>
              <a:ahLst/>
              <a:cxnLst/>
              <a:rect l="l" t="t" r="r" b="b"/>
              <a:pathLst>
                <a:path w="10692130" h="352425">
                  <a:moveTo>
                    <a:pt x="10692003" y="0"/>
                  </a:moveTo>
                  <a:lnTo>
                    <a:pt x="0" y="0"/>
                  </a:lnTo>
                  <a:lnTo>
                    <a:pt x="0" y="351866"/>
                  </a:lnTo>
                  <a:lnTo>
                    <a:pt x="10692003" y="351866"/>
                  </a:lnTo>
                  <a:lnTo>
                    <a:pt x="10692003" y="0"/>
                  </a:lnTo>
                  <a:close/>
                </a:path>
              </a:pathLst>
            </a:custGeom>
            <a:solidFill>
              <a:srgbClr val="0195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7397" y="6884200"/>
              <a:ext cx="2604604" cy="6758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855000" y="7024906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29">
                  <a:moveTo>
                    <a:pt x="202501" y="0"/>
                  </a:moveTo>
                  <a:lnTo>
                    <a:pt x="156070" y="5347"/>
                  </a:lnTo>
                  <a:lnTo>
                    <a:pt x="113447" y="20580"/>
                  </a:lnTo>
                  <a:lnTo>
                    <a:pt x="75848" y="44483"/>
                  </a:lnTo>
                  <a:lnTo>
                    <a:pt x="44488" y="75840"/>
                  </a:lnTo>
                  <a:lnTo>
                    <a:pt x="20582" y="113437"/>
                  </a:lnTo>
                  <a:lnTo>
                    <a:pt x="5348" y="156058"/>
                  </a:lnTo>
                  <a:lnTo>
                    <a:pt x="0" y="202488"/>
                  </a:lnTo>
                  <a:lnTo>
                    <a:pt x="5348" y="248923"/>
                  </a:lnTo>
                  <a:lnTo>
                    <a:pt x="20582" y="291548"/>
                  </a:lnTo>
                  <a:lnTo>
                    <a:pt x="44488" y="329147"/>
                  </a:lnTo>
                  <a:lnTo>
                    <a:pt x="75848" y="360506"/>
                  </a:lnTo>
                  <a:lnTo>
                    <a:pt x="113447" y="384409"/>
                  </a:lnTo>
                  <a:lnTo>
                    <a:pt x="156070" y="399642"/>
                  </a:lnTo>
                  <a:lnTo>
                    <a:pt x="202501" y="404990"/>
                  </a:lnTo>
                  <a:lnTo>
                    <a:pt x="248932" y="399642"/>
                  </a:lnTo>
                  <a:lnTo>
                    <a:pt x="291555" y="384409"/>
                  </a:lnTo>
                  <a:lnTo>
                    <a:pt x="329154" y="360506"/>
                  </a:lnTo>
                  <a:lnTo>
                    <a:pt x="360514" y="329147"/>
                  </a:lnTo>
                  <a:lnTo>
                    <a:pt x="384420" y="291548"/>
                  </a:lnTo>
                  <a:lnTo>
                    <a:pt x="399654" y="248923"/>
                  </a:lnTo>
                  <a:lnTo>
                    <a:pt x="405002" y="202488"/>
                  </a:lnTo>
                  <a:lnTo>
                    <a:pt x="399654" y="156058"/>
                  </a:lnTo>
                  <a:lnTo>
                    <a:pt x="384420" y="113437"/>
                  </a:lnTo>
                  <a:lnTo>
                    <a:pt x="360514" y="75840"/>
                  </a:lnTo>
                  <a:lnTo>
                    <a:pt x="329154" y="44483"/>
                  </a:lnTo>
                  <a:lnTo>
                    <a:pt x="291555" y="20580"/>
                  </a:lnTo>
                  <a:lnTo>
                    <a:pt x="248932" y="5347"/>
                  </a:lnTo>
                  <a:lnTo>
                    <a:pt x="2025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100" dirty="0"/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7215</TotalTime>
  <Words>587</Words>
  <Application>Microsoft Macintosh PowerPoint</Application>
  <PresentationFormat>Custom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Tahoma</vt:lpstr>
      <vt:lpstr>Verdana</vt:lpstr>
      <vt:lpstr>Office Theme</vt:lpstr>
      <vt:lpstr>E-MAZAO - THE STORY</vt:lpstr>
      <vt:lpstr>THE SOLUTION</vt:lpstr>
      <vt:lpstr>FOR FARMERS - USSD</vt:lpstr>
      <vt:lpstr>FOR AMCOS/PRODUCER ORGANISATIONS - TABLET APPLIATIONS</vt:lpstr>
      <vt:lpstr>FOR THE ASSOCIATION - THE ADMINISTRATION PORTAL</vt:lpstr>
      <vt:lpstr>FOR OTHER STAKEHOLDERS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eMazao - Concept Note</dc:title>
  <cp:lastModifiedBy>Said Baadel</cp:lastModifiedBy>
  <cp:revision>3</cp:revision>
  <dcterms:created xsi:type="dcterms:W3CDTF">2022-02-18T07:19:12Z</dcterms:created>
  <dcterms:modified xsi:type="dcterms:W3CDTF">2022-04-09T21:06:33Z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2022-02-18T00:00:00Z</vt:filetime>
  </property>
</Properties>
</file>