
<file path=[Content_Types].xml><?xml version="1.0" encoding="utf-8"?>
<Types xmlns="http://schemas.openxmlformats.org/package/2006/content-types">
  <Default Extension="gif" ContentType="image/gif"/>
  <Default Extension="jfif" ContentType="image/jpeg"/>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61" d="100"/>
          <a:sy n="61" d="100"/>
        </p:scale>
        <p:origin x="28" y="28"/>
      </p:cViewPr>
      <p:guideLst/>
    </p:cSldViewPr>
  </p:slideViewPr>
  <p:notesTextViewPr>
    <p:cViewPr>
      <p:scale>
        <a:sx n="87" d="100"/>
        <a:sy n="87" d="100"/>
      </p:scale>
      <p:origin x="0" y="0"/>
    </p:cViewPr>
  </p:notesTextViewPr>
  <p:sorterViewPr>
    <p:cViewPr>
      <p:scale>
        <a:sx n="100" d="100"/>
        <a:sy n="100" d="100"/>
      </p:scale>
      <p:origin x="0" y="0"/>
    </p:cViewPr>
  </p:sorterViewPr>
  <p:notesViewPr>
    <p:cSldViewPr snapToGrid="0">
      <p:cViewPr varScale="1">
        <p:scale>
          <a:sx n="48" d="100"/>
          <a:sy n="48" d="100"/>
        </p:scale>
        <p:origin x="2752" y="3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155B9A-7017-418B-B6E5-717706801EAB}" type="datetimeFigureOut">
              <a:rPr lang="en-IN" smtClean="0"/>
              <a:t>16-03-2023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7405D7-81DF-4862-B54E-18B0C54EA8CD}" type="slidenum">
              <a:rPr lang="en-IN" smtClean="0"/>
              <a:t>‹#›</a:t>
            </a:fld>
            <a:endParaRPr lang="en-IN"/>
          </a:p>
        </p:txBody>
      </p:sp>
    </p:spTree>
    <p:extLst>
      <p:ext uri="{BB962C8B-B14F-4D97-AF65-F5344CB8AC3E}">
        <p14:creationId xmlns:p14="http://schemas.microsoft.com/office/powerpoint/2010/main" val="1718439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17405D7-81DF-4862-B54E-18B0C54EA8CD}" type="slidenum">
              <a:rPr lang="en-IN" smtClean="0"/>
              <a:t>1</a:t>
            </a:fld>
            <a:endParaRPr lang="en-IN"/>
          </a:p>
        </p:txBody>
      </p:sp>
    </p:spTree>
    <p:extLst>
      <p:ext uri="{BB962C8B-B14F-4D97-AF65-F5344CB8AC3E}">
        <p14:creationId xmlns:p14="http://schemas.microsoft.com/office/powerpoint/2010/main" val="3571078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CRISPR is a revolutionary gene editing tool that has </a:t>
            </a:r>
          </a:p>
          <a:p>
            <a:r>
              <a:rPr lang="en-US" dirty="0"/>
              <a:t>the potential to change the way we approach the field of genetic engineering. In this presentation, we will take a closer look at CRISPR, its history, and its potential applications. It was discovered by 2 scientists Emmanuelle Charpentier and Jennifer A. For this discovery, they won the Nobel prize in Chemistry in the year 2020.</a:t>
            </a:r>
            <a:endParaRPr lang="en-IN" dirty="0"/>
          </a:p>
        </p:txBody>
      </p:sp>
      <p:sp>
        <p:nvSpPr>
          <p:cNvPr id="4" name="Slide Number Placeholder 3"/>
          <p:cNvSpPr>
            <a:spLocks noGrp="1"/>
          </p:cNvSpPr>
          <p:nvPr>
            <p:ph type="sldNum" sz="quarter" idx="5"/>
          </p:nvPr>
        </p:nvSpPr>
        <p:spPr/>
        <p:txBody>
          <a:bodyPr/>
          <a:lstStyle/>
          <a:p>
            <a:fld id="{C17405D7-81DF-4862-B54E-18B0C54EA8CD}" type="slidenum">
              <a:rPr lang="en-IN" smtClean="0"/>
              <a:t>2</a:t>
            </a:fld>
            <a:endParaRPr lang="en-IN"/>
          </a:p>
        </p:txBody>
      </p:sp>
    </p:spTree>
    <p:extLst>
      <p:ext uri="{BB962C8B-B14F-4D97-AF65-F5344CB8AC3E}">
        <p14:creationId xmlns:p14="http://schemas.microsoft.com/office/powerpoint/2010/main" val="4164592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the smallest single-celled</a:t>
            </a:r>
          </a:p>
          <a:p>
            <a:r>
              <a:rPr lang="en-US" dirty="0"/>
              <a:t>organism to the largest creatures on earth, to the largest creatures on earth,</a:t>
            </a:r>
          </a:p>
          <a:p>
            <a:r>
              <a:rPr lang="en-US" dirty="0"/>
              <a:t>every living thing is defined by its genes. The DNA contained in our genes </a:t>
            </a:r>
          </a:p>
          <a:p>
            <a:r>
              <a:rPr lang="en-US" dirty="0"/>
              <a:t>acts like an instruction manual for our cells. With recent advancements </a:t>
            </a:r>
          </a:p>
          <a:p>
            <a:r>
              <a:rPr lang="en-US" dirty="0"/>
              <a:t>in gene editing tools, scientists can change an organism’s fundamental </a:t>
            </a:r>
          </a:p>
          <a:p>
            <a:r>
              <a:rPr lang="en-US" dirty="0"/>
              <a:t>features in record time. CRISPR is the fastest, easiest, </a:t>
            </a:r>
          </a:p>
          <a:p>
            <a:r>
              <a:rPr lang="en-US" dirty="0"/>
              <a:t>and cheapest of the gene editing tools. But how does it work? and what can it</a:t>
            </a:r>
          </a:p>
          <a:p>
            <a:r>
              <a:rPr lang="en-US" dirty="0"/>
              <a:t>do?</a:t>
            </a:r>
            <a:endParaRPr lang="en-IN" dirty="0"/>
          </a:p>
        </p:txBody>
      </p:sp>
      <p:sp>
        <p:nvSpPr>
          <p:cNvPr id="4" name="Slide Number Placeholder 3"/>
          <p:cNvSpPr>
            <a:spLocks noGrp="1"/>
          </p:cNvSpPr>
          <p:nvPr>
            <p:ph type="sldNum" sz="quarter" idx="5"/>
          </p:nvPr>
        </p:nvSpPr>
        <p:spPr/>
        <p:txBody>
          <a:bodyPr/>
          <a:lstStyle/>
          <a:p>
            <a:fld id="{C17405D7-81DF-4862-B54E-18B0C54EA8CD}" type="slidenum">
              <a:rPr lang="en-IN" smtClean="0"/>
              <a:t>3</a:t>
            </a:fld>
            <a:endParaRPr lang="en-IN"/>
          </a:p>
        </p:txBody>
      </p:sp>
    </p:spTree>
    <p:extLst>
      <p:ext uri="{BB962C8B-B14F-4D97-AF65-F5344CB8AC3E}">
        <p14:creationId xmlns:p14="http://schemas.microsoft.com/office/powerpoint/2010/main" val="16876688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CRISPR stands for(Clustered Regularly Interspaced Short Palindromic </a:t>
            </a:r>
          </a:p>
          <a:p>
            <a:r>
              <a:rPr lang="en-US" dirty="0"/>
              <a:t>Repeats) it is a bacteria's naturally occurring defence mechanism. </a:t>
            </a:r>
          </a:p>
          <a:p>
            <a:r>
              <a:rPr lang="en-US" dirty="0"/>
              <a:t>It allows the bacteria to identify and destroy invading viruses. </a:t>
            </a:r>
          </a:p>
          <a:p>
            <a:r>
              <a:rPr lang="en-US" dirty="0"/>
              <a:t>Scientists have harnessed this mechanism to create a powerful tool </a:t>
            </a:r>
          </a:p>
          <a:p>
            <a:r>
              <a:rPr lang="en-US" dirty="0"/>
              <a:t>for editing genes.</a:t>
            </a:r>
            <a:endParaRPr lang="en-IN" dirty="0"/>
          </a:p>
        </p:txBody>
      </p:sp>
      <p:sp>
        <p:nvSpPr>
          <p:cNvPr id="4" name="Slide Number Placeholder 3"/>
          <p:cNvSpPr>
            <a:spLocks noGrp="1"/>
          </p:cNvSpPr>
          <p:nvPr>
            <p:ph type="sldNum" sz="quarter" idx="5"/>
          </p:nvPr>
        </p:nvSpPr>
        <p:spPr/>
        <p:txBody>
          <a:bodyPr/>
          <a:lstStyle/>
          <a:p>
            <a:fld id="{C17405D7-81DF-4862-B54E-18B0C54EA8CD}" type="slidenum">
              <a:rPr lang="en-IN" smtClean="0"/>
              <a:t>4</a:t>
            </a:fld>
            <a:endParaRPr lang="en-IN"/>
          </a:p>
        </p:txBody>
      </p:sp>
    </p:spTree>
    <p:extLst>
      <p:ext uri="{BB962C8B-B14F-4D97-AF65-F5344CB8AC3E}">
        <p14:creationId xmlns:p14="http://schemas.microsoft.com/office/powerpoint/2010/main" val="42469443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CRISPR works by using an enzyme called Cas9 which acts as a pair of molecular scissors. The Cas9 enzyme is guided to a specific location in the DNA by a </a:t>
            </a:r>
          </a:p>
          <a:p>
            <a:r>
              <a:rPr lang="en-US" dirty="0"/>
              <a:t>small RNA molecule called the guide RNA. Once the Cas9 enzyme </a:t>
            </a:r>
          </a:p>
          <a:p>
            <a:r>
              <a:rPr lang="en-US" dirty="0"/>
              <a:t>reaches its target, it cuts the DNA at that location. This cut </a:t>
            </a:r>
          </a:p>
          <a:p>
            <a:r>
              <a:rPr lang="en-US" dirty="0"/>
              <a:t>allows scientists to insert, delete, or modify specific genes according to their requirements.</a:t>
            </a:r>
            <a:endParaRPr lang="en-IN" dirty="0"/>
          </a:p>
        </p:txBody>
      </p:sp>
      <p:sp>
        <p:nvSpPr>
          <p:cNvPr id="4" name="Slide Number Placeholder 3"/>
          <p:cNvSpPr>
            <a:spLocks noGrp="1"/>
          </p:cNvSpPr>
          <p:nvPr>
            <p:ph type="sldNum" sz="quarter" idx="5"/>
          </p:nvPr>
        </p:nvSpPr>
        <p:spPr/>
        <p:txBody>
          <a:bodyPr/>
          <a:lstStyle/>
          <a:p>
            <a:fld id="{C17405D7-81DF-4862-B54E-18B0C54EA8CD}" type="slidenum">
              <a:rPr lang="en-IN" smtClean="0"/>
              <a:t>5</a:t>
            </a:fld>
            <a:endParaRPr lang="en-IN"/>
          </a:p>
        </p:txBody>
      </p:sp>
    </p:spTree>
    <p:extLst>
      <p:ext uri="{BB962C8B-B14F-4D97-AF65-F5344CB8AC3E}">
        <p14:creationId xmlns:p14="http://schemas.microsoft.com/office/powerpoint/2010/main" val="11239731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17405D7-81DF-4862-B54E-18B0C54EA8CD}" type="slidenum">
              <a:rPr lang="en-IN" smtClean="0"/>
              <a:t>6</a:t>
            </a:fld>
            <a:endParaRPr lang="en-IN"/>
          </a:p>
        </p:txBody>
      </p:sp>
    </p:spTree>
    <p:extLst>
      <p:ext uri="{BB962C8B-B14F-4D97-AF65-F5344CB8AC3E}">
        <p14:creationId xmlns:p14="http://schemas.microsoft.com/office/powerpoint/2010/main" val="9480763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CRISPR has the potential to greatly impact medicine and agriculture, but it also raises significant ethical considerations. Some of the concerns include:</a:t>
            </a:r>
          </a:p>
          <a:p>
            <a:r>
              <a:rPr lang="en-US" dirty="0"/>
              <a:t>1)The potential for creating "designer babies": CRISPR has the potential </a:t>
            </a:r>
          </a:p>
          <a:p>
            <a:r>
              <a:rPr lang="en-US" dirty="0"/>
              <a:t>to allow scientists to edit the genetic makeup of embryos. This raises </a:t>
            </a:r>
          </a:p>
          <a:p>
            <a:r>
              <a:rPr lang="en-US" dirty="0"/>
              <a:t>concerns about creating "designer babies" with specific traits and </a:t>
            </a:r>
          </a:p>
          <a:p>
            <a:r>
              <a:rPr lang="en-US" dirty="0"/>
              <a:t>characteristics that are deemed desirable.</a:t>
            </a:r>
          </a:p>
          <a:p>
            <a:endParaRPr lang="en-US" dirty="0"/>
          </a:p>
          <a:p>
            <a:r>
              <a:rPr lang="en-US" dirty="0"/>
              <a:t>2)The possibility of unintended consequences: As with any new technology, </a:t>
            </a:r>
          </a:p>
          <a:p>
            <a:r>
              <a:rPr lang="en-US" dirty="0"/>
              <a:t>there is a risk that CRISPR could have unintended consequences. </a:t>
            </a:r>
          </a:p>
          <a:p>
            <a:r>
              <a:rPr lang="en-US" dirty="0"/>
              <a:t>For example, scientists may accidentally edit the wrong gene, </a:t>
            </a:r>
          </a:p>
          <a:p>
            <a:r>
              <a:rPr lang="en-US" dirty="0"/>
              <a:t>leading to unexpected health problems.</a:t>
            </a:r>
          </a:p>
          <a:p>
            <a:endParaRPr lang="en-US" dirty="0"/>
          </a:p>
          <a:p>
            <a:r>
              <a:rPr lang="en-US" dirty="0"/>
              <a:t>3)The possibility of unequal access to technology: </a:t>
            </a:r>
          </a:p>
          <a:p>
            <a:r>
              <a:rPr lang="en-US" dirty="0"/>
              <a:t>CRISPR is a powerful and potentially expensive technology. </a:t>
            </a:r>
          </a:p>
          <a:p>
            <a:r>
              <a:rPr lang="en-US" dirty="0"/>
              <a:t>There is a concern that access to CRISPR may be limited to certain </a:t>
            </a:r>
          </a:p>
          <a:p>
            <a:r>
              <a:rPr lang="en-US" dirty="0"/>
              <a:t>individuals or groups, creating an unequal distribution of the </a:t>
            </a:r>
          </a:p>
          <a:p>
            <a:r>
              <a:rPr lang="en-US" dirty="0"/>
              <a:t>benefits of the technology.</a:t>
            </a:r>
            <a:endParaRPr lang="en-IN" dirty="0"/>
          </a:p>
        </p:txBody>
      </p:sp>
      <p:sp>
        <p:nvSpPr>
          <p:cNvPr id="4" name="Slide Number Placeholder 3"/>
          <p:cNvSpPr>
            <a:spLocks noGrp="1"/>
          </p:cNvSpPr>
          <p:nvPr>
            <p:ph type="sldNum" sz="quarter" idx="5"/>
          </p:nvPr>
        </p:nvSpPr>
        <p:spPr/>
        <p:txBody>
          <a:bodyPr/>
          <a:lstStyle/>
          <a:p>
            <a:fld id="{C17405D7-81DF-4862-B54E-18B0C54EA8CD}" type="slidenum">
              <a:rPr lang="en-IN" smtClean="0"/>
              <a:t>7</a:t>
            </a:fld>
            <a:endParaRPr lang="en-IN"/>
          </a:p>
        </p:txBody>
      </p:sp>
    </p:spTree>
    <p:extLst>
      <p:ext uri="{BB962C8B-B14F-4D97-AF65-F5344CB8AC3E}">
        <p14:creationId xmlns:p14="http://schemas.microsoft.com/office/powerpoint/2010/main" val="34682761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there are important ethical </a:t>
            </a:r>
          </a:p>
          <a:p>
            <a:r>
              <a:rPr lang="en-US" dirty="0"/>
              <a:t>considerations to take into account, the potential benefits of </a:t>
            </a:r>
          </a:p>
          <a:p>
            <a:r>
              <a:rPr lang="en-US" dirty="0"/>
              <a:t>CRISPR are too great to ignore. The future of CRISPR is exciting </a:t>
            </a:r>
          </a:p>
          <a:p>
            <a:r>
              <a:rPr lang="en-US" dirty="0"/>
              <a:t>and holds great promise for improving human health and agriculture.</a:t>
            </a:r>
          </a:p>
          <a:p>
            <a:endParaRPr lang="en-US" dirty="0"/>
          </a:p>
          <a:p>
            <a:r>
              <a:rPr lang="en-US" dirty="0"/>
              <a:t>Thank You.</a:t>
            </a:r>
            <a:endParaRPr lang="en-IN" dirty="0"/>
          </a:p>
        </p:txBody>
      </p:sp>
      <p:sp>
        <p:nvSpPr>
          <p:cNvPr id="4" name="Slide Number Placeholder 3"/>
          <p:cNvSpPr>
            <a:spLocks noGrp="1"/>
          </p:cNvSpPr>
          <p:nvPr>
            <p:ph type="sldNum" sz="quarter" idx="5"/>
          </p:nvPr>
        </p:nvSpPr>
        <p:spPr/>
        <p:txBody>
          <a:bodyPr/>
          <a:lstStyle/>
          <a:p>
            <a:fld id="{C17405D7-81DF-4862-B54E-18B0C54EA8CD}" type="slidenum">
              <a:rPr lang="en-IN" smtClean="0"/>
              <a:t>8</a:t>
            </a:fld>
            <a:endParaRPr lang="en-IN"/>
          </a:p>
        </p:txBody>
      </p:sp>
    </p:spTree>
    <p:extLst>
      <p:ext uri="{BB962C8B-B14F-4D97-AF65-F5344CB8AC3E}">
        <p14:creationId xmlns:p14="http://schemas.microsoft.com/office/powerpoint/2010/main" val="14074603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897157D-649C-463F-9664-A10CFD144FCD}" type="datetimeFigureOut">
              <a:rPr lang="en-IN" smtClean="0"/>
              <a:t>16-03-2023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FFA07E5-33A9-45DF-892E-3E6B67A69591}" type="slidenum">
              <a:rPr lang="en-IN" smtClean="0"/>
              <a:t>‹#›</a:t>
            </a:fld>
            <a:endParaRPr lang="en-IN"/>
          </a:p>
        </p:txBody>
      </p:sp>
    </p:spTree>
    <p:extLst>
      <p:ext uri="{BB962C8B-B14F-4D97-AF65-F5344CB8AC3E}">
        <p14:creationId xmlns:p14="http://schemas.microsoft.com/office/powerpoint/2010/main" val="134507224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97157D-649C-463F-9664-A10CFD144FCD}" type="datetimeFigureOut">
              <a:rPr lang="en-IN" smtClean="0"/>
              <a:t>16-03-2023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FA07E5-33A9-45DF-892E-3E6B67A69591}" type="slidenum">
              <a:rPr lang="en-IN" smtClean="0"/>
              <a:t>‹#›</a:t>
            </a:fld>
            <a:endParaRPr lang="en-IN"/>
          </a:p>
        </p:txBody>
      </p:sp>
    </p:spTree>
    <p:extLst>
      <p:ext uri="{BB962C8B-B14F-4D97-AF65-F5344CB8AC3E}">
        <p14:creationId xmlns:p14="http://schemas.microsoft.com/office/powerpoint/2010/main" val="4206864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97157D-649C-463F-9664-A10CFD144FCD}" type="datetimeFigureOut">
              <a:rPr lang="en-IN" smtClean="0"/>
              <a:t>16-03-2023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FA07E5-33A9-45DF-892E-3E6B67A69591}" type="slidenum">
              <a:rPr lang="en-IN" smtClean="0"/>
              <a:t>‹#›</a:t>
            </a:fld>
            <a:endParaRPr lang="en-IN"/>
          </a:p>
        </p:txBody>
      </p:sp>
    </p:spTree>
    <p:extLst>
      <p:ext uri="{BB962C8B-B14F-4D97-AF65-F5344CB8AC3E}">
        <p14:creationId xmlns:p14="http://schemas.microsoft.com/office/powerpoint/2010/main" val="1901407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97157D-649C-463F-9664-A10CFD144FCD}" type="datetimeFigureOut">
              <a:rPr lang="en-IN" smtClean="0"/>
              <a:t>16-03-2023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FFA07E5-33A9-45DF-892E-3E6B67A69591}" type="slidenum">
              <a:rPr lang="en-IN" smtClean="0"/>
              <a:t>‹#›</a:t>
            </a:fld>
            <a:endParaRPr lang="en-IN"/>
          </a:p>
        </p:txBody>
      </p:sp>
    </p:spTree>
    <p:extLst>
      <p:ext uri="{BB962C8B-B14F-4D97-AF65-F5344CB8AC3E}">
        <p14:creationId xmlns:p14="http://schemas.microsoft.com/office/powerpoint/2010/main" val="1643492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9897157D-649C-463F-9664-A10CFD144FCD}" type="datetimeFigureOut">
              <a:rPr lang="en-IN" smtClean="0"/>
              <a:t>16-03-2023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FFA07E5-33A9-45DF-892E-3E6B67A69591}" type="slidenum">
              <a:rPr lang="en-IN" smtClean="0"/>
              <a:t>‹#›</a:t>
            </a:fld>
            <a:endParaRPr lang="en-IN"/>
          </a:p>
        </p:txBody>
      </p:sp>
    </p:spTree>
    <p:extLst>
      <p:ext uri="{BB962C8B-B14F-4D97-AF65-F5344CB8AC3E}">
        <p14:creationId xmlns:p14="http://schemas.microsoft.com/office/powerpoint/2010/main" val="58380952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9897157D-649C-463F-9664-A10CFD144FCD}" type="datetimeFigureOut">
              <a:rPr lang="en-IN" smtClean="0"/>
              <a:t>16-03-2023</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7FFA07E5-33A9-45DF-892E-3E6B67A69591}" type="slidenum">
              <a:rPr lang="en-IN" smtClean="0"/>
              <a:t>‹#›</a:t>
            </a:fld>
            <a:endParaRPr lang="en-IN"/>
          </a:p>
        </p:txBody>
      </p:sp>
    </p:spTree>
    <p:extLst>
      <p:ext uri="{BB962C8B-B14F-4D97-AF65-F5344CB8AC3E}">
        <p14:creationId xmlns:p14="http://schemas.microsoft.com/office/powerpoint/2010/main" val="393223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9897157D-649C-463F-9664-A10CFD144FCD}" type="datetimeFigureOut">
              <a:rPr lang="en-IN" smtClean="0"/>
              <a:t>16-03-2023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FFA07E5-33A9-45DF-892E-3E6B67A69591}"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103510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97157D-649C-463F-9664-A10CFD144FCD}" type="datetimeFigureOut">
              <a:rPr lang="en-IN" smtClean="0"/>
              <a:t>16-03-2023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FFA07E5-33A9-45DF-892E-3E6B67A69591}" type="slidenum">
              <a:rPr lang="en-IN" smtClean="0"/>
              <a:t>‹#›</a:t>
            </a:fld>
            <a:endParaRPr lang="en-IN"/>
          </a:p>
        </p:txBody>
      </p:sp>
    </p:spTree>
    <p:extLst>
      <p:ext uri="{BB962C8B-B14F-4D97-AF65-F5344CB8AC3E}">
        <p14:creationId xmlns:p14="http://schemas.microsoft.com/office/powerpoint/2010/main" val="2252308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97157D-649C-463F-9664-A10CFD144FCD}" type="datetimeFigureOut">
              <a:rPr lang="en-IN" smtClean="0"/>
              <a:t>16-03-2023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FFA07E5-33A9-45DF-892E-3E6B67A69591}" type="slidenum">
              <a:rPr lang="en-IN" smtClean="0"/>
              <a:t>‹#›</a:t>
            </a:fld>
            <a:endParaRPr lang="en-IN"/>
          </a:p>
        </p:txBody>
      </p:sp>
    </p:spTree>
    <p:extLst>
      <p:ext uri="{BB962C8B-B14F-4D97-AF65-F5344CB8AC3E}">
        <p14:creationId xmlns:p14="http://schemas.microsoft.com/office/powerpoint/2010/main" val="3976068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9897157D-649C-463F-9664-A10CFD144FCD}" type="datetimeFigureOut">
              <a:rPr lang="en-IN" smtClean="0"/>
              <a:t>16-03-2023</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7FFA07E5-33A9-45DF-892E-3E6B67A69591}" type="slidenum">
              <a:rPr lang="en-IN" smtClean="0"/>
              <a:t>‹#›</a:t>
            </a:fld>
            <a:endParaRPr lang="en-IN"/>
          </a:p>
        </p:txBody>
      </p:sp>
    </p:spTree>
    <p:extLst>
      <p:ext uri="{BB962C8B-B14F-4D97-AF65-F5344CB8AC3E}">
        <p14:creationId xmlns:p14="http://schemas.microsoft.com/office/powerpoint/2010/main" val="1608929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9897157D-649C-463F-9664-A10CFD144FCD}" type="datetimeFigureOut">
              <a:rPr lang="en-IN" smtClean="0"/>
              <a:t>16-03-2023</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7FFA07E5-33A9-45DF-892E-3E6B67A69591}" type="slidenum">
              <a:rPr lang="en-IN" smtClean="0"/>
              <a:t>‹#›</a:t>
            </a:fld>
            <a:endParaRPr lang="en-IN"/>
          </a:p>
        </p:txBody>
      </p:sp>
    </p:spTree>
    <p:extLst>
      <p:ext uri="{BB962C8B-B14F-4D97-AF65-F5344CB8AC3E}">
        <p14:creationId xmlns:p14="http://schemas.microsoft.com/office/powerpoint/2010/main" val="3968765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9897157D-649C-463F-9664-A10CFD144FCD}" type="datetimeFigureOut">
              <a:rPr lang="en-IN" smtClean="0"/>
              <a:t>16-03-2023</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7FFA07E5-33A9-45DF-892E-3E6B67A69591}" type="slidenum">
              <a:rPr lang="en-IN" smtClean="0"/>
              <a:t>‹#›</a:t>
            </a:fld>
            <a:endParaRPr lang="en-IN"/>
          </a:p>
        </p:txBody>
      </p:sp>
    </p:spTree>
    <p:extLst>
      <p:ext uri="{BB962C8B-B14F-4D97-AF65-F5344CB8AC3E}">
        <p14:creationId xmlns:p14="http://schemas.microsoft.com/office/powerpoint/2010/main" val="421563645"/>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fif"/></Relationships>
</file>

<file path=ppt/slides/_rels/slide3.xml.rels><?xml version="1.0" encoding="UTF-8" standalone="yes"?>
<Relationships xmlns="http://schemas.openxmlformats.org/package/2006/relationships"><Relationship Id="rId3" Type="http://schemas.openxmlformats.org/officeDocument/2006/relationships/image" Target="../media/image3.jfi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jfif"/></Relationships>
</file>

<file path=ppt/slides/_rels/slide4.xml.rels><?xml version="1.0" encoding="UTF-8" standalone="yes"?>
<Relationships xmlns="http://schemas.openxmlformats.org/package/2006/relationships"><Relationship Id="rId3" Type="http://schemas.openxmlformats.org/officeDocument/2006/relationships/image" Target="../media/image5.jfi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jfif"/></Relationships>
</file>

<file path=ppt/slides/_rels/slide5.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3" Type="http://schemas.openxmlformats.org/officeDocument/2006/relationships/image" Target="../media/image9.jfif"/><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1.jfif"/><Relationship Id="rId4" Type="http://schemas.openxmlformats.org/officeDocument/2006/relationships/image" Target="../media/image10.jfif"/></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4.jpg"/><Relationship Id="rId4" Type="http://schemas.openxmlformats.org/officeDocument/2006/relationships/image" Target="../media/image13.jfif"/></Relationships>
</file>

<file path=ppt/slides/_rels/slide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1893C-C557-742D-1960-EBF85F210D25}"/>
              </a:ext>
            </a:extLst>
          </p:cNvPr>
          <p:cNvSpPr>
            <a:spLocks noGrp="1"/>
          </p:cNvSpPr>
          <p:nvPr>
            <p:ph type="ctrTitle"/>
          </p:nvPr>
        </p:nvSpPr>
        <p:spPr>
          <a:xfrm>
            <a:off x="1524000" y="1698532"/>
            <a:ext cx="9144000" cy="2387600"/>
          </a:xfrm>
        </p:spPr>
        <p:txBody>
          <a:bodyPr>
            <a:normAutofit/>
          </a:bodyPr>
          <a:lstStyle/>
          <a:p>
            <a:r>
              <a:rPr lang="en-IN" dirty="0"/>
              <a:t>CRISPR: The Revolutionary Gene Editing Tool</a:t>
            </a:r>
          </a:p>
        </p:txBody>
      </p:sp>
      <p:sp>
        <p:nvSpPr>
          <p:cNvPr id="3" name="Subtitle 2">
            <a:extLst>
              <a:ext uri="{FF2B5EF4-FFF2-40B4-BE49-F238E27FC236}">
                <a16:creationId xmlns:a16="http://schemas.microsoft.com/office/drawing/2014/main" id="{05F4F860-6E8C-C438-866D-7063FD13B0CD}"/>
              </a:ext>
            </a:extLst>
          </p:cNvPr>
          <p:cNvSpPr>
            <a:spLocks noGrp="1"/>
          </p:cNvSpPr>
          <p:nvPr>
            <p:ph type="subTitle" idx="1"/>
          </p:nvPr>
        </p:nvSpPr>
        <p:spPr>
          <a:xfrm>
            <a:off x="8280400" y="5650772"/>
            <a:ext cx="9144000" cy="1655762"/>
          </a:xfrm>
        </p:spPr>
        <p:txBody>
          <a:bodyPr/>
          <a:lstStyle/>
          <a:p>
            <a:pPr algn="l"/>
            <a:r>
              <a:rPr lang="en-IN" dirty="0"/>
              <a:t>Name: </a:t>
            </a:r>
            <a:r>
              <a:rPr lang="en-IN" dirty="0" err="1"/>
              <a:t>Ruturaj</a:t>
            </a:r>
            <a:r>
              <a:rPr lang="en-IN" dirty="0"/>
              <a:t> </a:t>
            </a:r>
            <a:r>
              <a:rPr lang="en-IN" dirty="0" err="1"/>
              <a:t>Mundhe</a:t>
            </a:r>
            <a:endParaRPr lang="en-IN" dirty="0"/>
          </a:p>
          <a:p>
            <a:pPr algn="l"/>
            <a:r>
              <a:rPr lang="en-IN" dirty="0"/>
              <a:t>Register Number: 22MIS0159</a:t>
            </a:r>
          </a:p>
        </p:txBody>
      </p:sp>
    </p:spTree>
    <p:extLst>
      <p:ext uri="{BB962C8B-B14F-4D97-AF65-F5344CB8AC3E}">
        <p14:creationId xmlns:p14="http://schemas.microsoft.com/office/powerpoint/2010/main" val="36450699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11B5E-37F8-8174-272F-7E0069AEA04A}"/>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AF667F53-079E-302E-8218-BC62CC5BE475}"/>
              </a:ext>
            </a:extLst>
          </p:cNvPr>
          <p:cNvSpPr>
            <a:spLocks noGrp="1"/>
          </p:cNvSpPr>
          <p:nvPr>
            <p:ph idx="1"/>
          </p:nvPr>
        </p:nvSpPr>
        <p:spPr>
          <a:xfrm>
            <a:off x="1910080" y="2638045"/>
            <a:ext cx="8050784" cy="1415796"/>
          </a:xfrm>
        </p:spPr>
        <p:txBody>
          <a:bodyPr/>
          <a:lstStyle/>
          <a:p>
            <a:r>
              <a:rPr lang="en-US" dirty="0"/>
              <a:t>CRISPR is a revolutionary gene editing tool that has the potential to change the way we think about genetic disorders and diseases. This presentation will take a closer look at CRISPR, its history, and its potential applications.</a:t>
            </a:r>
          </a:p>
          <a:p>
            <a:endParaRPr lang="en-US" dirty="0"/>
          </a:p>
          <a:p>
            <a:endParaRPr lang="en-IN" dirty="0"/>
          </a:p>
        </p:txBody>
      </p:sp>
      <p:pic>
        <p:nvPicPr>
          <p:cNvPr id="9" name="Picture 8">
            <a:extLst>
              <a:ext uri="{FF2B5EF4-FFF2-40B4-BE49-F238E27FC236}">
                <a16:creationId xmlns:a16="http://schemas.microsoft.com/office/drawing/2014/main" id="{91F5CCBA-8113-72EC-E171-BC88A2E4E4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9560" y="3952240"/>
            <a:ext cx="2484119" cy="2484119"/>
          </a:xfrm>
          <a:prstGeom prst="rect">
            <a:avLst/>
          </a:prstGeom>
        </p:spPr>
      </p:pic>
      <p:pic>
        <p:nvPicPr>
          <p:cNvPr id="11" name="Picture 10">
            <a:extLst>
              <a:ext uri="{FF2B5EF4-FFF2-40B4-BE49-F238E27FC236}">
                <a16:creationId xmlns:a16="http://schemas.microsoft.com/office/drawing/2014/main" id="{FDF9522F-4D22-DEF3-CF2A-1FCCF5672E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11163" y="4171389"/>
            <a:ext cx="3074319" cy="2045820"/>
          </a:xfrm>
          <a:prstGeom prst="rect">
            <a:avLst/>
          </a:prstGeom>
        </p:spPr>
      </p:pic>
    </p:spTree>
    <p:extLst>
      <p:ext uri="{BB962C8B-B14F-4D97-AF65-F5344CB8AC3E}">
        <p14:creationId xmlns:p14="http://schemas.microsoft.com/office/powerpoint/2010/main" val="13942286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2E0A1-C143-4404-A569-C49ACD9CDCF3}"/>
              </a:ext>
            </a:extLst>
          </p:cNvPr>
          <p:cNvSpPr>
            <a:spLocks noGrp="1"/>
          </p:cNvSpPr>
          <p:nvPr>
            <p:ph type="title"/>
          </p:nvPr>
        </p:nvSpPr>
        <p:spPr/>
        <p:txBody>
          <a:bodyPr/>
          <a:lstStyle/>
          <a:p>
            <a:r>
              <a:rPr lang="en-IN" dirty="0"/>
              <a:t>What are genes?</a:t>
            </a:r>
          </a:p>
        </p:txBody>
      </p:sp>
      <p:sp>
        <p:nvSpPr>
          <p:cNvPr id="3" name="Content Placeholder 2">
            <a:extLst>
              <a:ext uri="{FF2B5EF4-FFF2-40B4-BE49-F238E27FC236}">
                <a16:creationId xmlns:a16="http://schemas.microsoft.com/office/drawing/2014/main" id="{7CCD6B6D-FA38-E7B0-9242-56D19E41A98F}"/>
              </a:ext>
            </a:extLst>
          </p:cNvPr>
          <p:cNvSpPr>
            <a:spLocks noGrp="1"/>
          </p:cNvSpPr>
          <p:nvPr>
            <p:ph idx="1"/>
          </p:nvPr>
        </p:nvSpPr>
        <p:spPr>
          <a:xfrm>
            <a:off x="2231136" y="2638045"/>
            <a:ext cx="7729728" cy="1693324"/>
          </a:xfrm>
        </p:spPr>
        <p:txBody>
          <a:bodyPr>
            <a:normAutofit lnSpcReduction="10000"/>
          </a:bodyPr>
          <a:lstStyle/>
          <a:p>
            <a:r>
              <a:rPr lang="en-US" dirty="0"/>
              <a:t>The basic unit of heredity passed from parent to child. Genes are made up of sequences of DNA and are arranged, one after another, at specific locations on chromosomes in the nucleus of cells. They contain information for making specific proteins that lead to the expression of a particular physical characteristic or trait, such as hair colour or eye colour, or to a particular function in a cell.</a:t>
            </a:r>
            <a:endParaRPr lang="en-IN" dirty="0"/>
          </a:p>
        </p:txBody>
      </p:sp>
      <p:pic>
        <p:nvPicPr>
          <p:cNvPr id="5" name="Picture 4">
            <a:extLst>
              <a:ext uri="{FF2B5EF4-FFF2-40B4-BE49-F238E27FC236}">
                <a16:creationId xmlns:a16="http://schemas.microsoft.com/office/drawing/2014/main" id="{67B937F4-FAF3-5158-68A0-A79BCE7CCC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2713" y="4310556"/>
            <a:ext cx="4095321" cy="22933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E2F9AECA-7D68-0451-80C7-F2B7F5EFEC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09405" y="4194921"/>
            <a:ext cx="2651459" cy="2524650"/>
          </a:xfrm>
          <a:prstGeom prst="rect">
            <a:avLst/>
          </a:prstGeom>
        </p:spPr>
      </p:pic>
    </p:spTree>
    <p:extLst>
      <p:ext uri="{BB962C8B-B14F-4D97-AF65-F5344CB8AC3E}">
        <p14:creationId xmlns:p14="http://schemas.microsoft.com/office/powerpoint/2010/main" val="4090617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28702-068D-12E0-5796-02154FC1565C}"/>
              </a:ext>
            </a:extLst>
          </p:cNvPr>
          <p:cNvSpPr>
            <a:spLocks noGrp="1"/>
          </p:cNvSpPr>
          <p:nvPr>
            <p:ph type="title"/>
          </p:nvPr>
        </p:nvSpPr>
        <p:spPr>
          <a:xfrm>
            <a:off x="2231136" y="724061"/>
            <a:ext cx="7729728" cy="1188720"/>
          </a:xfrm>
        </p:spPr>
        <p:txBody>
          <a:bodyPr/>
          <a:lstStyle/>
          <a:p>
            <a:r>
              <a:rPr lang="en-IN" dirty="0"/>
              <a:t>Understanding CRISPR</a:t>
            </a:r>
          </a:p>
        </p:txBody>
      </p:sp>
      <p:sp>
        <p:nvSpPr>
          <p:cNvPr id="3" name="Content Placeholder 2">
            <a:extLst>
              <a:ext uri="{FF2B5EF4-FFF2-40B4-BE49-F238E27FC236}">
                <a16:creationId xmlns:a16="http://schemas.microsoft.com/office/drawing/2014/main" id="{D5084BDC-4E81-8413-A2B8-DAAC000E3D3C}"/>
              </a:ext>
            </a:extLst>
          </p:cNvPr>
          <p:cNvSpPr>
            <a:spLocks noGrp="1"/>
          </p:cNvSpPr>
          <p:nvPr>
            <p:ph idx="1"/>
          </p:nvPr>
        </p:nvSpPr>
        <p:spPr>
          <a:xfrm>
            <a:off x="2231136" y="2638045"/>
            <a:ext cx="7729728" cy="1308314"/>
          </a:xfrm>
        </p:spPr>
        <p:txBody>
          <a:bodyPr/>
          <a:lstStyle/>
          <a:p>
            <a:r>
              <a:rPr lang="en-US" dirty="0"/>
              <a:t>CRISPR (Clustered Regularly Interspaced Short Palindromic Repeats) is bacteria's naturally occurring defence mechanism. It allows the bacteria to identify and destroy invading viruses. Scientists have harnessed this mechanism to create a powerful tool for editing genes.</a:t>
            </a:r>
          </a:p>
          <a:p>
            <a:endParaRPr lang="en-IN" dirty="0"/>
          </a:p>
        </p:txBody>
      </p:sp>
      <p:pic>
        <p:nvPicPr>
          <p:cNvPr id="5" name="Picture 4">
            <a:extLst>
              <a:ext uri="{FF2B5EF4-FFF2-40B4-BE49-F238E27FC236}">
                <a16:creationId xmlns:a16="http://schemas.microsoft.com/office/drawing/2014/main" id="{9DB9B808-6C45-90B6-6D86-307B2941A6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8380" y="4109430"/>
            <a:ext cx="4061942" cy="2274688"/>
          </a:xfrm>
          <a:prstGeom prst="rect">
            <a:avLst/>
          </a:prstGeom>
        </p:spPr>
      </p:pic>
      <p:pic>
        <p:nvPicPr>
          <p:cNvPr id="7" name="Picture 6">
            <a:extLst>
              <a:ext uri="{FF2B5EF4-FFF2-40B4-BE49-F238E27FC236}">
                <a16:creationId xmlns:a16="http://schemas.microsoft.com/office/drawing/2014/main" id="{5A4D4987-A120-AB8F-43C5-9C8972B5F6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61558" y="4109430"/>
            <a:ext cx="3117683" cy="2093627"/>
          </a:xfrm>
          <a:prstGeom prst="rect">
            <a:avLst/>
          </a:prstGeom>
        </p:spPr>
      </p:pic>
    </p:spTree>
    <p:extLst>
      <p:ext uri="{BB962C8B-B14F-4D97-AF65-F5344CB8AC3E}">
        <p14:creationId xmlns:p14="http://schemas.microsoft.com/office/powerpoint/2010/main" val="4083054879"/>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CDB16-5273-AC97-3735-9983DF066BBC}"/>
              </a:ext>
            </a:extLst>
          </p:cNvPr>
          <p:cNvSpPr>
            <a:spLocks noGrp="1"/>
          </p:cNvSpPr>
          <p:nvPr>
            <p:ph type="title"/>
          </p:nvPr>
        </p:nvSpPr>
        <p:spPr/>
        <p:txBody>
          <a:bodyPr/>
          <a:lstStyle/>
          <a:p>
            <a:r>
              <a:rPr lang="en-IN" dirty="0"/>
              <a:t>The crispr mechanism</a:t>
            </a:r>
          </a:p>
        </p:txBody>
      </p:sp>
      <p:sp>
        <p:nvSpPr>
          <p:cNvPr id="3" name="Content Placeholder 2">
            <a:extLst>
              <a:ext uri="{FF2B5EF4-FFF2-40B4-BE49-F238E27FC236}">
                <a16:creationId xmlns:a16="http://schemas.microsoft.com/office/drawing/2014/main" id="{03C62502-0701-C05E-2263-D24BB9969656}"/>
              </a:ext>
            </a:extLst>
          </p:cNvPr>
          <p:cNvSpPr>
            <a:spLocks noGrp="1"/>
          </p:cNvSpPr>
          <p:nvPr>
            <p:ph idx="1"/>
          </p:nvPr>
        </p:nvSpPr>
        <p:spPr>
          <a:xfrm>
            <a:off x="2231136" y="2638045"/>
            <a:ext cx="7729728" cy="1527556"/>
          </a:xfrm>
        </p:spPr>
        <p:txBody>
          <a:bodyPr/>
          <a:lstStyle/>
          <a:p>
            <a:r>
              <a:rPr lang="en-US" dirty="0"/>
              <a:t>CRISPR works by using an enzyme called Cas9, which acts as a pair of molecular scissors. The Cas9 enzyme is guided to a specific location in the DNA by a small RNA molecule called the guide RNA. Once the Cas9 enzyme reaches its target, it cuts the DNA at that location. This cut allows scientists to insert, delete, or modify specific genes.</a:t>
            </a:r>
            <a:endParaRPr lang="en-IN" dirty="0"/>
          </a:p>
        </p:txBody>
      </p:sp>
      <p:pic>
        <p:nvPicPr>
          <p:cNvPr id="5" name="Picture 4">
            <a:extLst>
              <a:ext uri="{FF2B5EF4-FFF2-40B4-BE49-F238E27FC236}">
                <a16:creationId xmlns:a16="http://schemas.microsoft.com/office/drawing/2014/main" id="{5AFE4548-C408-8BF3-E5F6-9DC999CB44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4510" y="4266383"/>
            <a:ext cx="4382770" cy="2463117"/>
          </a:xfrm>
          <a:prstGeom prst="rect">
            <a:avLst/>
          </a:prstGeom>
        </p:spPr>
      </p:pic>
      <p:pic>
        <p:nvPicPr>
          <p:cNvPr id="7" name="Picture 6">
            <a:extLst>
              <a:ext uri="{FF2B5EF4-FFF2-40B4-BE49-F238E27FC236}">
                <a16:creationId xmlns:a16="http://schemas.microsoft.com/office/drawing/2014/main" id="{F62A5BBC-361B-E7B8-22F5-27F17C5188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43215" y="4165601"/>
            <a:ext cx="2317649" cy="2563899"/>
          </a:xfrm>
          <a:prstGeom prst="rect">
            <a:avLst/>
          </a:prstGeom>
        </p:spPr>
      </p:pic>
    </p:spTree>
    <p:extLst>
      <p:ext uri="{BB962C8B-B14F-4D97-AF65-F5344CB8AC3E}">
        <p14:creationId xmlns:p14="http://schemas.microsoft.com/office/powerpoint/2010/main" val="102327536"/>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47D98-7B72-A72A-224D-BC45D6FE3572}"/>
              </a:ext>
            </a:extLst>
          </p:cNvPr>
          <p:cNvSpPr>
            <a:spLocks noGrp="1"/>
          </p:cNvSpPr>
          <p:nvPr>
            <p:ph type="title"/>
          </p:nvPr>
        </p:nvSpPr>
        <p:spPr/>
        <p:txBody>
          <a:bodyPr/>
          <a:lstStyle/>
          <a:p>
            <a:r>
              <a:rPr lang="en-IN" dirty="0"/>
              <a:t>Applications of crispr</a:t>
            </a:r>
          </a:p>
        </p:txBody>
      </p:sp>
      <p:sp>
        <p:nvSpPr>
          <p:cNvPr id="3" name="Content Placeholder 2">
            <a:extLst>
              <a:ext uri="{FF2B5EF4-FFF2-40B4-BE49-F238E27FC236}">
                <a16:creationId xmlns:a16="http://schemas.microsoft.com/office/drawing/2014/main" id="{E9BF3420-4150-083A-EFA2-B654AA90AAA0}"/>
              </a:ext>
            </a:extLst>
          </p:cNvPr>
          <p:cNvSpPr>
            <a:spLocks noGrp="1"/>
          </p:cNvSpPr>
          <p:nvPr>
            <p:ph idx="1"/>
          </p:nvPr>
        </p:nvSpPr>
        <p:spPr>
          <a:xfrm>
            <a:off x="2231136" y="2638045"/>
            <a:ext cx="7729728" cy="2320036"/>
          </a:xfrm>
        </p:spPr>
        <p:txBody>
          <a:bodyPr/>
          <a:lstStyle/>
          <a:p>
            <a:r>
              <a:rPr lang="en-US" dirty="0"/>
              <a:t>]Some of the potential applications of this technology include:</a:t>
            </a:r>
          </a:p>
          <a:p>
            <a:r>
              <a:rPr lang="en-US" dirty="0"/>
              <a:t>Treating genetic disorders such as cystic fibrosis and sickle cell anaemia</a:t>
            </a:r>
          </a:p>
          <a:p>
            <a:r>
              <a:rPr lang="en-US" dirty="0"/>
              <a:t>Developing new therapies for cancer and other diseases</a:t>
            </a:r>
          </a:p>
          <a:p>
            <a:r>
              <a:rPr lang="en-US" dirty="0"/>
              <a:t>Creating genetically modified crops that are resistant to pests and diseases</a:t>
            </a:r>
          </a:p>
          <a:p>
            <a:r>
              <a:rPr lang="en-US" dirty="0"/>
              <a:t>Improving the efficiency of livestock breeding</a:t>
            </a:r>
            <a:endParaRPr lang="en-IN" dirty="0"/>
          </a:p>
        </p:txBody>
      </p:sp>
      <p:pic>
        <p:nvPicPr>
          <p:cNvPr id="5" name="Picture 4">
            <a:extLst>
              <a:ext uri="{FF2B5EF4-FFF2-40B4-BE49-F238E27FC236}">
                <a16:creationId xmlns:a16="http://schemas.microsoft.com/office/drawing/2014/main" id="{DCD8C981-9A1F-DF11-C84E-77B6FFA85A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630" y="4958081"/>
            <a:ext cx="1607506" cy="1899919"/>
          </a:xfrm>
          <a:prstGeom prst="rect">
            <a:avLst/>
          </a:prstGeom>
        </p:spPr>
      </p:pic>
      <p:pic>
        <p:nvPicPr>
          <p:cNvPr id="7" name="Picture 6">
            <a:extLst>
              <a:ext uri="{FF2B5EF4-FFF2-40B4-BE49-F238E27FC236}">
                <a16:creationId xmlns:a16="http://schemas.microsoft.com/office/drawing/2014/main" id="{5B54A528-CCEA-64BB-B566-77ED1F43FA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4746" y="5024756"/>
            <a:ext cx="2724150" cy="1676400"/>
          </a:xfrm>
          <a:prstGeom prst="rect">
            <a:avLst/>
          </a:prstGeom>
        </p:spPr>
      </p:pic>
      <p:pic>
        <p:nvPicPr>
          <p:cNvPr id="9" name="Picture 8">
            <a:extLst>
              <a:ext uri="{FF2B5EF4-FFF2-40B4-BE49-F238E27FC236}">
                <a16:creationId xmlns:a16="http://schemas.microsoft.com/office/drawing/2014/main" id="{3F67BAA9-16B5-6C56-658B-47B04228195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51176" y="4958081"/>
            <a:ext cx="2619375" cy="1743075"/>
          </a:xfrm>
          <a:prstGeom prst="rect">
            <a:avLst/>
          </a:prstGeom>
        </p:spPr>
      </p:pic>
    </p:spTree>
    <p:extLst>
      <p:ext uri="{BB962C8B-B14F-4D97-AF65-F5344CB8AC3E}">
        <p14:creationId xmlns:p14="http://schemas.microsoft.com/office/powerpoint/2010/main" val="307635239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81097-0427-3952-DDF0-C5C769C49612}"/>
              </a:ext>
            </a:extLst>
          </p:cNvPr>
          <p:cNvSpPr>
            <a:spLocks noGrp="1"/>
          </p:cNvSpPr>
          <p:nvPr>
            <p:ph type="title"/>
          </p:nvPr>
        </p:nvSpPr>
        <p:spPr/>
        <p:txBody>
          <a:bodyPr/>
          <a:lstStyle/>
          <a:p>
            <a:r>
              <a:rPr lang="en-IN" dirty="0"/>
              <a:t>Ethical Implications of crispr</a:t>
            </a:r>
          </a:p>
        </p:txBody>
      </p:sp>
      <p:sp>
        <p:nvSpPr>
          <p:cNvPr id="3" name="Content Placeholder 2">
            <a:extLst>
              <a:ext uri="{FF2B5EF4-FFF2-40B4-BE49-F238E27FC236}">
                <a16:creationId xmlns:a16="http://schemas.microsoft.com/office/drawing/2014/main" id="{B74455AC-86CB-BFD3-92AD-1825657302B2}"/>
              </a:ext>
            </a:extLst>
          </p:cNvPr>
          <p:cNvSpPr>
            <a:spLocks noGrp="1"/>
          </p:cNvSpPr>
          <p:nvPr>
            <p:ph idx="1"/>
          </p:nvPr>
        </p:nvSpPr>
        <p:spPr/>
        <p:txBody>
          <a:bodyPr/>
          <a:lstStyle/>
          <a:p>
            <a:r>
              <a:rPr lang="en-US" dirty="0"/>
              <a:t>CRISPR has the potential to greatly impact medicine and agriculture, but it also raises significant ethical considerations. Some of the concerns include:</a:t>
            </a:r>
          </a:p>
          <a:p>
            <a:r>
              <a:rPr lang="en-US" dirty="0"/>
              <a:t>The potential for creating "designer babies"</a:t>
            </a:r>
          </a:p>
          <a:p>
            <a:r>
              <a:rPr lang="en-US" dirty="0"/>
              <a:t>The possibility of unintended consequences</a:t>
            </a:r>
          </a:p>
          <a:p>
            <a:r>
              <a:rPr lang="en-US" dirty="0"/>
              <a:t>The possibility of unequal access to the technology</a:t>
            </a:r>
            <a:endParaRPr lang="en-IN" dirty="0"/>
          </a:p>
        </p:txBody>
      </p:sp>
      <p:pic>
        <p:nvPicPr>
          <p:cNvPr id="5" name="Picture 4">
            <a:extLst>
              <a:ext uri="{FF2B5EF4-FFF2-40B4-BE49-F238E27FC236}">
                <a16:creationId xmlns:a16="http://schemas.microsoft.com/office/drawing/2014/main" id="{B3CF3067-E12A-C271-EED0-0549BB3EB9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3939" y="4704589"/>
            <a:ext cx="2694393" cy="2022308"/>
          </a:xfrm>
          <a:prstGeom prst="rect">
            <a:avLst/>
          </a:prstGeom>
        </p:spPr>
      </p:pic>
      <p:pic>
        <p:nvPicPr>
          <p:cNvPr id="7" name="Picture 6">
            <a:extLst>
              <a:ext uri="{FF2B5EF4-FFF2-40B4-BE49-F238E27FC236}">
                <a16:creationId xmlns:a16="http://schemas.microsoft.com/office/drawing/2014/main" id="{E3C2C031-89B6-CBC1-2365-00A8922E39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27837" y="4867266"/>
            <a:ext cx="4136325" cy="1696954"/>
          </a:xfrm>
          <a:prstGeom prst="rect">
            <a:avLst/>
          </a:prstGeom>
        </p:spPr>
      </p:pic>
      <p:pic>
        <p:nvPicPr>
          <p:cNvPr id="9" name="Picture 8">
            <a:extLst>
              <a:ext uri="{FF2B5EF4-FFF2-40B4-BE49-F238E27FC236}">
                <a16:creationId xmlns:a16="http://schemas.microsoft.com/office/drawing/2014/main" id="{08335841-A841-C718-52AF-AFD3EF2126A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80303" y="4801494"/>
            <a:ext cx="3422939" cy="1925403"/>
          </a:xfrm>
          <a:prstGeom prst="rect">
            <a:avLst/>
          </a:prstGeom>
        </p:spPr>
      </p:pic>
    </p:spTree>
    <p:extLst>
      <p:ext uri="{BB962C8B-B14F-4D97-AF65-F5344CB8AC3E}">
        <p14:creationId xmlns:p14="http://schemas.microsoft.com/office/powerpoint/2010/main" val="19456203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C123F-C2CC-3616-8D3B-33E3AA3D3D91}"/>
              </a:ext>
            </a:extLst>
          </p:cNvPr>
          <p:cNvSpPr>
            <a:spLocks noGrp="1"/>
          </p:cNvSpPr>
          <p:nvPr>
            <p:ph type="title"/>
          </p:nvPr>
        </p:nvSpPr>
        <p:spPr/>
        <p:txBody>
          <a:bodyPr/>
          <a:lstStyle/>
          <a:p>
            <a:r>
              <a:rPr lang="en-IN" dirty="0"/>
              <a:t>The future of crispr</a:t>
            </a:r>
          </a:p>
        </p:txBody>
      </p:sp>
      <p:sp>
        <p:nvSpPr>
          <p:cNvPr id="3" name="Content Placeholder 2">
            <a:extLst>
              <a:ext uri="{FF2B5EF4-FFF2-40B4-BE49-F238E27FC236}">
                <a16:creationId xmlns:a16="http://schemas.microsoft.com/office/drawing/2014/main" id="{AFD3475D-A7FD-CB7D-23B2-A6CD1AA0FAB8}"/>
              </a:ext>
            </a:extLst>
          </p:cNvPr>
          <p:cNvSpPr>
            <a:spLocks noGrp="1"/>
          </p:cNvSpPr>
          <p:nvPr>
            <p:ph idx="1"/>
          </p:nvPr>
        </p:nvSpPr>
        <p:spPr>
          <a:xfrm>
            <a:off x="2231136" y="2638044"/>
            <a:ext cx="7729728" cy="1484777"/>
          </a:xfrm>
        </p:spPr>
        <p:txBody>
          <a:bodyPr/>
          <a:lstStyle/>
          <a:p>
            <a:r>
              <a:rPr lang="en-US" dirty="0"/>
              <a:t>While there are important ethical considerations to take into account, the potential benefits of CRISPR are too great to ignore. The future of CRISPR is exciting and holds great promise for improving human health and agriculture.</a:t>
            </a:r>
            <a:endParaRPr lang="en-IN" dirty="0"/>
          </a:p>
        </p:txBody>
      </p:sp>
      <p:pic>
        <p:nvPicPr>
          <p:cNvPr id="5" name="Picture 4">
            <a:extLst>
              <a:ext uri="{FF2B5EF4-FFF2-40B4-BE49-F238E27FC236}">
                <a16:creationId xmlns:a16="http://schemas.microsoft.com/office/drawing/2014/main" id="{9B0ECDC1-8D2F-F6C8-C60C-2798459C92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7126" y="4478611"/>
            <a:ext cx="2925239" cy="1950159"/>
          </a:xfrm>
          <a:prstGeom prst="rect">
            <a:avLst/>
          </a:prstGeom>
        </p:spPr>
      </p:pic>
      <p:pic>
        <p:nvPicPr>
          <p:cNvPr id="7" name="Picture 6">
            <a:extLst>
              <a:ext uri="{FF2B5EF4-FFF2-40B4-BE49-F238E27FC236}">
                <a16:creationId xmlns:a16="http://schemas.microsoft.com/office/drawing/2014/main" id="{89875E14-C004-51D5-46E3-A3020FD558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07288" y="4477986"/>
            <a:ext cx="2774001" cy="1848178"/>
          </a:xfrm>
          <a:prstGeom prst="rect">
            <a:avLst/>
          </a:prstGeom>
        </p:spPr>
      </p:pic>
    </p:spTree>
    <p:extLst>
      <p:ext uri="{BB962C8B-B14F-4D97-AF65-F5344CB8AC3E}">
        <p14:creationId xmlns:p14="http://schemas.microsoft.com/office/powerpoint/2010/main" val="2773731688"/>
      </p:ext>
    </p:extLst>
  </p:cSld>
  <p:clrMapOvr>
    <a:masterClrMapping/>
  </p:clrMapOvr>
  <p:transition spd="slow">
    <p:randomBar dir="vert"/>
  </p:transition>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627</TotalTime>
  <Words>886</Words>
  <Application>Microsoft Office PowerPoint</Application>
  <PresentationFormat>Widescreen</PresentationFormat>
  <Paragraphs>73</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Gill Sans MT</vt:lpstr>
      <vt:lpstr>Parcel</vt:lpstr>
      <vt:lpstr>CRISPR: The Revolutionary Gene Editing Tool</vt:lpstr>
      <vt:lpstr>introduction</vt:lpstr>
      <vt:lpstr>What are genes?</vt:lpstr>
      <vt:lpstr>Understanding CRISPR</vt:lpstr>
      <vt:lpstr>The crispr mechanism</vt:lpstr>
      <vt:lpstr>Applications of crispr</vt:lpstr>
      <vt:lpstr>Ethical Implications of crispr</vt:lpstr>
      <vt:lpstr>The future of crispr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CRISPR: The Revolutionary Gene Editing Tool</dc:title>
  <dc:creator>Pranay Agrawal</dc:creator>
  <cp:lastModifiedBy>Pranay Agrawal</cp:lastModifiedBy>
  <cp:revision>4</cp:revision>
  <dcterms:created xsi:type="dcterms:W3CDTF">2023-01-16T15:18:13Z</dcterms:created>
  <dcterms:modified xsi:type="dcterms:W3CDTF">2023-03-16T13:18:49Z</dcterms:modified>
</cp:coreProperties>
</file>