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Fjalla One"/>
      <p:regular r:id="rId15"/>
    </p:embeddedFont>
    <p:embeddedFont>
      <p:font typeface="Barlow Semi Condensed Medium"/>
      <p:regular r:id="rId16"/>
      <p:bold r:id="rId17"/>
      <p:italic r:id="rId18"/>
      <p:boldItalic r:id="rId19"/>
    </p:embeddedFont>
    <p:embeddedFont>
      <p:font typeface="Barlow Semi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regular.fntdata"/><Relationship Id="rId22" Type="http://schemas.openxmlformats.org/officeDocument/2006/relationships/font" Target="fonts/BarlowSemiCondensed-italic.fntdata"/><Relationship Id="rId21" Type="http://schemas.openxmlformats.org/officeDocument/2006/relationships/font" Target="fonts/BarlowSemiCondensed-bold.fntdata"/><Relationship Id="rId23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FjallaOne-regular.fntdata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bold.fntdata"/><Relationship Id="rId16" Type="http://schemas.openxmlformats.org/officeDocument/2006/relationships/font" Target="fonts/BarlowSemiCondensedMedium-regular.fntdata"/><Relationship Id="rId19" Type="http://schemas.openxmlformats.org/officeDocument/2006/relationships/font" Target="fonts/BarlowSemiCondensedMedium-boldItalic.fntdata"/><Relationship Id="rId18" Type="http://schemas.openxmlformats.org/officeDocument/2006/relationships/font" Target="fonts/BarlowSemi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8714a43093_3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8714a43093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86fa6133bc_4_2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86fa6133bc_4_2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86a93c6910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Google Shape;2201;g86a93c6910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3" name="Google Shape;2513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86fa6133bc_4_2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86fa6133bc_4_2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2" y="1572768"/>
            <a:ext cx="35571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5880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621792" y="1152144"/>
            <a:ext cx="78912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3328416" y="338328"/>
            <a:ext cx="2487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3935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440" name="Google Shape;440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3" name="Google Shape;443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4" name="Google Shape;444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1" name="Google Shape;451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2" name="Google Shape;462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6" name="Google Shape;466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0" name="Google Shape;470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3" name="Google Shape;473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5" name="Google Shape;475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6" name="Google Shape;476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3" name="Google Shape;483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8" name="Google Shape;488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3" name="Google Shape;49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7" name="Google Shape;49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32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24" name="Google Shape;1624;p32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7" name="Google Shape;1817;p32"/>
          <p:cNvSpPr txBox="1"/>
          <p:nvPr>
            <p:ph type="ctrTitle"/>
          </p:nvPr>
        </p:nvSpPr>
        <p:spPr>
          <a:xfrm>
            <a:off x="5248656" y="201058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we use machine learning to predict startup success ? </a:t>
            </a:r>
            <a:endParaRPr sz="3000"/>
          </a:p>
        </p:txBody>
      </p:sp>
      <p:sp>
        <p:nvSpPr>
          <p:cNvPr id="1818" name="Google Shape;1818;p3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Kyrian Bourgi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Ironhack Final Presentation 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Data Analytics 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grpSp>
        <p:nvGrpSpPr>
          <p:cNvPr id="1819" name="Google Shape;1819;p32"/>
          <p:cNvGrpSpPr/>
          <p:nvPr/>
        </p:nvGrpSpPr>
        <p:grpSpPr>
          <a:xfrm>
            <a:off x="8248418" y="3295114"/>
            <a:ext cx="342615" cy="340186"/>
            <a:chOff x="890400" y="4399350"/>
            <a:chExt cx="486600" cy="483150"/>
          </a:xfrm>
        </p:grpSpPr>
        <p:sp>
          <p:nvSpPr>
            <p:cNvPr id="1820" name="Google Shape;1820;p32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1823" name="Google Shape;18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42000" cy="14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41"/>
          <p:cNvSpPr txBox="1"/>
          <p:nvPr>
            <p:ph type="title"/>
          </p:nvPr>
        </p:nvSpPr>
        <p:spPr>
          <a:xfrm>
            <a:off x="1823550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criticism &amp; Open discussion</a:t>
            </a:r>
            <a:endParaRPr/>
          </a:p>
        </p:txBody>
      </p:sp>
      <p:pic>
        <p:nvPicPr>
          <p:cNvPr id="2537" name="Google Shape;25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75" y="911025"/>
            <a:ext cx="7345899" cy="22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8" name="Google Shape;25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050" y="3243400"/>
            <a:ext cx="6358150" cy="170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8" name="Google Shape;1828;p33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29" name="Google Shape;1829;p3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30" name="Google Shape;1830;p3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2" name="Google Shape;1832;p3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33" name="Google Shape;1833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34" name="Google Shape;1834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35" name="Google Shape;1835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836" name="Google Shape;1836;p33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837" name="Google Shape;1837;p3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838" name="Google Shape;1838;p3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0" name="Google Shape;1840;p3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841" name="Google Shape;1841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42" name="Google Shape;1842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43" name="Google Shape;1843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844" name="Google Shape;1844;p33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845" name="Google Shape;1845;p3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846" name="Google Shape;1846;p3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8" name="Google Shape;1848;p3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849" name="Google Shape;1849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50" name="Google Shape;1850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51" name="Google Shape;1851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852" name="Google Shape;1852;p3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853" name="Google Shape;1853;p3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854" name="Google Shape;1854;p3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3749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6" name="Google Shape;1856;p3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857" name="Google Shape;1857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58" name="Google Shape;1858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59" name="Google Shape;1859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60" name="Google Shape;1860;p33"/>
          <p:cNvSpPr txBox="1"/>
          <p:nvPr>
            <p:ph type="title"/>
          </p:nvPr>
        </p:nvSpPr>
        <p:spPr>
          <a:xfrm>
            <a:off x="5907024" y="356021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61" name="Google Shape;1861;p33"/>
          <p:cNvSpPr txBox="1"/>
          <p:nvPr>
            <p:ph idx="1" type="subTitle"/>
          </p:nvPr>
        </p:nvSpPr>
        <p:spPr>
          <a:xfrm>
            <a:off x="1599683" y="7040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Problem Definition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62" name="Google Shape;1862;p33"/>
          <p:cNvSpPr txBox="1"/>
          <p:nvPr>
            <p:ph idx="3" type="subTitle"/>
          </p:nvPr>
        </p:nvSpPr>
        <p:spPr>
          <a:xfrm>
            <a:off x="1599683" y="178308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33"/>
          <p:cNvSpPr txBox="1"/>
          <p:nvPr>
            <p:ph idx="5" type="subTitle"/>
          </p:nvPr>
        </p:nvSpPr>
        <p:spPr>
          <a:xfrm>
            <a:off x="1535183" y="284374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 Results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64" name="Google Shape;1864;p33"/>
          <p:cNvSpPr txBox="1"/>
          <p:nvPr>
            <p:ph idx="7" type="subTitle"/>
          </p:nvPr>
        </p:nvSpPr>
        <p:spPr>
          <a:xfrm>
            <a:off x="1454558" y="39410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 </a:t>
            </a:r>
            <a:endParaRPr/>
          </a:p>
        </p:txBody>
      </p:sp>
      <p:sp>
        <p:nvSpPr>
          <p:cNvPr id="1865" name="Google Shape;1865;p33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66" name="Google Shape;1866;p33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7" name="Google Shape;1867;p33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68" name="Google Shape;1868;p33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869" name="Google Shape;1869;p33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70" name="Google Shape;1870;p33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3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3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rgbClr val="DD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3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3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3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3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3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3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3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3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3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3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3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3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3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3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3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3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3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3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3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3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3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3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D8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6" name="Google Shape;2076;p33"/>
          <p:cNvGrpSpPr/>
          <p:nvPr/>
        </p:nvGrpSpPr>
        <p:grpSpPr>
          <a:xfrm>
            <a:off x="5359842" y="1692129"/>
            <a:ext cx="677686" cy="484819"/>
            <a:chOff x="7608988" y="2093194"/>
            <a:chExt cx="817276" cy="672147"/>
          </a:xfrm>
        </p:grpSpPr>
        <p:cxnSp>
          <p:nvCxnSpPr>
            <p:cNvPr id="2077" name="Google Shape;2077;p33"/>
            <p:cNvCxnSpPr/>
            <p:nvPr/>
          </p:nvCxnSpPr>
          <p:spPr>
            <a:xfrm flipH="1" rot="5400000">
              <a:off x="7620257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 flipH="1" rot="-5400000">
              <a:off x="8285120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83" name="Google Shape;2083;p33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2084" name="Google Shape;2084;p33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2085" name="Google Shape;2085;p33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33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33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33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33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33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33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92" name="Google Shape;2092;p33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2093" name="Google Shape;2093;p33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33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33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33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33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33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33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34"/>
          <p:cNvSpPr txBox="1"/>
          <p:nvPr>
            <p:ph type="title"/>
          </p:nvPr>
        </p:nvSpPr>
        <p:spPr>
          <a:xfrm>
            <a:off x="2528238" y="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34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000"/>
              <a:buAutoNum type="arabicPeriod"/>
            </a:pPr>
            <a:r>
              <a:rPr lang="en" sz="2000">
                <a:solidFill>
                  <a:srgbClr val="30394B"/>
                </a:solidFill>
              </a:rPr>
              <a:t>How do we measure </a:t>
            </a:r>
            <a:r>
              <a:rPr b="1" lang="en" sz="2000" u="sng">
                <a:solidFill>
                  <a:srgbClr val="30394B"/>
                </a:solidFill>
              </a:rPr>
              <a:t>Success</a:t>
            </a:r>
            <a:r>
              <a:rPr b="1" lang="en" sz="2000">
                <a:solidFill>
                  <a:srgbClr val="30394B"/>
                </a:solidFill>
              </a:rPr>
              <a:t>? </a:t>
            </a:r>
            <a:endParaRPr b="1" sz="2000">
              <a:solidFill>
                <a:srgbClr val="30394B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0394B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2000"/>
              <a:buAutoNum type="arabicPeriod"/>
            </a:pPr>
            <a:r>
              <a:rPr lang="en" sz="2000">
                <a:solidFill>
                  <a:srgbClr val="30394B"/>
                </a:solidFill>
              </a:rPr>
              <a:t>Which numerical feature can we base our predictions on ? </a:t>
            </a:r>
            <a:endParaRPr sz="2000">
              <a:solidFill>
                <a:srgbClr val="30394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394B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2000"/>
              <a:buAutoNum type="arabicPeriod"/>
            </a:pPr>
            <a:r>
              <a:rPr lang="en" sz="2000">
                <a:solidFill>
                  <a:srgbClr val="30394B"/>
                </a:solidFill>
              </a:rPr>
              <a:t>Compare model accuracies ( Logistic Regression &amp; Random Forest ) </a:t>
            </a:r>
            <a:endParaRPr sz="2000">
              <a:solidFill>
                <a:srgbClr val="30394B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394B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2000"/>
              <a:buAutoNum type="arabicPeriod"/>
            </a:pPr>
            <a:r>
              <a:rPr lang="en" sz="2000">
                <a:solidFill>
                  <a:srgbClr val="30394B"/>
                </a:solidFill>
              </a:rPr>
              <a:t>What financing option are more successful in predicting the success of a company ? </a:t>
            </a:r>
            <a:endParaRPr sz="2000">
              <a:solidFill>
                <a:srgbClr val="30394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06" name="Google Shape;2106;p34"/>
          <p:cNvGrpSpPr/>
          <p:nvPr/>
        </p:nvGrpSpPr>
        <p:grpSpPr>
          <a:xfrm>
            <a:off x="4452268" y="811964"/>
            <a:ext cx="342615" cy="340186"/>
            <a:chOff x="890400" y="4399350"/>
            <a:chExt cx="486600" cy="483150"/>
          </a:xfrm>
        </p:grpSpPr>
        <p:sp>
          <p:nvSpPr>
            <p:cNvPr id="2107" name="Google Shape;2107;p34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10" name="Google Shape;2110;p34"/>
          <p:cNvGrpSpPr/>
          <p:nvPr/>
        </p:nvGrpSpPr>
        <p:grpSpPr>
          <a:xfrm>
            <a:off x="7099954" y="1735136"/>
            <a:ext cx="366269" cy="369913"/>
            <a:chOff x="-64764500" y="2280550"/>
            <a:chExt cx="316650" cy="319800"/>
          </a:xfrm>
        </p:grpSpPr>
        <p:sp>
          <p:nvSpPr>
            <p:cNvPr id="2111" name="Google Shape;2111;p34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3" name="Google Shape;2113;p34"/>
          <p:cNvGrpSpPr/>
          <p:nvPr/>
        </p:nvGrpSpPr>
        <p:grpSpPr>
          <a:xfrm>
            <a:off x="8025555" y="2827195"/>
            <a:ext cx="341488" cy="179405"/>
            <a:chOff x="2080675" y="352325"/>
            <a:chExt cx="485000" cy="254800"/>
          </a:xfrm>
        </p:grpSpPr>
        <p:sp>
          <p:nvSpPr>
            <p:cNvPr id="2114" name="Google Shape;2114;p34"/>
            <p:cNvSpPr/>
            <p:nvPr/>
          </p:nvSpPr>
          <p:spPr>
            <a:xfrm>
              <a:off x="2080675" y="352325"/>
              <a:ext cx="485000" cy="254800"/>
            </a:xfrm>
            <a:custGeom>
              <a:rect b="b" l="l" r="r" t="t"/>
              <a:pathLst>
                <a:path extrusionOk="0" h="10192" w="1940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246650" y="408900"/>
              <a:ext cx="147075" cy="141600"/>
            </a:xfrm>
            <a:custGeom>
              <a:rect b="b" l="l" r="r" t="t"/>
              <a:pathLst>
                <a:path extrusionOk="0" h="5664" w="5883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16" name="Google Shape;2116;p34"/>
          <p:cNvGrpSpPr/>
          <p:nvPr/>
        </p:nvGrpSpPr>
        <p:grpSpPr>
          <a:xfrm>
            <a:off x="2670768" y="4074420"/>
            <a:ext cx="366269" cy="366240"/>
            <a:chOff x="-65131525" y="1914325"/>
            <a:chExt cx="316650" cy="316625"/>
          </a:xfrm>
        </p:grpSpPr>
        <p:sp>
          <p:nvSpPr>
            <p:cNvPr id="2117" name="Google Shape;2117;p34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35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Analysis </a:t>
            </a:r>
            <a:endParaRPr/>
          </a:p>
        </p:txBody>
      </p:sp>
      <p:sp>
        <p:nvSpPr>
          <p:cNvPr id="2124" name="Google Shape;2124;p35"/>
          <p:cNvSpPr txBox="1"/>
          <p:nvPr/>
        </p:nvSpPr>
        <p:spPr>
          <a:xfrm>
            <a:off x="5266944" y="1005840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Status Distribution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25" name="Google Shape;2125;p35"/>
          <p:cNvSpPr txBox="1"/>
          <p:nvPr/>
        </p:nvSpPr>
        <p:spPr>
          <a:xfrm>
            <a:off x="-3" y="1005840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Outreach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126" name="Google Shape;2126;p35"/>
          <p:cNvGrpSpPr/>
          <p:nvPr/>
        </p:nvGrpSpPr>
        <p:grpSpPr>
          <a:xfrm>
            <a:off x="364829" y="1619394"/>
            <a:ext cx="4066990" cy="2864671"/>
            <a:chOff x="1397225" y="1410350"/>
            <a:chExt cx="3755300" cy="2774500"/>
          </a:xfrm>
        </p:grpSpPr>
        <p:grpSp>
          <p:nvGrpSpPr>
            <p:cNvPr id="2127" name="Google Shape;2127;p35"/>
            <p:cNvGrpSpPr/>
            <p:nvPr/>
          </p:nvGrpSpPr>
          <p:grpSpPr>
            <a:xfrm>
              <a:off x="3797175" y="2579475"/>
              <a:ext cx="30350" cy="34025"/>
              <a:chOff x="3797175" y="2579475"/>
              <a:chExt cx="30350" cy="34025"/>
            </a:xfrm>
          </p:grpSpPr>
          <p:sp>
            <p:nvSpPr>
              <p:cNvPr id="2128" name="Google Shape;2128;p35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5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0" name="Google Shape;2130;p35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131" name="Google Shape;2131;p35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</p:sp>
          <p:grpSp>
            <p:nvGrpSpPr>
              <p:cNvPr id="2132" name="Google Shape;2132;p35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133" name="Google Shape;2133;p35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35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35" name="Google Shape;2135;p35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136" name="Google Shape;2136;p35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</p:sp>
          <p:sp>
            <p:nvSpPr>
              <p:cNvPr id="2137" name="Google Shape;2137;p35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8" name="Google Shape;2138;p35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139" name="Google Shape;2139;p35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</p:sp>
          <p:sp>
            <p:nvSpPr>
              <p:cNvPr id="2140" name="Google Shape;2140;p35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1" name="Google Shape;2141;p35"/>
            <p:cNvSpPr/>
            <p:nvPr/>
          </p:nvSpPr>
          <p:spPr>
            <a:xfrm>
              <a:off x="2736350" y="2969700"/>
              <a:ext cx="39250" cy="12050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2668350" y="2948250"/>
              <a:ext cx="55475" cy="36625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2980100" y="1451675"/>
              <a:ext cx="608375" cy="778925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4" name="Google Shape;2144;p35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145" name="Google Shape;2145;p35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5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5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5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5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5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5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5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5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5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5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5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5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1" name="Google Shape;2161;p35"/>
            <p:cNvSpPr/>
            <p:nvPr/>
          </p:nvSpPr>
          <p:spPr>
            <a:xfrm>
              <a:off x="2577325" y="2970225"/>
              <a:ext cx="32450" cy="13100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2632250" y="2947725"/>
              <a:ext cx="41350" cy="29325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2485775" y="2895925"/>
              <a:ext cx="153825" cy="54950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2901125" y="4083350"/>
              <a:ext cx="39250" cy="2252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2506700" y="3102550"/>
              <a:ext cx="80075" cy="36650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2464350" y="3080075"/>
              <a:ext cx="48650" cy="45525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2438700" y="3020425"/>
              <a:ext cx="67500" cy="66975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2416725" y="3006825"/>
              <a:ext cx="91575" cy="46050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2404175" y="3031950"/>
              <a:ext cx="36125" cy="20925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2420400" y="2972825"/>
              <a:ext cx="16750" cy="36650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2374900" y="2981200"/>
              <a:ext cx="59650" cy="62800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2050050" y="2725400"/>
              <a:ext cx="412225" cy="305525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2916800" y="3161675"/>
              <a:ext cx="40825" cy="58600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2866075" y="3155900"/>
              <a:ext cx="58075" cy="63325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2816900" y="3119825"/>
              <a:ext cx="72725" cy="109350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2646900" y="3064375"/>
              <a:ext cx="192000" cy="172650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2561625" y="3060700"/>
              <a:ext cx="173700" cy="247450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2531825" y="3224950"/>
              <a:ext cx="85800" cy="94200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2527100" y="3246400"/>
              <a:ext cx="186250" cy="274650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2700250" y="3389200"/>
              <a:ext cx="179975" cy="200900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2809050" y="3531500"/>
              <a:ext cx="123475" cy="130275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2884375" y="3700450"/>
              <a:ext cx="73250" cy="83200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3" name="Google Shape;2183;p35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184" name="Google Shape;2184;p35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5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6" name="Google Shape;2186;p35"/>
            <p:cNvSpPr/>
            <p:nvPr/>
          </p:nvSpPr>
          <p:spPr>
            <a:xfrm>
              <a:off x="3875625" y="1704850"/>
              <a:ext cx="21475" cy="18350"/>
            </a:xfrm>
            <a:custGeom>
              <a:rect b="b" l="l" r="r" t="t"/>
              <a:pathLst>
                <a:path extrusionOk="0" h="734" w="859">
                  <a:moveTo>
                    <a:pt x="650" y="1"/>
                  </a:moveTo>
                  <a:lnTo>
                    <a:pt x="587" y="43"/>
                  </a:lnTo>
                  <a:lnTo>
                    <a:pt x="419" y="126"/>
                  </a:lnTo>
                  <a:lnTo>
                    <a:pt x="419" y="43"/>
                  </a:lnTo>
                  <a:lnTo>
                    <a:pt x="357" y="43"/>
                  </a:lnTo>
                  <a:lnTo>
                    <a:pt x="273" y="105"/>
                  </a:lnTo>
                  <a:lnTo>
                    <a:pt x="252" y="147"/>
                  </a:lnTo>
                  <a:lnTo>
                    <a:pt x="231" y="210"/>
                  </a:lnTo>
                  <a:lnTo>
                    <a:pt x="126" y="189"/>
                  </a:lnTo>
                  <a:lnTo>
                    <a:pt x="64" y="252"/>
                  </a:lnTo>
                  <a:lnTo>
                    <a:pt x="1" y="315"/>
                  </a:lnTo>
                  <a:lnTo>
                    <a:pt x="64" y="357"/>
                  </a:lnTo>
                  <a:lnTo>
                    <a:pt x="210" y="357"/>
                  </a:lnTo>
                  <a:lnTo>
                    <a:pt x="252" y="461"/>
                  </a:lnTo>
                  <a:lnTo>
                    <a:pt x="273" y="524"/>
                  </a:lnTo>
                  <a:lnTo>
                    <a:pt x="273" y="608"/>
                  </a:lnTo>
                  <a:lnTo>
                    <a:pt x="336" y="629"/>
                  </a:lnTo>
                  <a:lnTo>
                    <a:pt x="273" y="712"/>
                  </a:lnTo>
                  <a:lnTo>
                    <a:pt x="357" y="712"/>
                  </a:lnTo>
                  <a:lnTo>
                    <a:pt x="419" y="733"/>
                  </a:lnTo>
                  <a:lnTo>
                    <a:pt x="440" y="670"/>
                  </a:lnTo>
                  <a:lnTo>
                    <a:pt x="587" y="608"/>
                  </a:lnTo>
                  <a:lnTo>
                    <a:pt x="670" y="608"/>
                  </a:lnTo>
                  <a:lnTo>
                    <a:pt x="754" y="524"/>
                  </a:lnTo>
                  <a:lnTo>
                    <a:pt x="733" y="461"/>
                  </a:lnTo>
                  <a:lnTo>
                    <a:pt x="754" y="315"/>
                  </a:lnTo>
                  <a:lnTo>
                    <a:pt x="796" y="294"/>
                  </a:lnTo>
                  <a:lnTo>
                    <a:pt x="859" y="189"/>
                  </a:lnTo>
                  <a:lnTo>
                    <a:pt x="796" y="105"/>
                  </a:lnTo>
                  <a:lnTo>
                    <a:pt x="733" y="85"/>
                  </a:lnTo>
                  <a:lnTo>
                    <a:pt x="670" y="22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5150925" y="2903250"/>
              <a:ext cx="1600" cy="2125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5134200" y="2918425"/>
              <a:ext cx="2625" cy="2650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4608475" y="2660550"/>
              <a:ext cx="5275" cy="1600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4842300" y="3122950"/>
              <a:ext cx="2125" cy="6825"/>
            </a:xfrm>
            <a:custGeom>
              <a:rect b="b" l="l" r="r" t="t"/>
              <a:pathLst>
                <a:path extrusionOk="0" h="273" w="85">
                  <a:moveTo>
                    <a:pt x="84" y="1"/>
                  </a:moveTo>
                  <a:lnTo>
                    <a:pt x="1" y="22"/>
                  </a:lnTo>
                  <a:lnTo>
                    <a:pt x="43" y="126"/>
                  </a:lnTo>
                  <a:lnTo>
                    <a:pt x="1" y="273"/>
                  </a:lnTo>
                  <a:lnTo>
                    <a:pt x="64" y="126"/>
                  </a:lnTo>
                  <a:lnTo>
                    <a:pt x="43" y="22"/>
                  </a:lnTo>
                  <a:lnTo>
                    <a:pt x="84" y="2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3877200" y="2546500"/>
              <a:ext cx="4725" cy="6300"/>
            </a:xfrm>
            <a:custGeom>
              <a:rect b="b" l="l" r="r" t="t"/>
              <a:pathLst>
                <a:path extrusionOk="0" h="252" w="189">
                  <a:moveTo>
                    <a:pt x="1" y="1"/>
                  </a:moveTo>
                  <a:lnTo>
                    <a:pt x="84" y="126"/>
                  </a:lnTo>
                  <a:lnTo>
                    <a:pt x="63" y="147"/>
                  </a:lnTo>
                  <a:lnTo>
                    <a:pt x="168" y="252"/>
                  </a:lnTo>
                  <a:lnTo>
                    <a:pt x="189" y="252"/>
                  </a:lnTo>
                  <a:lnTo>
                    <a:pt x="168" y="1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4298300" y="2628625"/>
              <a:ext cx="25125" cy="19925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4345375" y="2791325"/>
              <a:ext cx="25125" cy="25650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4136125" y="2704475"/>
              <a:ext cx="32475" cy="18350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4483475" y="2847275"/>
              <a:ext cx="5775" cy="13125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4145025" y="3258950"/>
              <a:ext cx="11000" cy="25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3863600" y="3051825"/>
              <a:ext cx="4725" cy="2625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8" name="Google Shape;2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950" y="1353250"/>
            <a:ext cx="4321276" cy="37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3" name="Google Shape;2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3" y="374613"/>
            <a:ext cx="4623551" cy="4262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4" name="Google Shape;2204;p36"/>
          <p:cNvGrpSpPr/>
          <p:nvPr/>
        </p:nvGrpSpPr>
        <p:grpSpPr>
          <a:xfrm>
            <a:off x="6837963" y="2843340"/>
            <a:ext cx="2125156" cy="2181661"/>
            <a:chOff x="1744400" y="429725"/>
            <a:chExt cx="4623925" cy="4948200"/>
          </a:xfrm>
        </p:grpSpPr>
        <p:sp>
          <p:nvSpPr>
            <p:cNvPr id="2205" name="Google Shape;2205;p36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6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6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6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6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6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26" name="Google Shape;24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850" y="716300"/>
            <a:ext cx="3210325" cy="1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37"/>
          <p:cNvSpPr txBox="1"/>
          <p:nvPr>
            <p:ph type="title"/>
          </p:nvPr>
        </p:nvSpPr>
        <p:spPr>
          <a:xfrm>
            <a:off x="1733250" y="337864"/>
            <a:ext cx="6006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600"/>
              <a:t>Distribution of the Major Financing Options </a:t>
            </a:r>
            <a:endParaRPr sz="2600"/>
          </a:p>
        </p:txBody>
      </p:sp>
      <p:pic>
        <p:nvPicPr>
          <p:cNvPr id="2432" name="Google Shape;24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9639"/>
            <a:ext cx="8839196" cy="242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433" name="Google Shape;2433;p37"/>
          <p:cNvSpPr txBox="1"/>
          <p:nvPr/>
        </p:nvSpPr>
        <p:spPr>
          <a:xfrm>
            <a:off x="1640950" y="4137100"/>
            <a:ext cx="55149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We can observe that most of the total funding comes from Private Equity, then Venture Capital and thirdly Debt Financing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2434" name="Google Shape;2434;p37"/>
          <p:cNvGrpSpPr/>
          <p:nvPr/>
        </p:nvGrpSpPr>
        <p:grpSpPr>
          <a:xfrm>
            <a:off x="4548993" y="1053996"/>
            <a:ext cx="239610" cy="365517"/>
            <a:chOff x="-64343900" y="2282125"/>
            <a:chExt cx="207150" cy="316000"/>
          </a:xfrm>
        </p:grpSpPr>
        <p:sp>
          <p:nvSpPr>
            <p:cNvPr id="2435" name="Google Shape;2435;p37"/>
            <p:cNvSpPr/>
            <p:nvPr/>
          </p:nvSpPr>
          <p:spPr>
            <a:xfrm>
              <a:off x="-64270650" y="2310475"/>
              <a:ext cx="61450" cy="147325"/>
            </a:xfrm>
            <a:custGeom>
              <a:rect b="b" l="l" r="r" t="t"/>
              <a:pathLst>
                <a:path extrusionOk="0" h="5893" w="2458">
                  <a:moveTo>
                    <a:pt x="1229" y="1"/>
                  </a:moveTo>
                  <a:cubicBezTo>
                    <a:pt x="1008" y="1"/>
                    <a:pt x="851" y="221"/>
                    <a:pt x="851" y="442"/>
                  </a:cubicBezTo>
                  <a:lnTo>
                    <a:pt x="851" y="726"/>
                  </a:lnTo>
                  <a:cubicBezTo>
                    <a:pt x="378" y="883"/>
                    <a:pt x="0" y="1356"/>
                    <a:pt x="0" y="1891"/>
                  </a:cubicBezTo>
                  <a:cubicBezTo>
                    <a:pt x="0" y="2584"/>
                    <a:pt x="567" y="2962"/>
                    <a:pt x="1008" y="3277"/>
                  </a:cubicBezTo>
                  <a:cubicBezTo>
                    <a:pt x="1323" y="3529"/>
                    <a:pt x="1670" y="3750"/>
                    <a:pt x="1670" y="4002"/>
                  </a:cubicBezTo>
                  <a:cubicBezTo>
                    <a:pt x="1670" y="4223"/>
                    <a:pt x="1481" y="4412"/>
                    <a:pt x="1229" y="4412"/>
                  </a:cubicBezTo>
                  <a:cubicBezTo>
                    <a:pt x="1008" y="4412"/>
                    <a:pt x="851" y="4223"/>
                    <a:pt x="851" y="4002"/>
                  </a:cubicBezTo>
                  <a:cubicBezTo>
                    <a:pt x="851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8"/>
                    <a:pt x="378" y="4979"/>
                    <a:pt x="851" y="5168"/>
                  </a:cubicBezTo>
                  <a:lnTo>
                    <a:pt x="851" y="5451"/>
                  </a:lnTo>
                  <a:cubicBezTo>
                    <a:pt x="851" y="5672"/>
                    <a:pt x="1040" y="5892"/>
                    <a:pt x="1229" y="5892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8"/>
                  </a:lnTo>
                  <a:cubicBezTo>
                    <a:pt x="2111" y="5010"/>
                    <a:pt x="2458" y="4538"/>
                    <a:pt x="2458" y="4002"/>
                  </a:cubicBezTo>
                  <a:cubicBezTo>
                    <a:pt x="2458" y="3309"/>
                    <a:pt x="1891" y="2931"/>
                    <a:pt x="1481" y="2616"/>
                  </a:cubicBezTo>
                  <a:cubicBezTo>
                    <a:pt x="1166" y="2364"/>
                    <a:pt x="788" y="2143"/>
                    <a:pt x="788" y="1891"/>
                  </a:cubicBezTo>
                  <a:cubicBezTo>
                    <a:pt x="788" y="1671"/>
                    <a:pt x="1008" y="1513"/>
                    <a:pt x="1197" y="1513"/>
                  </a:cubicBezTo>
                  <a:cubicBezTo>
                    <a:pt x="1418" y="1513"/>
                    <a:pt x="1639" y="1702"/>
                    <a:pt x="1639" y="1891"/>
                  </a:cubicBezTo>
                  <a:cubicBezTo>
                    <a:pt x="1639" y="2143"/>
                    <a:pt x="1828" y="2332"/>
                    <a:pt x="2017" y="2332"/>
                  </a:cubicBezTo>
                  <a:cubicBezTo>
                    <a:pt x="2269" y="2332"/>
                    <a:pt x="2458" y="2143"/>
                    <a:pt x="2458" y="1891"/>
                  </a:cubicBezTo>
                  <a:cubicBezTo>
                    <a:pt x="2458" y="1356"/>
                    <a:pt x="2111" y="915"/>
                    <a:pt x="1639" y="726"/>
                  </a:cubicBezTo>
                  <a:lnTo>
                    <a:pt x="1639" y="442"/>
                  </a:lnTo>
                  <a:cubicBezTo>
                    <a:pt x="1639" y="221"/>
                    <a:pt x="1418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-64343900" y="2282125"/>
              <a:ext cx="207150" cy="316000"/>
            </a:xfrm>
            <a:custGeom>
              <a:rect b="b" l="l" r="r" t="t"/>
              <a:pathLst>
                <a:path extrusionOk="0" h="12640" w="8286">
                  <a:moveTo>
                    <a:pt x="4159" y="788"/>
                  </a:moveTo>
                  <a:cubicBezTo>
                    <a:pt x="5986" y="788"/>
                    <a:pt x="7467" y="2301"/>
                    <a:pt x="7467" y="4096"/>
                  </a:cubicBezTo>
                  <a:cubicBezTo>
                    <a:pt x="7467" y="5924"/>
                    <a:pt x="5986" y="7404"/>
                    <a:pt x="4159" y="7404"/>
                  </a:cubicBezTo>
                  <a:cubicBezTo>
                    <a:pt x="2300" y="7404"/>
                    <a:pt x="851" y="5924"/>
                    <a:pt x="851" y="4096"/>
                  </a:cubicBezTo>
                  <a:cubicBezTo>
                    <a:pt x="851" y="2301"/>
                    <a:pt x="2363" y="788"/>
                    <a:pt x="4159" y="788"/>
                  </a:cubicBezTo>
                  <a:close/>
                  <a:moveTo>
                    <a:pt x="851" y="8917"/>
                  </a:moveTo>
                  <a:cubicBezTo>
                    <a:pt x="1513" y="8980"/>
                    <a:pt x="2206" y="9295"/>
                    <a:pt x="2773" y="9862"/>
                  </a:cubicBezTo>
                  <a:cubicBezTo>
                    <a:pt x="3340" y="10429"/>
                    <a:pt x="3655" y="11122"/>
                    <a:pt x="3718" y="11784"/>
                  </a:cubicBezTo>
                  <a:cubicBezTo>
                    <a:pt x="3056" y="11689"/>
                    <a:pt x="2395" y="11374"/>
                    <a:pt x="1796" y="10838"/>
                  </a:cubicBezTo>
                  <a:cubicBezTo>
                    <a:pt x="1261" y="10271"/>
                    <a:pt x="945" y="9578"/>
                    <a:pt x="851" y="8917"/>
                  </a:cubicBezTo>
                  <a:close/>
                  <a:moveTo>
                    <a:pt x="7467" y="8917"/>
                  </a:moveTo>
                  <a:lnTo>
                    <a:pt x="7467" y="8917"/>
                  </a:lnTo>
                  <a:cubicBezTo>
                    <a:pt x="7404" y="9578"/>
                    <a:pt x="7089" y="10240"/>
                    <a:pt x="6522" y="10838"/>
                  </a:cubicBezTo>
                  <a:cubicBezTo>
                    <a:pt x="5923" y="11374"/>
                    <a:pt x="5262" y="11689"/>
                    <a:pt x="4600" y="11784"/>
                  </a:cubicBezTo>
                  <a:cubicBezTo>
                    <a:pt x="4663" y="11122"/>
                    <a:pt x="4947" y="10429"/>
                    <a:pt x="5545" y="9862"/>
                  </a:cubicBezTo>
                  <a:cubicBezTo>
                    <a:pt x="6081" y="9295"/>
                    <a:pt x="6805" y="8980"/>
                    <a:pt x="7467" y="8917"/>
                  </a:cubicBezTo>
                  <a:close/>
                  <a:moveTo>
                    <a:pt x="4159" y="1"/>
                  </a:moveTo>
                  <a:cubicBezTo>
                    <a:pt x="1891" y="1"/>
                    <a:pt x="32" y="1860"/>
                    <a:pt x="32" y="4128"/>
                  </a:cubicBezTo>
                  <a:cubicBezTo>
                    <a:pt x="32" y="6270"/>
                    <a:pt x="1670" y="8034"/>
                    <a:pt x="3781" y="8223"/>
                  </a:cubicBezTo>
                  <a:lnTo>
                    <a:pt x="3781" y="9736"/>
                  </a:lnTo>
                  <a:cubicBezTo>
                    <a:pt x="3623" y="9578"/>
                    <a:pt x="3497" y="9421"/>
                    <a:pt x="3371" y="9295"/>
                  </a:cubicBezTo>
                  <a:cubicBezTo>
                    <a:pt x="2584" y="8507"/>
                    <a:pt x="1576" y="8066"/>
                    <a:pt x="410" y="8066"/>
                  </a:cubicBezTo>
                  <a:cubicBezTo>
                    <a:pt x="189" y="8066"/>
                    <a:pt x="32" y="8287"/>
                    <a:pt x="32" y="8476"/>
                  </a:cubicBezTo>
                  <a:cubicBezTo>
                    <a:pt x="0" y="9578"/>
                    <a:pt x="410" y="10649"/>
                    <a:pt x="1261" y="11437"/>
                  </a:cubicBezTo>
                  <a:cubicBezTo>
                    <a:pt x="2048" y="12225"/>
                    <a:pt x="3056" y="12634"/>
                    <a:pt x="4096" y="12634"/>
                  </a:cubicBezTo>
                  <a:lnTo>
                    <a:pt x="4159" y="12634"/>
                  </a:lnTo>
                  <a:cubicBezTo>
                    <a:pt x="4225" y="12638"/>
                    <a:pt x="4290" y="12640"/>
                    <a:pt x="4355" y="12640"/>
                  </a:cubicBezTo>
                  <a:cubicBezTo>
                    <a:pt x="5385" y="12640"/>
                    <a:pt x="6348" y="12178"/>
                    <a:pt x="7089" y="11437"/>
                  </a:cubicBezTo>
                  <a:cubicBezTo>
                    <a:pt x="7877" y="10649"/>
                    <a:pt x="8286" y="9610"/>
                    <a:pt x="8286" y="8476"/>
                  </a:cubicBezTo>
                  <a:cubicBezTo>
                    <a:pt x="8286" y="8223"/>
                    <a:pt x="8097" y="8066"/>
                    <a:pt x="7908" y="8066"/>
                  </a:cubicBezTo>
                  <a:cubicBezTo>
                    <a:pt x="7872" y="8065"/>
                    <a:pt x="7837" y="8064"/>
                    <a:pt x="7801" y="8064"/>
                  </a:cubicBezTo>
                  <a:cubicBezTo>
                    <a:pt x="6709" y="8064"/>
                    <a:pt x="5709" y="8532"/>
                    <a:pt x="4947" y="9295"/>
                  </a:cubicBezTo>
                  <a:cubicBezTo>
                    <a:pt x="4821" y="9452"/>
                    <a:pt x="4663" y="9578"/>
                    <a:pt x="4569" y="9736"/>
                  </a:cubicBezTo>
                  <a:lnTo>
                    <a:pt x="4569" y="8223"/>
                  </a:lnTo>
                  <a:cubicBezTo>
                    <a:pt x="6648" y="8034"/>
                    <a:pt x="8286" y="6270"/>
                    <a:pt x="8286" y="4128"/>
                  </a:cubicBezTo>
                  <a:cubicBezTo>
                    <a:pt x="8286" y="1860"/>
                    <a:pt x="6459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" name="Google Shape;2441;p38"/>
          <p:cNvGrpSpPr/>
          <p:nvPr/>
        </p:nvGrpSpPr>
        <p:grpSpPr>
          <a:xfrm>
            <a:off x="6707861" y="-9"/>
            <a:ext cx="1679127" cy="1679127"/>
            <a:chOff x="3614228" y="234880"/>
            <a:chExt cx="1915500" cy="1915500"/>
          </a:xfrm>
        </p:grpSpPr>
        <p:sp>
          <p:nvSpPr>
            <p:cNvPr id="2442" name="Google Shape;2442;p38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rgbClr val="77C6FC"/>
            </a:solidFill>
            <a:ln cap="flat" cmpd="sng" w="9525">
              <a:solidFill>
                <a:srgbClr val="3749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8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4" name="Google Shape;2444;p38"/>
          <p:cNvSpPr txBox="1"/>
          <p:nvPr>
            <p:ph type="title"/>
          </p:nvPr>
        </p:nvSpPr>
        <p:spPr>
          <a:xfrm>
            <a:off x="2094900" y="3711725"/>
            <a:ext cx="4954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predict success ?</a:t>
            </a:r>
            <a:endParaRPr/>
          </a:p>
        </p:txBody>
      </p:sp>
      <p:pic>
        <p:nvPicPr>
          <p:cNvPr id="2445" name="Google Shape;24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75" y="1679125"/>
            <a:ext cx="6194375" cy="11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6" name="Google Shape;24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25" y="3246675"/>
            <a:ext cx="6194375" cy="119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7" name="Google Shape;2447;p38"/>
          <p:cNvGrpSpPr/>
          <p:nvPr/>
        </p:nvGrpSpPr>
        <p:grpSpPr>
          <a:xfrm>
            <a:off x="6899475" y="516265"/>
            <a:ext cx="1295882" cy="646587"/>
            <a:chOff x="834100" y="3642869"/>
            <a:chExt cx="1259483" cy="628426"/>
          </a:xfrm>
        </p:grpSpPr>
        <p:sp>
          <p:nvSpPr>
            <p:cNvPr id="2448" name="Google Shape;2448;p38"/>
            <p:cNvSpPr/>
            <p:nvPr/>
          </p:nvSpPr>
          <p:spPr>
            <a:xfrm>
              <a:off x="1557115" y="4061516"/>
              <a:ext cx="127079" cy="163426"/>
            </a:xfrm>
            <a:custGeom>
              <a:rect b="b" l="l" r="r" t="t"/>
              <a:pathLst>
                <a:path extrusionOk="0" fill="none" h="37079" w="28816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8"/>
            <p:cNvSpPr/>
            <p:nvPr/>
          </p:nvSpPr>
          <p:spPr>
            <a:xfrm>
              <a:off x="1847875" y="4224937"/>
              <a:ext cx="161119" cy="4"/>
            </a:xfrm>
            <a:custGeom>
              <a:rect b="b" l="l" r="r" t="t"/>
              <a:pathLst>
                <a:path extrusionOk="0" fill="none" h="1" w="36535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8"/>
            <p:cNvSpPr/>
            <p:nvPr/>
          </p:nvSpPr>
          <p:spPr>
            <a:xfrm>
              <a:off x="1684189" y="4176763"/>
              <a:ext cx="163690" cy="94532"/>
            </a:xfrm>
            <a:custGeom>
              <a:rect b="b" l="l" r="r" t="t"/>
              <a:pathLst>
                <a:path extrusionOk="0" h="21448" w="37118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solidFill>
              <a:srgbClr val="77C6FC"/>
            </a:solidFill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1246916" y="3961205"/>
              <a:ext cx="77612" cy="4"/>
            </a:xfrm>
            <a:custGeom>
              <a:rect b="b" l="l" r="r" t="t"/>
              <a:pathLst>
                <a:path extrusionOk="0" fill="none" h="1" w="17599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854078" y="3861292"/>
              <a:ext cx="154429" cy="4"/>
            </a:xfrm>
            <a:custGeom>
              <a:rect b="b" l="l" r="r" t="t"/>
              <a:pathLst>
                <a:path extrusionOk="0" fill="none" h="1" w="35018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1164630" y="3861309"/>
              <a:ext cx="79574" cy="199792"/>
            </a:xfrm>
            <a:custGeom>
              <a:rect b="b" l="l" r="r" t="t"/>
              <a:pathLst>
                <a:path extrusionOk="0" fill="none" h="45330" w="18044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854078" y="4061097"/>
              <a:ext cx="146866" cy="4"/>
            </a:xfrm>
            <a:custGeom>
              <a:rect b="b" l="l" r="r" t="t"/>
              <a:pathLst>
                <a:path extrusionOk="0" fill="none" h="1" w="33303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1000939" y="4005884"/>
              <a:ext cx="163695" cy="94514"/>
            </a:xfrm>
            <a:custGeom>
              <a:rect b="b" l="l" r="r" t="t"/>
              <a:pathLst>
                <a:path extrusionOk="0" h="21444" w="37119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solidFill>
              <a:srgbClr val="77C6FC"/>
            </a:solidFill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1008502" y="3822418"/>
              <a:ext cx="163690" cy="94528"/>
            </a:xfrm>
            <a:custGeom>
              <a:rect b="b" l="l" r="r" t="t"/>
              <a:pathLst>
                <a:path extrusionOk="0" h="21447" w="37118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solidFill>
              <a:srgbClr val="77C6FC"/>
            </a:solidFill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1603156" y="3961205"/>
              <a:ext cx="77612" cy="4"/>
            </a:xfrm>
            <a:custGeom>
              <a:rect b="b" l="l" r="r" t="t"/>
              <a:pathLst>
                <a:path extrusionOk="0" fill="none" h="1" w="17599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1926576" y="3861292"/>
              <a:ext cx="144308" cy="4"/>
            </a:xfrm>
            <a:custGeom>
              <a:rect b="b" l="l" r="r" t="t"/>
              <a:pathLst>
                <a:path extrusionOk="0" fill="none" h="1" w="32723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1680763" y="3861309"/>
              <a:ext cx="82127" cy="199792"/>
            </a:xfrm>
            <a:custGeom>
              <a:rect b="b" l="l" r="r" t="t"/>
              <a:pathLst>
                <a:path extrusionOk="0" fill="none" h="45330" w="18623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1926576" y="4061097"/>
              <a:ext cx="144308" cy="4"/>
            </a:xfrm>
            <a:custGeom>
              <a:rect b="b" l="l" r="r" t="t"/>
              <a:pathLst>
                <a:path extrusionOk="0" fill="none" h="1" w="32723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1762436" y="3822418"/>
              <a:ext cx="163677" cy="94528"/>
            </a:xfrm>
            <a:custGeom>
              <a:rect b="b" l="l" r="r" t="t"/>
              <a:pathLst>
                <a:path extrusionOk="0" h="21447" w="37115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solidFill>
              <a:srgbClr val="77C6FC"/>
            </a:solidFill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1762886" y="4005884"/>
              <a:ext cx="163695" cy="94514"/>
            </a:xfrm>
            <a:custGeom>
              <a:rect b="b" l="l" r="r" t="t"/>
              <a:pathLst>
                <a:path extrusionOk="0" h="21444" w="37119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solidFill>
              <a:srgbClr val="77C6FC"/>
            </a:solidFill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1325004" y="3820086"/>
              <a:ext cx="278558" cy="278382"/>
            </a:xfrm>
            <a:custGeom>
              <a:rect b="b" l="l" r="r" t="t"/>
              <a:pathLst>
                <a:path extrusionOk="0" fill="none" h="63161" w="63165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solidFill>
              <a:srgbClr val="77C6FC"/>
            </a:solidFill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1235816" y="3689223"/>
              <a:ext cx="134752" cy="171223"/>
            </a:xfrm>
            <a:custGeom>
              <a:rect b="b" l="l" r="r" t="t"/>
              <a:pathLst>
                <a:path extrusionOk="0" fill="none" h="38848" w="30556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910512" y="3689223"/>
              <a:ext cx="161618" cy="4"/>
            </a:xfrm>
            <a:custGeom>
              <a:rect b="b" l="l" r="r" t="t"/>
              <a:pathLst>
                <a:path extrusionOk="0" fill="none" h="1" w="36648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1072126" y="3642869"/>
              <a:ext cx="163695" cy="94532"/>
            </a:xfrm>
            <a:custGeom>
              <a:rect b="b" l="l" r="r" t="t"/>
              <a:pathLst>
                <a:path extrusionOk="0" h="21448" w="37119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solidFill>
              <a:srgbClr val="77C6FC"/>
            </a:solidFill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1235913" y="4073301"/>
              <a:ext cx="134655" cy="151640"/>
            </a:xfrm>
            <a:custGeom>
              <a:rect b="b" l="l" r="r" t="t"/>
              <a:pathLst>
                <a:path extrusionOk="0" fill="none" h="34405" w="30534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8"/>
            <p:cNvSpPr/>
            <p:nvPr/>
          </p:nvSpPr>
          <p:spPr>
            <a:xfrm>
              <a:off x="910512" y="4224937"/>
              <a:ext cx="161618" cy="4"/>
            </a:xfrm>
            <a:custGeom>
              <a:rect b="b" l="l" r="r" t="t"/>
              <a:pathLst>
                <a:path extrusionOk="0" fill="none" h="1" w="36648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1072126" y="4176763"/>
              <a:ext cx="163695" cy="94532"/>
            </a:xfrm>
            <a:custGeom>
              <a:rect b="b" l="l" r="r" t="t"/>
              <a:pathLst>
                <a:path extrusionOk="0" h="21448" w="37119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solidFill>
              <a:srgbClr val="77C6FC"/>
            </a:solidFill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1562328" y="3689223"/>
              <a:ext cx="128816" cy="171223"/>
            </a:xfrm>
            <a:custGeom>
              <a:rect b="b" l="l" r="r" t="t"/>
              <a:pathLst>
                <a:path extrusionOk="0" fill="none" h="38848" w="2921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1854826" y="3689223"/>
              <a:ext cx="154169" cy="4"/>
            </a:xfrm>
            <a:custGeom>
              <a:rect b="b" l="l" r="r" t="t"/>
              <a:pathLst>
                <a:path extrusionOk="0" fill="none" h="1" w="34959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solidFill>
              <a:srgbClr val="77C6FC"/>
            </a:solidFill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1691140" y="3642869"/>
              <a:ext cx="163690" cy="94532"/>
            </a:xfrm>
            <a:custGeom>
              <a:rect b="b" l="l" r="r" t="t"/>
              <a:pathLst>
                <a:path extrusionOk="0" h="21448" w="37118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solidFill>
              <a:srgbClr val="77C6FC"/>
            </a:solidFill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3" name="Google Shape;2473;p38"/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2474" name="Google Shape;2474;p38"/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rect b="b" l="l" r="r" t="t"/>
                <a:pathLst>
                  <a:path extrusionOk="0" fill="none" h="50901" w="22486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E4E9E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38"/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rect b="b" l="l" r="r" t="t"/>
                <a:pathLst>
                  <a:path extrusionOk="0" fill="none" h="11642" w="9233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solidFill>
                <a:srgbClr val="77C6FC"/>
              </a:solidFill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38"/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rect b="b" l="l" r="r" t="t"/>
                <a:pathLst>
                  <a:path extrusionOk="0" fill="none" h="5680" w="6024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solidFill>
                <a:srgbClr val="77C6FC"/>
              </a:solidFill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38"/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rect b="b" l="l" r="r" t="t"/>
                <a:pathLst>
                  <a:path extrusionOk="0" fill="none" h="4809" w="1979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solidFill>
                <a:srgbClr val="77C6FC"/>
              </a:solidFill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38"/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rect b="b" l="l" r="r" t="t"/>
                <a:pathLst>
                  <a:path extrusionOk="0" fill="none" h="3433" w="11784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solidFill>
                <a:srgbClr val="77C6FC"/>
              </a:solidFill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38"/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rect b="b" l="l" r="r" t="t"/>
                <a:pathLst>
                  <a:path extrusionOk="0" fill="none" h="11474" w="6202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solidFill>
                <a:srgbClr val="77C6FC"/>
              </a:solidFill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38"/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rect b="b" l="l" r="r" t="t"/>
                <a:pathLst>
                  <a:path extrusionOk="0" fill="none" h="7151" w="2751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solidFill>
                <a:srgbClr val="77C6FC"/>
              </a:solidFill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38"/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rect b="b" l="l" r="r" t="t"/>
                <a:pathLst>
                  <a:path extrusionOk="0" fill="none" h="4802" w="8001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solidFill>
                <a:srgbClr val="77C6FC"/>
              </a:solidFill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38"/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rect b="b" l="l" r="r" t="t"/>
                <a:pathLst>
                  <a:path extrusionOk="0" fill="none" h="3959" w="7071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solidFill>
                <a:srgbClr val="77C6FC"/>
              </a:solidFill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38"/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rect b="b" l="l" r="r" t="t"/>
                <a:pathLst>
                  <a:path extrusionOk="0" fill="none" h="3489" w="7078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solidFill>
                <a:srgbClr val="77C6FC"/>
              </a:solidFill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38"/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rect b="b" l="l" r="r" t="t"/>
                <a:pathLst>
                  <a:path extrusionOk="0" fill="none" h="11642" w="923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38"/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rect b="b" l="l" r="r" t="t"/>
                <a:pathLst>
                  <a:path extrusionOk="0" fill="none" h="5680" w="6023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38"/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rect b="b" l="l" r="r" t="t"/>
                <a:pathLst>
                  <a:path extrusionOk="0" fill="none" h="4809" w="1975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38"/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rect b="b" l="l" r="r" t="t"/>
                <a:pathLst>
                  <a:path extrusionOk="0" fill="none" h="11474" w="6203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8"/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rect b="b" l="l" r="r" t="t"/>
                <a:pathLst>
                  <a:path extrusionOk="0" fill="none" h="7151" w="2748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38"/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rect b="b" l="l" r="r" t="t"/>
                <a:pathLst>
                  <a:path extrusionOk="0" fill="none" h="4802" w="8004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8"/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rect b="b" l="l" r="r" t="t"/>
                <a:pathLst>
                  <a:path extrusionOk="0" fill="none" h="3959" w="7071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38"/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rect b="b" l="l" r="r" t="t"/>
                <a:pathLst>
                  <a:path extrusionOk="0" fill="none" h="3489" w="7081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8"/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rect b="b" l="l" r="r" t="t"/>
                <a:pathLst>
                  <a:path extrusionOk="0" fill="none" h="3433" w="1178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38"/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rect b="b" l="l" r="r" t="t"/>
                <a:pathLst>
                  <a:path extrusionOk="0" fill="none" h="50901" w="22483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solidFill>
                <a:srgbClr val="77C6FC"/>
              </a:solidFill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4" name="Google Shape;2494;p38"/>
            <p:cNvSpPr/>
            <p:nvPr/>
          </p:nvSpPr>
          <p:spPr>
            <a:xfrm>
              <a:off x="2008060" y="4212384"/>
              <a:ext cx="24537" cy="23585"/>
            </a:xfrm>
            <a:custGeom>
              <a:rect b="b" l="l" r="r" t="t"/>
              <a:pathLst>
                <a:path extrusionOk="0" h="5351" w="5564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8"/>
            <p:cNvSpPr/>
            <p:nvPr/>
          </p:nvSpPr>
          <p:spPr>
            <a:xfrm>
              <a:off x="1545645" y="4049730"/>
              <a:ext cx="24520" cy="23576"/>
            </a:xfrm>
            <a:custGeom>
              <a:rect b="b" l="l" r="r" t="t"/>
              <a:pathLst>
                <a:path extrusionOk="0" h="5349" w="556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8"/>
            <p:cNvSpPr/>
            <p:nvPr/>
          </p:nvSpPr>
          <p:spPr>
            <a:xfrm>
              <a:off x="1231521" y="3947489"/>
              <a:ext cx="24524" cy="23576"/>
            </a:xfrm>
            <a:custGeom>
              <a:rect b="b" l="l" r="r" t="t"/>
              <a:pathLst>
                <a:path extrusionOk="0" h="5349" w="5561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8"/>
            <p:cNvSpPr/>
            <p:nvPr/>
          </p:nvSpPr>
          <p:spPr>
            <a:xfrm>
              <a:off x="834100" y="4046742"/>
              <a:ext cx="24520" cy="23580"/>
            </a:xfrm>
            <a:custGeom>
              <a:rect b="b" l="l" r="r" t="t"/>
              <a:pathLst>
                <a:path extrusionOk="0" h="5350" w="556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8"/>
            <p:cNvSpPr/>
            <p:nvPr/>
          </p:nvSpPr>
          <p:spPr>
            <a:xfrm>
              <a:off x="834100" y="3849652"/>
              <a:ext cx="24520" cy="23580"/>
            </a:xfrm>
            <a:custGeom>
              <a:rect b="b" l="l" r="r" t="t"/>
              <a:pathLst>
                <a:path extrusionOk="0" h="5350" w="556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8"/>
            <p:cNvSpPr/>
            <p:nvPr/>
          </p:nvSpPr>
          <p:spPr>
            <a:xfrm>
              <a:off x="1668053" y="3947489"/>
              <a:ext cx="24520" cy="23576"/>
            </a:xfrm>
            <a:custGeom>
              <a:rect b="b" l="l" r="r" t="t"/>
              <a:pathLst>
                <a:path extrusionOk="0" h="5349" w="556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8"/>
            <p:cNvSpPr/>
            <p:nvPr/>
          </p:nvSpPr>
          <p:spPr>
            <a:xfrm>
              <a:off x="889649" y="3678195"/>
              <a:ext cx="23589" cy="23576"/>
            </a:xfrm>
            <a:custGeom>
              <a:rect b="b" l="l" r="r" t="t"/>
              <a:pathLst>
                <a:path extrusionOk="0" h="5349" w="5349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8"/>
            <p:cNvSpPr/>
            <p:nvPr/>
          </p:nvSpPr>
          <p:spPr>
            <a:xfrm>
              <a:off x="1357708" y="3848642"/>
              <a:ext cx="24542" cy="23585"/>
            </a:xfrm>
            <a:custGeom>
              <a:rect b="b" l="l" r="r" t="t"/>
              <a:pathLst>
                <a:path extrusionOk="0" h="5351" w="5565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8"/>
            <p:cNvSpPr/>
            <p:nvPr/>
          </p:nvSpPr>
          <p:spPr>
            <a:xfrm>
              <a:off x="1357708" y="4049730"/>
              <a:ext cx="24542" cy="23585"/>
            </a:xfrm>
            <a:custGeom>
              <a:rect b="b" l="l" r="r" t="t"/>
              <a:pathLst>
                <a:path extrusionOk="0" h="5351" w="5565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8"/>
            <p:cNvSpPr/>
            <p:nvPr/>
          </p:nvSpPr>
          <p:spPr>
            <a:xfrm>
              <a:off x="889649" y="4212384"/>
              <a:ext cx="24520" cy="23585"/>
            </a:xfrm>
            <a:custGeom>
              <a:rect b="b" l="l" r="r" t="t"/>
              <a:pathLst>
                <a:path extrusionOk="0" h="5351" w="556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8"/>
            <p:cNvSpPr/>
            <p:nvPr/>
          </p:nvSpPr>
          <p:spPr>
            <a:xfrm>
              <a:off x="2008060" y="3678195"/>
              <a:ext cx="24537" cy="23576"/>
            </a:xfrm>
            <a:custGeom>
              <a:rect b="b" l="l" r="r" t="t"/>
              <a:pathLst>
                <a:path extrusionOk="0" h="5349" w="5564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8"/>
            <p:cNvSpPr/>
            <p:nvPr/>
          </p:nvSpPr>
          <p:spPr>
            <a:xfrm>
              <a:off x="1548251" y="3848642"/>
              <a:ext cx="24520" cy="23580"/>
            </a:xfrm>
            <a:custGeom>
              <a:rect b="b" l="l" r="r" t="t"/>
              <a:pathLst>
                <a:path extrusionOk="0" h="5350" w="556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8"/>
            <p:cNvSpPr/>
            <p:nvPr/>
          </p:nvSpPr>
          <p:spPr>
            <a:xfrm>
              <a:off x="2069063" y="3847033"/>
              <a:ext cx="24520" cy="23585"/>
            </a:xfrm>
            <a:custGeom>
              <a:rect b="b" l="l" r="r" t="t"/>
              <a:pathLst>
                <a:path extrusionOk="0" h="5351" w="556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8"/>
            <p:cNvSpPr/>
            <p:nvPr/>
          </p:nvSpPr>
          <p:spPr>
            <a:xfrm>
              <a:off x="2069063" y="4046870"/>
              <a:ext cx="24520" cy="23576"/>
            </a:xfrm>
            <a:custGeom>
              <a:rect b="b" l="l" r="r" t="t"/>
              <a:pathLst>
                <a:path extrusionOk="0" h="5349" w="556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8" name="Google Shape;250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150" y="103338"/>
            <a:ext cx="2588400" cy="14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9600" y="178100"/>
            <a:ext cx="2859375" cy="13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0" name="Google Shape;2510;p38"/>
          <p:cNvSpPr txBox="1"/>
          <p:nvPr/>
        </p:nvSpPr>
        <p:spPr>
          <a:xfrm>
            <a:off x="854725" y="2600200"/>
            <a:ext cx="167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1968 rows × 18 columns</a:t>
            </a:r>
            <a:endParaRPr sz="1050">
              <a:solidFill>
                <a:srgbClr val="303F9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39"/>
          <p:cNvSpPr txBox="1"/>
          <p:nvPr>
            <p:ph type="title"/>
          </p:nvPr>
        </p:nvSpPr>
        <p:spPr>
          <a:xfrm>
            <a:off x="2064700" y="2834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2516" name="Google Shape;25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020" y="1567775"/>
            <a:ext cx="3208181" cy="8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7" name="Google Shape;2517;p39"/>
          <p:cNvSpPr txBox="1"/>
          <p:nvPr/>
        </p:nvSpPr>
        <p:spPr>
          <a:xfrm>
            <a:off x="4861294" y="1154565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Logistic Regression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18" name="Google Shape;2518;p39"/>
          <p:cNvSpPr txBox="1"/>
          <p:nvPr/>
        </p:nvSpPr>
        <p:spPr>
          <a:xfrm>
            <a:off x="1428469" y="1220365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Random Forest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519" name="Google Shape;25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728" y="2502350"/>
            <a:ext cx="2476672" cy="247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712" y="2934975"/>
            <a:ext cx="3695976" cy="194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0150" y="1634138"/>
            <a:ext cx="3696000" cy="6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40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rgbClr val="FFFFF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27" name="Google Shape;2527;p40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</a:t>
            </a:r>
            <a:r>
              <a:rPr lang="en" sz="27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20K</a:t>
            </a:r>
            <a:endParaRPr sz="2700">
              <a:solidFill>
                <a:srgbClr val="FFFFF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28" name="Google Shape;2528;p40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rgbClr val="FFFFF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529" name="Google Shape;25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875" y="639050"/>
            <a:ext cx="3968974" cy="41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30" name="Google Shape;2530;p40"/>
          <p:cNvSpPr txBox="1"/>
          <p:nvPr/>
        </p:nvSpPr>
        <p:spPr>
          <a:xfrm>
            <a:off x="2967600" y="124250"/>
            <a:ext cx="3223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Results 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531" name="Google Shape;25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550" y="639050"/>
            <a:ext cx="3038775" cy="43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BE3FE"/>
      </a:accent4>
      <a:accent5>
        <a:srgbClr val="595959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