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6" r:id="rId3"/>
    <p:sldId id="258" r:id="rId4"/>
    <p:sldId id="313" r:id="rId5"/>
    <p:sldId id="327" r:id="rId6"/>
    <p:sldId id="331" r:id="rId7"/>
    <p:sldId id="328" r:id="rId8"/>
    <p:sldId id="333" r:id="rId9"/>
    <p:sldId id="336" r:id="rId10"/>
    <p:sldId id="337" r:id="rId11"/>
    <p:sldId id="332" r:id="rId12"/>
    <p:sldId id="33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69"/>
    <a:srgbClr val="F4D978"/>
    <a:srgbClr val="F0CC46"/>
    <a:srgbClr val="FADC7A"/>
    <a:srgbClr val="E7B30B"/>
    <a:srgbClr val="F2C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70867" autoAdjust="0"/>
  </p:normalViewPr>
  <p:slideViewPr>
    <p:cSldViewPr snapToGrid="0">
      <p:cViewPr varScale="1">
        <p:scale>
          <a:sx n="47" d="100"/>
          <a:sy n="4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58FA-05AD-44CC-9107-91E1C0B661B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25D59-A8B6-47CB-931A-AFA0CCED8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0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aive_bayes.MultinomialNB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올리브영 선택 이유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많은 사람들이 애용하는 브랜드이기도 하고 많은 화장품이 한데 모여 있고 리뷰 수도 많아서 분석하기에 가장 의미 있는 사이트라고 판단했음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정보과잉에 따른 선택장애</a:t>
            </a:r>
            <a:r>
              <a:rPr lang="en-US" altLang="ko-KR" dirty="0"/>
              <a:t> &amp; </a:t>
            </a:r>
            <a:r>
              <a:rPr lang="ko-KR" altLang="en-US" dirty="0"/>
              <a:t>간편화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저희가 다들 선택장애가 있어서 실제로 화장품을 고를 때 너무 많은 시간이 들어서 이 주제를 선정하게 되었음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유전적 요인</a:t>
            </a:r>
            <a:r>
              <a:rPr lang="en-US" altLang="ko-KR" dirty="0"/>
              <a:t>, </a:t>
            </a:r>
            <a:r>
              <a:rPr lang="ko-KR" altLang="en-US" dirty="0"/>
              <a:t>환경적 요인</a:t>
            </a:r>
            <a:r>
              <a:rPr lang="en-US" altLang="ko-KR" dirty="0"/>
              <a:t>, </a:t>
            </a:r>
            <a:r>
              <a:rPr lang="ko-KR" altLang="en-US" dirty="0"/>
              <a:t>식습관의 서구화 등으로 피부고민을 가진 사람 수가 많이 늘었음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그런 사람들이 바빠진 생활속에서 좀 더 빠르고 효율적으로 제품을 선택하게 할 수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무분별한 상업적인 정보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평점과 같은 정보들을 이제는 보이는 대로 무조건 신뢰할 수 없음</a:t>
            </a:r>
            <a:r>
              <a:rPr lang="en-US" altLang="ko-KR" dirty="0"/>
              <a:t>. </a:t>
            </a:r>
            <a:r>
              <a:rPr lang="ko-KR" altLang="en-US" dirty="0"/>
              <a:t>따라서 더 정확한 정보를 제공하고자 리뷰 감성분석을 진행하게 되었음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82A1-150C-4696-A708-FC0ECE4B06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 모델 </a:t>
            </a:r>
            <a:r>
              <a:rPr lang="en-US" altLang="ko-KR" dirty="0"/>
              <a:t>Training set </a:t>
            </a:r>
            <a:r>
              <a:rPr lang="ko-KR" altLang="en-US" dirty="0"/>
              <a:t>소개</a:t>
            </a:r>
            <a:r>
              <a:rPr lang="en-US" altLang="ko-KR" dirty="0"/>
              <a:t>(</a:t>
            </a:r>
            <a:r>
              <a:rPr lang="ko-KR" altLang="en-US" dirty="0"/>
              <a:t>네이버쇼핑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감정분석의 </a:t>
            </a:r>
            <a:r>
              <a:rPr lang="en-US" altLang="ko-KR" dirty="0"/>
              <a:t>train data</a:t>
            </a:r>
            <a:r>
              <a:rPr lang="ko-KR" altLang="en-US" dirty="0"/>
              <a:t>로 네이버 쇼핑 리뷰 </a:t>
            </a:r>
            <a:r>
              <a:rPr lang="en-US" altLang="ko-KR" dirty="0"/>
              <a:t>200000</a:t>
            </a:r>
            <a:r>
              <a:rPr lang="ko-KR" altLang="en-US" dirty="0"/>
              <a:t>건을 사용했습니다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x_train</a:t>
            </a:r>
            <a:r>
              <a:rPr lang="ko-KR" altLang="en-US" dirty="0"/>
              <a:t>은 네이버 리뷰이고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Y_train</a:t>
            </a:r>
            <a:r>
              <a:rPr lang="ko-KR" altLang="en-US" dirty="0"/>
              <a:t>은 평점</a:t>
            </a:r>
            <a:r>
              <a:rPr lang="en-US" altLang="ko-KR" dirty="0"/>
              <a:t> 4</a:t>
            </a:r>
            <a:r>
              <a:rPr lang="ko-KR" altLang="en-US" dirty="0"/>
              <a:t>점 이상은</a:t>
            </a:r>
            <a:r>
              <a:rPr lang="en-US" altLang="ko-KR" dirty="0"/>
              <a:t>1, 3</a:t>
            </a:r>
            <a:r>
              <a:rPr lang="ko-KR" altLang="en-US" dirty="0"/>
              <a:t>은 </a:t>
            </a:r>
            <a:r>
              <a:rPr lang="ko-KR" altLang="en-US" dirty="0" err="1"/>
              <a:t>긍부정을</a:t>
            </a:r>
            <a:r>
              <a:rPr lang="ko-KR" altLang="en-US" dirty="0"/>
              <a:t> 판단하기 애매하여 제외되었고</a:t>
            </a:r>
            <a:r>
              <a:rPr lang="en-US" altLang="ko-KR" dirty="0"/>
              <a:t>, 2</a:t>
            </a:r>
            <a:r>
              <a:rPr lang="ko-KR" altLang="en-US" dirty="0"/>
              <a:t>점 이하는 </a:t>
            </a:r>
            <a:r>
              <a:rPr lang="en-US" altLang="ko-KR" dirty="0"/>
              <a:t>0</a:t>
            </a:r>
            <a:r>
              <a:rPr lang="ko-KR" altLang="en-US" dirty="0"/>
              <a:t>으로 분류된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제품 추천 모델 </a:t>
            </a:r>
            <a:r>
              <a:rPr lang="en-US" altLang="ko-KR" dirty="0"/>
              <a:t>Training set </a:t>
            </a:r>
            <a:r>
              <a:rPr lang="ko-KR" altLang="en-US" dirty="0"/>
              <a:t>소개 </a:t>
            </a:r>
            <a:r>
              <a:rPr lang="en-US" altLang="ko-KR" dirty="0"/>
              <a:t>(</a:t>
            </a:r>
            <a:r>
              <a:rPr lang="ko-KR" altLang="en-US" dirty="0"/>
              <a:t>올리브영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올리브영 리뷰 및 사용자 피부 태그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*** </a:t>
            </a:r>
            <a:r>
              <a:rPr lang="ko-KR" altLang="en-US" dirty="0"/>
              <a:t>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25D59-A8B6-47CB-931A-AFA0CCED80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6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속성에는 네이버 쇼핑 리뷰를</a:t>
            </a:r>
            <a:r>
              <a:rPr lang="en-US" altLang="ko-KR" dirty="0"/>
              <a:t>,</a:t>
            </a:r>
            <a:r>
              <a:rPr lang="ko-KR" altLang="en-US" dirty="0"/>
              <a:t> 클래스에는 해당 리뷰의 평점을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konlpy</a:t>
            </a:r>
            <a:r>
              <a:rPr lang="ko-KR" altLang="en-US" dirty="0"/>
              <a:t>를 사용하여 형태소 토큰화를 진행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제거 처리를 진행했음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패키지를 사용하여 각 리뷰들을 원</a:t>
            </a:r>
            <a:r>
              <a:rPr lang="en-US" altLang="ko-KR" dirty="0"/>
              <a:t>-</a:t>
            </a:r>
            <a:r>
              <a:rPr lang="ko-KR" altLang="en-US" dirty="0"/>
              <a:t>핫 벡터로 변환하는 전 처리 과정을 진행 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 훈련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리뷰 감정 분석 과정에서는 </a:t>
            </a:r>
            <a:r>
              <a:rPr lang="ko-KR" altLang="en-US" dirty="0" err="1"/>
              <a:t>딥러닝이</a:t>
            </a:r>
            <a:r>
              <a:rPr lang="ko-KR" altLang="en-US" dirty="0"/>
              <a:t> 아닌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ko-KR" altLang="en-US" dirty="0" err="1"/>
              <a:t>나이브베이즈</a:t>
            </a:r>
            <a:r>
              <a:rPr lang="ko-KR" altLang="en-US" dirty="0"/>
              <a:t> 분류모델 중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다항분포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나이브베이즈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en-US" altLang="ko-KR" b="0" i="0" u="none" strike="noStrike" dirty="0" err="1">
                <a:solidFill>
                  <a:srgbClr val="337AB7"/>
                </a:solidFill>
                <a:effectLst/>
                <a:latin typeface="Noto Serif KR"/>
                <a:hlinkClick r:id="rId3"/>
              </a:rPr>
              <a:t>MultinomialNB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를 선택하여 훈련을 진행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올리브영 화장품 리뷰의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분석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웹크롤링을</a:t>
            </a:r>
            <a:r>
              <a:rPr lang="ko-KR" altLang="en-US" dirty="0"/>
              <a:t> 통해 수집한 사용자의 화장품 리뷰 데이터를 위에서 훈련시킨 모델에 적용하여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부정을 분석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이를 통해 도출한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결과를 제품 추천 데이터의 판단 기준으로 사용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평점을 그대로 사용하는 것이 아니라 리뷰 분석을 통해 긍정이라고 판단된 리뷰만 제품 추천 데이터로써 사용하기 위함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82A1-150C-4696-A708-FC0ECE4B06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5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올리브영 데이터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페이셜</a:t>
            </a:r>
            <a:r>
              <a:rPr lang="ko-KR" altLang="en-US" dirty="0"/>
              <a:t> 카테고리에서 </a:t>
            </a:r>
            <a:r>
              <a:rPr lang="en-US" altLang="ko-KR" dirty="0" err="1"/>
              <a:t>beautifulsoup</a:t>
            </a:r>
            <a:r>
              <a:rPr lang="ko-KR" altLang="en-US" dirty="0"/>
              <a:t>으로 제품코드를 가져오고 </a:t>
            </a:r>
            <a:r>
              <a:rPr lang="en-US" altLang="ko-KR" dirty="0"/>
              <a:t>, </a:t>
            </a:r>
            <a:r>
              <a:rPr lang="ko-KR" altLang="en-US" dirty="0"/>
              <a:t>제품에 대한 리뷰 데이터를 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페이셜케어</a:t>
            </a:r>
            <a:r>
              <a:rPr lang="ko-KR" altLang="en-US" dirty="0"/>
              <a:t> 카테고리의 품별별로 제품코드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사용자 피부상태 </a:t>
            </a:r>
            <a:r>
              <a:rPr lang="en-US" altLang="ko-KR" dirty="0"/>
              <a:t>crawling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화장품 회사에서 제공한 효과가 아닌 </a:t>
            </a:r>
            <a:r>
              <a:rPr lang="en-US" altLang="ko-KR" dirty="0"/>
              <a:t>, </a:t>
            </a:r>
            <a:r>
              <a:rPr lang="ko-KR" altLang="en-US" dirty="0"/>
              <a:t>사용자들의 피부정보가 필요했기 때문에</a:t>
            </a:r>
            <a:r>
              <a:rPr lang="en-US" altLang="ko-KR" dirty="0"/>
              <a:t>, </a:t>
            </a:r>
            <a:r>
              <a:rPr lang="ko-KR" altLang="en-US" dirty="0"/>
              <a:t>리뷰에 있는 사용자들의 태그정보를 활용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댓글에 달린 모든 태그를 크롤링하여 가장 많이 출연한 </a:t>
            </a:r>
            <a:r>
              <a:rPr lang="en-US" altLang="ko-KR" dirty="0"/>
              <a:t>6</a:t>
            </a:r>
            <a:r>
              <a:rPr lang="ko-KR" altLang="en-US" dirty="0"/>
              <a:t>개의 태그를 속성</a:t>
            </a:r>
            <a:r>
              <a:rPr lang="en-US" altLang="ko-KR" dirty="0"/>
              <a:t>(x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으로 활용하고 제품에 대한 고유 상품번호</a:t>
            </a:r>
            <a:r>
              <a:rPr lang="en-US" altLang="ko-KR" dirty="0"/>
              <a:t>(</a:t>
            </a:r>
            <a:r>
              <a:rPr lang="ko-KR" altLang="en-US" dirty="0"/>
              <a:t>코드번호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클래스</a:t>
            </a:r>
            <a:r>
              <a:rPr lang="en-US" altLang="ko-KR" dirty="0"/>
              <a:t>(y</a:t>
            </a:r>
            <a:r>
              <a:rPr lang="ko-KR" altLang="en-US" dirty="0"/>
              <a:t>값으로 활용</a:t>
            </a:r>
            <a:r>
              <a:rPr lang="en-US" altLang="ko-KR" dirty="0"/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가져온 데이터가 모두 </a:t>
            </a:r>
            <a:r>
              <a:rPr lang="en-US" altLang="ko-KR" dirty="0"/>
              <a:t>string </a:t>
            </a:r>
            <a:r>
              <a:rPr lang="ko-KR" altLang="en-US" dirty="0"/>
              <a:t>타입이기 때문에 전 처리 과정 필수였고 원</a:t>
            </a:r>
            <a:r>
              <a:rPr lang="en-US" altLang="ko-KR" dirty="0"/>
              <a:t>-</a:t>
            </a:r>
            <a:r>
              <a:rPr lang="ko-KR" altLang="en-US" dirty="0"/>
              <a:t>핫 인코딩 방법을 속성과 클래스 모두에 활용하여 데이터 가공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제품추천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82A1-150C-4696-A708-FC0ECE4B06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원래 구현하려고 했던 </a:t>
            </a:r>
            <a:r>
              <a:rPr lang="ko-KR" altLang="en-US" dirty="0" err="1"/>
              <a:t>챗봇은</a:t>
            </a:r>
            <a:r>
              <a:rPr lang="ko-KR" altLang="en-US" dirty="0"/>
              <a:t> </a:t>
            </a:r>
            <a:r>
              <a:rPr lang="ko-KR" altLang="en-US" dirty="0" err="1"/>
              <a:t>딥러닝기반해서</a:t>
            </a:r>
            <a:r>
              <a:rPr lang="ko-KR" altLang="en-US" dirty="0"/>
              <a:t> 제품추천도 해주고</a:t>
            </a:r>
            <a:r>
              <a:rPr lang="en-US" altLang="ko-KR" dirty="0"/>
              <a:t>, </a:t>
            </a:r>
            <a:r>
              <a:rPr lang="ko-KR" altLang="en-US" dirty="0"/>
              <a:t>추천진행과정에서 모르는 단어들이 있을 때 그 단어를 입력하면 단어에 대한 설명까지 알려주는 </a:t>
            </a:r>
            <a:r>
              <a:rPr lang="ko-KR" altLang="en-US" dirty="0" err="1"/>
              <a:t>챗봇을</a:t>
            </a:r>
            <a:r>
              <a:rPr lang="ko-KR" altLang="en-US" dirty="0"/>
              <a:t> 구현하려고 했는데 시간상 제품추천까지는 연동을 못해서 화장품설명부분만 구현을 하게 되었습니다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82A1-150C-4696-A708-FC0ECE4B06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1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25D59-A8B6-47CB-931A-AFA0CCED80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0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1. </a:t>
            </a:r>
            <a:r>
              <a:rPr lang="ko-KR" altLang="en-US" dirty="0"/>
              <a:t>제한된 시간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저희는 </a:t>
            </a:r>
            <a:r>
              <a:rPr lang="en-US" altLang="ko-KR" dirty="0"/>
              <a:t>category</a:t>
            </a:r>
            <a:r>
              <a:rPr lang="ko-KR" altLang="en-US" dirty="0"/>
              <a:t>를 </a:t>
            </a:r>
            <a:r>
              <a:rPr lang="ko-KR" altLang="en-US" dirty="0" err="1"/>
              <a:t>페이셜</a:t>
            </a:r>
            <a:r>
              <a:rPr lang="ko-KR" altLang="en-US" dirty="0"/>
              <a:t> 케어에만 제한해서 프로젝트를 진행했는데 색조화장품 등 더 다양한 카테고리까지 할 수 있었으면 실용적인 </a:t>
            </a:r>
            <a:r>
              <a:rPr lang="ko-KR" altLang="en-US" dirty="0" err="1"/>
              <a:t>챗봇을</a:t>
            </a:r>
            <a:r>
              <a:rPr lang="ko-KR" altLang="en-US" dirty="0"/>
              <a:t> 만들 수 있었을 것 같다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웹 디자인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웹을 우리 스타일대로 예쁘게 꾸미고 싶었는데 디자인 변경까지 할 시간이 없었다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장고 연동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딥러닝을</a:t>
            </a:r>
            <a:r>
              <a:rPr lang="ko-KR" altLang="en-US" dirty="0"/>
              <a:t> 활용하여 여러 모델을 설계해서 화장품을 정확히 추천해주는 프로그램을 구현하였는데</a:t>
            </a:r>
            <a:r>
              <a:rPr lang="en-US" altLang="ko-KR" dirty="0"/>
              <a:t>, </a:t>
            </a:r>
            <a:r>
              <a:rPr lang="ko-KR" altLang="en-US" dirty="0"/>
              <a:t>장고에 연동할 시간까지는 없어서 시각적으로 더 있어 보이게 구현하지 못한 것이 너무 아쉽다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82A1-150C-4696-A708-FC0ECE4B06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C8A9E-3978-40C8-8B7A-5A137BA1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A6AF5-6A0F-4EDA-8440-F10AAF6A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C77F3-9C2F-4CB8-9147-105536B5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FCE71-C752-4CC4-A5F2-52AE1A78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E3E24-0CE7-4EEF-854F-76F6675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4F59-A01E-4668-9E53-3DCCB1A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195890-704A-49E2-8A01-C12E4A6B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6201-9DAF-4258-880B-C9B2ADB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837C1-2BBD-4A14-8BC8-012BF87C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25074-FCF6-4B78-8E64-678926F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5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4B542-76A5-4A5E-8FCD-A7579EA7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6DAF9-E3DA-49B0-A06E-4049F676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FEA5-D813-4C4E-9803-784F72F8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0DB5E-B58C-4791-B997-08ACCF00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8FD7E-63C9-4379-B1AB-6D4F2016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861A-411D-450D-86FE-5D744827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650FE-253B-4109-8956-69AAD696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4CA6E-0155-4E7C-B58C-43576813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DE28-0F09-44DC-8D63-3F684EF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24CC-E468-4F46-8A58-8E1A737F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1970-941C-49DF-AB51-440E4506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A949B-7DEA-432C-AA58-36E34170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FC67-CDEB-4D48-9F88-2C8A04AA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F0E78-68F7-4815-AC5F-95E6530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B16C-71CF-4D72-BD68-C5026C74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F593-98D6-4027-BECD-7FDAA76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85F4-A9CD-4A2D-A790-E2F71E3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E7242-EF3C-49EE-9BBC-C2480D39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5C83C-EA97-47B1-B1C2-2D0AF195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F6A85-08B6-408C-A1EE-29E36BFC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C523A-6973-493F-8CAE-044373D0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A5D20-CA27-471D-AAFF-BD11C428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00679-B5CB-4CA5-84C8-982B91D0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6CF37-34F0-47CF-BD98-DB3BF834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D6A0B-AF03-4FAA-B21D-F23FAAC5F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BDBABA-40E7-40C8-8689-251007204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E83F3-EE4F-4F08-89B8-B7D0D833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A3EA3-DC15-4561-BDB4-325BF682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7B2B65-AD74-4816-9C51-5166A5ED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98705-0347-4EA8-BB3A-AFEDE91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62C81-2841-47E6-9FE2-14E3B1F4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CC202-2B58-45AE-AF17-5B179D6F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2F894-D342-4229-8BCD-22968669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1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D11F83-74B7-4BAB-AF2F-4AC7BEC5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FB6BFD-E186-47B4-B464-FC5E5F62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08BA2-C088-4F2F-ADAE-DCEB15FE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92B90-E046-46B9-A206-4FA59B7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D403-77D0-466D-8C3C-F35952B8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F675E-F77A-4F33-90CC-F107827C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641B2-5A83-4B60-8D4C-2946CE6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5D2F3-CAA2-4434-BF0A-A126FB27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2786-325D-4C5D-8E14-928F1D0D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E7D4-EB47-41E2-B37C-BBF03F3A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8C478-1D61-4051-A4E8-302888BC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E3AA7-AC86-4A92-BCFC-2121B81F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8346A-8069-454D-B47E-283E798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11154-38A3-49C6-857A-A3BFD229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20C06-896B-425D-B742-3B8D36F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7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F0DADA-3C89-47AD-8A38-421013DA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A863B-7E55-4EA5-BBC5-150C0C9D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AF872-CA2C-407F-9175-B4C690050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033E-D781-4556-B9EA-B94A4E5310B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3B623-4039-46C6-B8A7-801CEE07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20000-A0BC-49F2-9C3A-FD6E5168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45D3-FB7B-451F-9A10-0D1AC116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ping.nav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" y="1018904"/>
            <a:ext cx="10972800" cy="4898572"/>
          </a:xfrm>
          <a:prstGeom prst="rect">
            <a:avLst/>
          </a:prstGeom>
          <a:solidFill>
            <a:schemeClr val="dk1">
              <a:alpha val="5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1284871" y="1727758"/>
            <a:ext cx="10031896" cy="197864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기반 화장품 추천 시스템</a:t>
            </a:r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>
          <a:xfrm>
            <a:off x="981111" y="4415257"/>
            <a:ext cx="10441534" cy="141754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Modeling: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김수현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석은정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crawling &amp;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유기호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유예린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황동수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82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13B434C-9371-46A5-AA5E-C4B319618BED}"/>
              </a:ext>
            </a:extLst>
          </p:cNvPr>
          <p:cNvSpPr txBox="1">
            <a:spLocks/>
          </p:cNvSpPr>
          <p:nvPr/>
        </p:nvSpPr>
        <p:spPr>
          <a:xfrm>
            <a:off x="838200" y="12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A6EE082-0E2B-43A8-98FB-77AE50F2FCB5}"/>
              </a:ext>
            </a:extLst>
          </p:cNvPr>
          <p:cNvSpPr/>
          <p:nvPr/>
        </p:nvSpPr>
        <p:spPr>
          <a:xfrm>
            <a:off x="2000135" y="1690307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말뭉치 태그 생성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797FDA9-5247-4D60-B5C1-2E83FF892572}"/>
              </a:ext>
            </a:extLst>
          </p:cNvPr>
          <p:cNvSpPr/>
          <p:nvPr/>
        </p:nvSpPr>
        <p:spPr>
          <a:xfrm>
            <a:off x="1918991" y="3264230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화장품 설명 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01B78-0508-4C47-8AAA-CA080C605C90}"/>
              </a:ext>
            </a:extLst>
          </p:cNvPr>
          <p:cNvSpPr txBox="1"/>
          <p:nvPr/>
        </p:nvSpPr>
        <p:spPr>
          <a:xfrm>
            <a:off x="968236" y="561601"/>
            <a:ext cx="303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3-3.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endParaRPr lang="ko-KR" altLang="en-US" sz="2400" dirty="0"/>
          </a:p>
          <a:p>
            <a:endParaRPr lang="ko-KR" altLang="en-US" sz="2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425FE-E28D-484E-9184-B980B32568BF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D974C3-4C03-49A6-98C4-E64546D03688}"/>
              </a:ext>
            </a:extLst>
          </p:cNvPr>
          <p:cNvSpPr/>
          <p:nvPr/>
        </p:nvSpPr>
        <p:spPr>
          <a:xfrm>
            <a:off x="-1" y="1285876"/>
            <a:ext cx="12191999" cy="428624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CCA58E-942B-453D-BBE1-33C81B6D362F}"/>
              </a:ext>
            </a:extLst>
          </p:cNvPr>
          <p:cNvCxnSpPr/>
          <p:nvPr/>
        </p:nvCxnSpPr>
        <p:spPr>
          <a:xfrm flipV="1">
            <a:off x="4930403" y="2948332"/>
            <a:ext cx="2519916" cy="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0">
            <a:extLst>
              <a:ext uri="{FF2B5EF4-FFF2-40B4-BE49-F238E27FC236}">
                <a16:creationId xmlns:a16="http://schemas.microsoft.com/office/drawing/2014/main" id="{F1C55CCF-4A2B-4DF1-BB37-06C7BB8CB746}"/>
              </a:ext>
            </a:extLst>
          </p:cNvPr>
          <p:cNvSpPr txBox="1">
            <a:spLocks/>
          </p:cNvSpPr>
          <p:nvPr/>
        </p:nvSpPr>
        <p:spPr>
          <a:xfrm>
            <a:off x="4110642" y="1818640"/>
            <a:ext cx="4159439" cy="322072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E36987ED-A5A2-4D7D-B5E0-421F82F838D0}"/>
              </a:ext>
            </a:extLst>
          </p:cNvPr>
          <p:cNvSpPr txBox="1">
            <a:spLocks/>
          </p:cNvSpPr>
          <p:nvPr/>
        </p:nvSpPr>
        <p:spPr>
          <a:xfrm>
            <a:off x="3982941" y="330644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한계점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5874EE1A-9052-468C-AA38-5CC91980BC05}"/>
              </a:ext>
            </a:extLst>
          </p:cNvPr>
          <p:cNvSpPr txBox="1">
            <a:spLocks/>
          </p:cNvSpPr>
          <p:nvPr/>
        </p:nvSpPr>
        <p:spPr>
          <a:xfrm>
            <a:off x="3982941" y="233897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05</a:t>
            </a:r>
            <a:endParaRPr lang="ko-KR" altLang="en-US" sz="3000" dirty="0">
              <a:solidFill>
                <a:schemeClr val="bg1"/>
              </a:solidFill>
              <a:latin typeface="한겨레결체" panose="02010504000101010101" pitchFamily="2" charset="-127"/>
              <a:ea typeface="한겨레결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64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13B434C-9371-46A5-AA5E-C4B319618BED}"/>
              </a:ext>
            </a:extLst>
          </p:cNvPr>
          <p:cNvSpPr txBox="1">
            <a:spLocks/>
          </p:cNvSpPr>
          <p:nvPr/>
        </p:nvSpPr>
        <p:spPr>
          <a:xfrm>
            <a:off x="838200" y="12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A6EE082-0E2B-43A8-98FB-77AE50F2FCB5}"/>
              </a:ext>
            </a:extLst>
          </p:cNvPr>
          <p:cNvSpPr/>
          <p:nvPr/>
        </p:nvSpPr>
        <p:spPr>
          <a:xfrm>
            <a:off x="1918991" y="1707873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범위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797FDA9-5247-4D60-B5C1-2E83FF892572}"/>
              </a:ext>
            </a:extLst>
          </p:cNvPr>
          <p:cNvSpPr/>
          <p:nvPr/>
        </p:nvSpPr>
        <p:spPr>
          <a:xfrm>
            <a:off x="1918991" y="3115790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01B78-0508-4C47-8AAA-CA080C605C90}"/>
              </a:ext>
            </a:extLst>
          </p:cNvPr>
          <p:cNvSpPr txBox="1"/>
          <p:nvPr/>
        </p:nvSpPr>
        <p:spPr>
          <a:xfrm>
            <a:off x="968236" y="561601"/>
            <a:ext cx="24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2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425FE-E28D-484E-9184-B980B32568BF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FEF99AAA-6E13-4445-880A-D3ECB3AD5659}"/>
              </a:ext>
            </a:extLst>
          </p:cNvPr>
          <p:cNvSpPr/>
          <p:nvPr/>
        </p:nvSpPr>
        <p:spPr>
          <a:xfrm>
            <a:off x="1918990" y="4523707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장고 연동</a:t>
            </a:r>
          </a:p>
        </p:txBody>
      </p:sp>
    </p:spTree>
    <p:extLst>
      <p:ext uri="{BB962C8B-B14F-4D97-AF65-F5344CB8AC3E}">
        <p14:creationId xmlns:p14="http://schemas.microsoft.com/office/powerpoint/2010/main" val="30643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67086" y="599020"/>
            <a:ext cx="5857828" cy="70636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84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>
          <a:xfrm>
            <a:off x="2571492" y="2057884"/>
            <a:ext cx="7049014" cy="353681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ko-KR" altLang="en-US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 이유</a:t>
            </a:r>
            <a:endParaRPr lang="en-US" altLang="ko-KR" sz="28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ko-KR" altLang="en-US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en-US" altLang="ko-KR" sz="28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ko-KR" altLang="en-US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진행과정</a:t>
            </a:r>
            <a:r>
              <a:rPr lang="en-US" altLang="ko-KR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R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28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D974C3-4C03-49A6-98C4-E64546D03688}"/>
              </a:ext>
            </a:extLst>
          </p:cNvPr>
          <p:cNvSpPr/>
          <p:nvPr/>
        </p:nvSpPr>
        <p:spPr>
          <a:xfrm>
            <a:off x="-1" y="1285876"/>
            <a:ext cx="12191999" cy="428624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CCA58E-942B-453D-BBE1-33C81B6D362F}"/>
              </a:ext>
            </a:extLst>
          </p:cNvPr>
          <p:cNvCxnSpPr/>
          <p:nvPr/>
        </p:nvCxnSpPr>
        <p:spPr>
          <a:xfrm flipV="1">
            <a:off x="4930403" y="2948332"/>
            <a:ext cx="2519916" cy="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0">
            <a:extLst>
              <a:ext uri="{FF2B5EF4-FFF2-40B4-BE49-F238E27FC236}">
                <a16:creationId xmlns:a16="http://schemas.microsoft.com/office/drawing/2014/main" id="{F1C55CCF-4A2B-4DF1-BB37-06C7BB8CB746}"/>
              </a:ext>
            </a:extLst>
          </p:cNvPr>
          <p:cNvSpPr txBox="1">
            <a:spLocks/>
          </p:cNvSpPr>
          <p:nvPr/>
        </p:nvSpPr>
        <p:spPr>
          <a:xfrm>
            <a:off x="4110642" y="1818640"/>
            <a:ext cx="4159439" cy="322072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E36987ED-A5A2-4D7D-B5E0-421F82F838D0}"/>
              </a:ext>
            </a:extLst>
          </p:cNvPr>
          <p:cNvSpPr txBox="1">
            <a:spLocks/>
          </p:cNvSpPr>
          <p:nvPr/>
        </p:nvSpPr>
        <p:spPr>
          <a:xfrm>
            <a:off x="3982941" y="330644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주제선정이유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5874EE1A-9052-468C-AA38-5CC91980BC05}"/>
              </a:ext>
            </a:extLst>
          </p:cNvPr>
          <p:cNvSpPr txBox="1">
            <a:spLocks/>
          </p:cNvSpPr>
          <p:nvPr/>
        </p:nvSpPr>
        <p:spPr>
          <a:xfrm>
            <a:off x="3982941" y="2259480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01</a:t>
            </a:r>
            <a:endParaRPr lang="ko-KR" altLang="en-US" sz="3000" dirty="0">
              <a:solidFill>
                <a:schemeClr val="bg1"/>
              </a:solidFill>
              <a:latin typeface="한겨레결체" panose="02010504000101010101" pitchFamily="2" charset="-127"/>
              <a:ea typeface="한겨레결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6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13B434C-9371-46A5-AA5E-C4B319618BED}"/>
              </a:ext>
            </a:extLst>
          </p:cNvPr>
          <p:cNvSpPr txBox="1">
            <a:spLocks/>
          </p:cNvSpPr>
          <p:nvPr/>
        </p:nvSpPr>
        <p:spPr>
          <a:xfrm>
            <a:off x="838200" y="12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A6EE082-0E2B-43A8-98FB-77AE50F2FCB5}"/>
              </a:ext>
            </a:extLst>
          </p:cNvPr>
          <p:cNvSpPr/>
          <p:nvPr/>
        </p:nvSpPr>
        <p:spPr>
          <a:xfrm>
            <a:off x="1918991" y="1707873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정보과잉에 따른 선택장애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797FDA9-5247-4D60-B5C1-2E83FF892572}"/>
              </a:ext>
            </a:extLst>
          </p:cNvPr>
          <p:cNvSpPr/>
          <p:nvPr/>
        </p:nvSpPr>
        <p:spPr>
          <a:xfrm>
            <a:off x="1918991" y="3115790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간편화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CE544EB0-5BDE-4AE3-90FD-299F661E6D09}"/>
              </a:ext>
            </a:extLst>
          </p:cNvPr>
          <p:cNvSpPr/>
          <p:nvPr/>
        </p:nvSpPr>
        <p:spPr>
          <a:xfrm>
            <a:off x="1918991" y="4523707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무분별한 상업적인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01B78-0508-4C47-8AAA-CA080C605C90}"/>
              </a:ext>
            </a:extLst>
          </p:cNvPr>
          <p:cNvSpPr txBox="1"/>
          <p:nvPr/>
        </p:nvSpPr>
        <p:spPr>
          <a:xfrm>
            <a:off x="968236" y="561601"/>
            <a:ext cx="337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주제선정이유 및 목적</a:t>
            </a:r>
            <a:endParaRPr lang="ko-KR" altLang="en-US" sz="2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425FE-E28D-484E-9184-B980B32568BF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D974C3-4C03-49A6-98C4-E64546D03688}"/>
              </a:ext>
            </a:extLst>
          </p:cNvPr>
          <p:cNvSpPr/>
          <p:nvPr/>
        </p:nvSpPr>
        <p:spPr>
          <a:xfrm>
            <a:off x="-1" y="1285876"/>
            <a:ext cx="12191999" cy="428624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CCA58E-942B-453D-BBE1-33C81B6D362F}"/>
              </a:ext>
            </a:extLst>
          </p:cNvPr>
          <p:cNvCxnSpPr/>
          <p:nvPr/>
        </p:nvCxnSpPr>
        <p:spPr>
          <a:xfrm flipV="1">
            <a:off x="4930403" y="2948332"/>
            <a:ext cx="2519916" cy="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0">
            <a:extLst>
              <a:ext uri="{FF2B5EF4-FFF2-40B4-BE49-F238E27FC236}">
                <a16:creationId xmlns:a16="http://schemas.microsoft.com/office/drawing/2014/main" id="{F1C55CCF-4A2B-4DF1-BB37-06C7BB8CB746}"/>
              </a:ext>
            </a:extLst>
          </p:cNvPr>
          <p:cNvSpPr txBox="1">
            <a:spLocks/>
          </p:cNvSpPr>
          <p:nvPr/>
        </p:nvSpPr>
        <p:spPr>
          <a:xfrm>
            <a:off x="4110642" y="1818640"/>
            <a:ext cx="4159439" cy="322072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E36987ED-A5A2-4D7D-B5E0-421F82F838D0}"/>
              </a:ext>
            </a:extLst>
          </p:cNvPr>
          <p:cNvSpPr txBox="1">
            <a:spLocks/>
          </p:cNvSpPr>
          <p:nvPr/>
        </p:nvSpPr>
        <p:spPr>
          <a:xfrm>
            <a:off x="3982941" y="330644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데이터 소개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5874EE1A-9052-468C-AA38-5CC91980BC05}"/>
              </a:ext>
            </a:extLst>
          </p:cNvPr>
          <p:cNvSpPr txBox="1">
            <a:spLocks/>
          </p:cNvSpPr>
          <p:nvPr/>
        </p:nvSpPr>
        <p:spPr>
          <a:xfrm>
            <a:off x="3982941" y="2259480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02</a:t>
            </a:r>
            <a:endParaRPr lang="ko-KR" altLang="en-US" sz="3000" dirty="0">
              <a:solidFill>
                <a:schemeClr val="bg1"/>
              </a:solidFill>
              <a:latin typeface="한겨레결체" panose="02010504000101010101" pitchFamily="2" charset="-127"/>
              <a:ea typeface="한겨레결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42B82D8-3EAC-4CB1-8948-2A3C3906F190}"/>
              </a:ext>
            </a:extLst>
          </p:cNvPr>
          <p:cNvSpPr txBox="1">
            <a:spLocks/>
          </p:cNvSpPr>
          <p:nvPr/>
        </p:nvSpPr>
        <p:spPr>
          <a:xfrm>
            <a:off x="1455673" y="-181862"/>
            <a:ext cx="6289189" cy="2389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0" indent="-261938">
              <a:lnSpc>
                <a:spcPct val="100000"/>
              </a:lnSpc>
              <a:buFont typeface="함초롬돋움" panose="02030504000101010101" pitchFamily="18" charset="-127"/>
              <a:buChar char="–"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D815DA2-9E0D-448D-8637-2C627C933B3D}"/>
              </a:ext>
            </a:extLst>
          </p:cNvPr>
          <p:cNvSpPr/>
          <p:nvPr/>
        </p:nvSpPr>
        <p:spPr>
          <a:xfrm>
            <a:off x="968236" y="2457226"/>
            <a:ext cx="4906735" cy="63072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쇼핑 리뷰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A0D2AB0C-9247-44F8-A5C7-EBDB1A9DC0DA}"/>
              </a:ext>
            </a:extLst>
          </p:cNvPr>
          <p:cNvSpPr/>
          <p:nvPr/>
        </p:nvSpPr>
        <p:spPr>
          <a:xfrm>
            <a:off x="952441" y="3770048"/>
            <a:ext cx="4906735" cy="63072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올리브영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2DA5A2-FF75-4D1B-A0ED-F181D82DBA86}"/>
              </a:ext>
            </a:extLst>
          </p:cNvPr>
          <p:cNvSpPr/>
          <p:nvPr/>
        </p:nvSpPr>
        <p:spPr>
          <a:xfrm>
            <a:off x="6968411" y="1560549"/>
            <a:ext cx="4693502" cy="4523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쇼핑 </a:t>
            </a:r>
            <a:r>
              <a:rPr lang="en-US" altLang="ko-KR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solidFill>
                  <a:srgbClr val="0366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https://shopping.naver.com/</a:t>
            </a:r>
            <a:r>
              <a:rPr lang="en-US" altLang="ko-KR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기간</a:t>
            </a:r>
            <a:r>
              <a:rPr lang="en-US" altLang="ko-KR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2020.06~2020.07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건수</a:t>
            </a:r>
            <a:r>
              <a:rPr lang="en-US" altLang="ko-KR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</a:t>
            </a:r>
            <a:r>
              <a:rPr lang="ko-KR" altLang="en-US" sz="2400" dirty="0">
                <a:solidFill>
                  <a:srgbClr val="2429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건</a:t>
            </a:r>
          </a:p>
          <a:p>
            <a:pPr>
              <a:lnSpc>
                <a:spcPct val="100000"/>
              </a:lnSpc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9F599D6-03B0-49D8-9E2B-996F53787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8552"/>
              </p:ext>
            </p:extLst>
          </p:nvPr>
        </p:nvGraphicFramePr>
        <p:xfrm>
          <a:off x="6577258" y="2211294"/>
          <a:ext cx="5084655" cy="2189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94885">
                  <a:extLst>
                    <a:ext uri="{9D8B030D-6E8A-4147-A177-3AD203B41FA5}">
                      <a16:colId xmlns:a16="http://schemas.microsoft.com/office/drawing/2014/main" val="1878004364"/>
                    </a:ext>
                  </a:extLst>
                </a:gridCol>
                <a:gridCol w="1694885">
                  <a:extLst>
                    <a:ext uri="{9D8B030D-6E8A-4147-A177-3AD203B41FA5}">
                      <a16:colId xmlns:a16="http://schemas.microsoft.com/office/drawing/2014/main" val="1522518621"/>
                    </a:ext>
                  </a:extLst>
                </a:gridCol>
                <a:gridCol w="1694885">
                  <a:extLst>
                    <a:ext uri="{9D8B030D-6E8A-4147-A177-3AD203B41FA5}">
                      <a16:colId xmlns:a16="http://schemas.microsoft.com/office/drawing/2014/main" val="9981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별점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건수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934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긍정 </a:t>
                      </a:r>
                      <a:r>
                        <a:rPr lang="en-US" altLang="ko-KR" sz="1600" b="0" dirty="0"/>
                        <a:t>(99,963)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81,177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388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18,786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03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부정 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(100,037)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63,989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3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36,048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83298"/>
                  </a:ext>
                </a:extLst>
              </a:tr>
              <a:tr h="181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</a:rPr>
                        <a:t>200,000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85158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5D1B68-0AE6-41A9-B405-6D48DB283024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C26B1-7589-4FBA-81E0-A815FE93EE68}"/>
              </a:ext>
            </a:extLst>
          </p:cNvPr>
          <p:cNvSpPr txBox="1"/>
          <p:nvPr/>
        </p:nvSpPr>
        <p:spPr>
          <a:xfrm>
            <a:off x="968236" y="561601"/>
            <a:ext cx="24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1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5D974C3-4C03-49A6-98C4-E64546D03688}"/>
              </a:ext>
            </a:extLst>
          </p:cNvPr>
          <p:cNvSpPr/>
          <p:nvPr/>
        </p:nvSpPr>
        <p:spPr>
          <a:xfrm>
            <a:off x="-1" y="1285876"/>
            <a:ext cx="12191999" cy="428624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CCA58E-942B-453D-BBE1-33C81B6D362F}"/>
              </a:ext>
            </a:extLst>
          </p:cNvPr>
          <p:cNvCxnSpPr/>
          <p:nvPr/>
        </p:nvCxnSpPr>
        <p:spPr>
          <a:xfrm flipV="1">
            <a:off x="4930403" y="2948332"/>
            <a:ext cx="2519916" cy="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0">
            <a:extLst>
              <a:ext uri="{FF2B5EF4-FFF2-40B4-BE49-F238E27FC236}">
                <a16:creationId xmlns:a16="http://schemas.microsoft.com/office/drawing/2014/main" id="{F1C55CCF-4A2B-4DF1-BB37-06C7BB8CB746}"/>
              </a:ext>
            </a:extLst>
          </p:cNvPr>
          <p:cNvSpPr txBox="1">
            <a:spLocks/>
          </p:cNvSpPr>
          <p:nvPr/>
        </p:nvSpPr>
        <p:spPr>
          <a:xfrm>
            <a:off x="4110642" y="1818640"/>
            <a:ext cx="4159439" cy="322072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E36987ED-A5A2-4D7D-B5E0-421F82F838D0}"/>
              </a:ext>
            </a:extLst>
          </p:cNvPr>
          <p:cNvSpPr txBox="1">
            <a:spLocks/>
          </p:cNvSpPr>
          <p:nvPr/>
        </p:nvSpPr>
        <p:spPr>
          <a:xfrm>
            <a:off x="3982941" y="330644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5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진행과정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5874EE1A-9052-468C-AA38-5CC91980BC05}"/>
              </a:ext>
            </a:extLst>
          </p:cNvPr>
          <p:cNvSpPr txBox="1">
            <a:spLocks/>
          </p:cNvSpPr>
          <p:nvPr/>
        </p:nvSpPr>
        <p:spPr>
          <a:xfrm>
            <a:off x="3982941" y="2338971"/>
            <a:ext cx="4414840" cy="121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>
                <a:solidFill>
                  <a:schemeClr val="bg1"/>
                </a:solidFill>
                <a:latin typeface="한겨레결체" panose="02010504000101010101" pitchFamily="2" charset="-127"/>
                <a:ea typeface="한겨레결체" panose="02010504000101010101" pitchFamily="2" charset="-127"/>
              </a:rPr>
              <a:t>03</a:t>
            </a:r>
            <a:endParaRPr lang="ko-KR" altLang="en-US" sz="3000" dirty="0">
              <a:solidFill>
                <a:schemeClr val="bg1"/>
              </a:solidFill>
              <a:latin typeface="한겨레결체" panose="02010504000101010101" pitchFamily="2" charset="-127"/>
              <a:ea typeface="한겨레결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13B434C-9371-46A5-AA5E-C4B319618BED}"/>
              </a:ext>
            </a:extLst>
          </p:cNvPr>
          <p:cNvSpPr txBox="1">
            <a:spLocks/>
          </p:cNvSpPr>
          <p:nvPr/>
        </p:nvSpPr>
        <p:spPr>
          <a:xfrm>
            <a:off x="838200" y="12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A6EE082-0E2B-43A8-98FB-77AE50F2FCB5}"/>
              </a:ext>
            </a:extLst>
          </p:cNvPr>
          <p:cNvSpPr/>
          <p:nvPr/>
        </p:nvSpPr>
        <p:spPr>
          <a:xfrm>
            <a:off x="2000135" y="1690307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797FDA9-5247-4D60-B5C1-2E83FF892572}"/>
              </a:ext>
            </a:extLst>
          </p:cNvPr>
          <p:cNvSpPr/>
          <p:nvPr/>
        </p:nvSpPr>
        <p:spPr>
          <a:xfrm>
            <a:off x="1918991" y="3264230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 훈련</a:t>
            </a:r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CE544EB0-5BDE-4AE3-90FD-299F661E6D09}"/>
              </a:ext>
            </a:extLst>
          </p:cNvPr>
          <p:cNvSpPr/>
          <p:nvPr/>
        </p:nvSpPr>
        <p:spPr>
          <a:xfrm>
            <a:off x="2000135" y="4967994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리뷰의 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 판단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01B78-0508-4C47-8AAA-CA080C605C90}"/>
              </a:ext>
            </a:extLst>
          </p:cNvPr>
          <p:cNvSpPr txBox="1"/>
          <p:nvPr/>
        </p:nvSpPr>
        <p:spPr>
          <a:xfrm>
            <a:off x="968236" y="561601"/>
            <a:ext cx="303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3.-1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감정분석</a:t>
            </a:r>
            <a:endParaRPr lang="ko-KR" altLang="en-US" sz="2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425FE-E28D-484E-9184-B980B32568BF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16">
            <a:extLst>
              <a:ext uri="{FF2B5EF4-FFF2-40B4-BE49-F238E27FC236}">
                <a16:creationId xmlns:a16="http://schemas.microsoft.com/office/drawing/2014/main" id="{A7DB8C5F-C758-41E9-B99D-5C6762EA63AD}"/>
              </a:ext>
            </a:extLst>
          </p:cNvPr>
          <p:cNvSpPr/>
          <p:nvPr/>
        </p:nvSpPr>
        <p:spPr>
          <a:xfrm rot="5400000">
            <a:off x="5889091" y="2696139"/>
            <a:ext cx="367780" cy="4170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sp>
        <p:nvSpPr>
          <p:cNvPr id="11" name="오른쪽 화살표 16">
            <a:extLst>
              <a:ext uri="{FF2B5EF4-FFF2-40B4-BE49-F238E27FC236}">
                <a16:creationId xmlns:a16="http://schemas.microsoft.com/office/drawing/2014/main" id="{C674E3BC-5C12-49A4-B3F9-344C32B1A698}"/>
              </a:ext>
            </a:extLst>
          </p:cNvPr>
          <p:cNvSpPr/>
          <p:nvPr/>
        </p:nvSpPr>
        <p:spPr>
          <a:xfrm rot="5400000">
            <a:off x="5889091" y="4337033"/>
            <a:ext cx="367780" cy="4170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</p:spTree>
    <p:extLst>
      <p:ext uri="{BB962C8B-B14F-4D97-AF65-F5344CB8AC3E}">
        <p14:creationId xmlns:p14="http://schemas.microsoft.com/office/powerpoint/2010/main" val="317968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13B434C-9371-46A5-AA5E-C4B319618BED}"/>
              </a:ext>
            </a:extLst>
          </p:cNvPr>
          <p:cNvSpPr txBox="1">
            <a:spLocks/>
          </p:cNvSpPr>
          <p:nvPr/>
        </p:nvSpPr>
        <p:spPr>
          <a:xfrm>
            <a:off x="838200" y="12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A6EE082-0E2B-43A8-98FB-77AE50F2FCB5}"/>
              </a:ext>
            </a:extLst>
          </p:cNvPr>
          <p:cNvSpPr/>
          <p:nvPr/>
        </p:nvSpPr>
        <p:spPr>
          <a:xfrm>
            <a:off x="2000135" y="1690307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C797FDA9-5247-4D60-B5C1-2E83FF892572}"/>
              </a:ext>
            </a:extLst>
          </p:cNvPr>
          <p:cNvSpPr/>
          <p:nvPr/>
        </p:nvSpPr>
        <p:spPr>
          <a:xfrm>
            <a:off x="1918991" y="3264230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CE544EB0-5BDE-4AE3-90FD-299F661E6D09}"/>
              </a:ext>
            </a:extLst>
          </p:cNvPr>
          <p:cNvSpPr/>
          <p:nvPr/>
        </p:nvSpPr>
        <p:spPr>
          <a:xfrm>
            <a:off x="2000135" y="4967994"/>
            <a:ext cx="8145691" cy="8589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01B78-0508-4C47-8AAA-CA080C605C90}"/>
              </a:ext>
            </a:extLst>
          </p:cNvPr>
          <p:cNvSpPr txBox="1"/>
          <p:nvPr/>
        </p:nvSpPr>
        <p:spPr>
          <a:xfrm>
            <a:off x="968236" y="561601"/>
            <a:ext cx="303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제품 추천</a:t>
            </a:r>
            <a:endParaRPr lang="ko-KR" altLang="en-US" sz="2400" dirty="0"/>
          </a:p>
          <a:p>
            <a:endParaRPr lang="ko-KR" altLang="en-US" sz="2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425FE-E28D-484E-9184-B980B32568BF}"/>
              </a:ext>
            </a:extLst>
          </p:cNvPr>
          <p:cNvCxnSpPr/>
          <p:nvPr/>
        </p:nvCxnSpPr>
        <p:spPr>
          <a:xfrm>
            <a:off x="1101487" y="1031065"/>
            <a:ext cx="97265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16">
            <a:extLst>
              <a:ext uri="{FF2B5EF4-FFF2-40B4-BE49-F238E27FC236}">
                <a16:creationId xmlns:a16="http://schemas.microsoft.com/office/drawing/2014/main" id="{A7DB8C5F-C758-41E9-B99D-5C6762EA63AD}"/>
              </a:ext>
            </a:extLst>
          </p:cNvPr>
          <p:cNvSpPr/>
          <p:nvPr/>
        </p:nvSpPr>
        <p:spPr>
          <a:xfrm rot="5400000">
            <a:off x="5889091" y="2696139"/>
            <a:ext cx="367780" cy="4170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sp>
        <p:nvSpPr>
          <p:cNvPr id="11" name="오른쪽 화살표 16">
            <a:extLst>
              <a:ext uri="{FF2B5EF4-FFF2-40B4-BE49-F238E27FC236}">
                <a16:creationId xmlns:a16="http://schemas.microsoft.com/office/drawing/2014/main" id="{C674E3BC-5C12-49A4-B3F9-344C32B1A698}"/>
              </a:ext>
            </a:extLst>
          </p:cNvPr>
          <p:cNvSpPr/>
          <p:nvPr/>
        </p:nvSpPr>
        <p:spPr>
          <a:xfrm rot="5400000">
            <a:off x="5889091" y="4337033"/>
            <a:ext cx="367780" cy="4170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</p:spTree>
    <p:extLst>
      <p:ext uri="{BB962C8B-B14F-4D97-AF65-F5344CB8AC3E}">
        <p14:creationId xmlns:p14="http://schemas.microsoft.com/office/powerpoint/2010/main" val="178431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688</Words>
  <Application>Microsoft Office PowerPoint</Application>
  <PresentationFormat>와이드스크린</PresentationFormat>
  <Paragraphs>123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Serif KR</vt:lpstr>
      <vt:lpstr>나눔바른고딕</vt:lpstr>
      <vt:lpstr>맑은 고딕</vt:lpstr>
      <vt:lpstr>한겨레결체</vt:lpstr>
      <vt:lpstr>함초롬돋움</vt:lpstr>
      <vt:lpstr>Arial</vt:lpstr>
      <vt:lpstr>Office 테마</vt:lpstr>
      <vt:lpstr>딥러닝 기반 화장품 추천 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YERIN</dc:creator>
  <cp:lastModifiedBy>YOO YERIN</cp:lastModifiedBy>
  <cp:revision>187</cp:revision>
  <dcterms:created xsi:type="dcterms:W3CDTF">2019-11-25T16:22:19Z</dcterms:created>
  <dcterms:modified xsi:type="dcterms:W3CDTF">2020-09-18T06:52:40Z</dcterms:modified>
</cp:coreProperties>
</file>