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i5+Sa31Nb7JyPak9iTmWIdZA17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224501" y="1122363"/>
            <a:ext cx="9443499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FKai-SB"/>
              <a:buNone/>
            </a:pPr>
            <a:r>
              <a:rPr b="1" lang="zh-TW">
                <a:latin typeface="DFKai-SB"/>
                <a:ea typeface="DFKai-SB"/>
                <a:cs typeface="DFKai-SB"/>
                <a:sym typeface="DFKai-SB"/>
              </a:rPr>
              <a:t>聯合機器學習的概念和應用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4130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zh-TW">
                <a:latin typeface="Times New Roman"/>
                <a:ea typeface="Times New Roman"/>
                <a:cs typeface="Times New Roman"/>
                <a:sym typeface="Times New Roman"/>
              </a:rPr>
              <a:t>Federated Machine Learning Concept and Applications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2134985" y="4107122"/>
            <a:ext cx="792203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QIANG YANG, Hong Kong University of Science and Technology, Hong Kong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YANG LIU, Webank, China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TIANJIAN CHEN, Webank, China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YONGXIN TONG, Beihang University, China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/>
          <p:cNvSpPr txBox="1"/>
          <p:nvPr>
            <p:ph type="title"/>
          </p:nvPr>
        </p:nvSpPr>
        <p:spPr>
          <a:xfrm>
            <a:off x="838199" y="365125"/>
            <a:ext cx="1064998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lang="zh-TW" sz="4000">
                <a:latin typeface="Times New Roman"/>
                <a:ea typeface="Times New Roman"/>
                <a:cs typeface="Times New Roman"/>
                <a:sym typeface="Times New Roman"/>
              </a:rPr>
              <a:t>Federated Transfer Learning (FTL)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資料集樣本、特徵都不同的情況，但還是少量樣本相同。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145" name="Google Shape;145;p10"/>
          <p:cNvPicPr preferRelativeResize="0"/>
          <p:nvPr/>
        </p:nvPicPr>
        <p:blipFill rotWithShape="1">
          <a:blip r:embed="rId3">
            <a:alphaModFix/>
          </a:blip>
          <a:srcRect b="12300" l="0" r="-738" t="0"/>
          <a:stretch/>
        </p:blipFill>
        <p:spPr>
          <a:xfrm>
            <a:off x="987826" y="2334133"/>
            <a:ext cx="5236936" cy="3231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/>
          <p:nvPr>
            <p:ph type="title"/>
          </p:nvPr>
        </p:nvSpPr>
        <p:spPr>
          <a:xfrm>
            <a:off x="838199" y="365125"/>
            <a:ext cx="1064998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zh-TW">
                <a:latin typeface="Times New Roman"/>
                <a:ea typeface="Times New Roman"/>
                <a:cs typeface="Times New Roman"/>
                <a:sym typeface="Times New Roman"/>
              </a:rPr>
              <a:t>Comparison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 vs Distributed ML, FL強調隱私保護，擁有資料完全自治權；ML由中央節點負責控制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 vs Edge Computing, 2者相似，FL多了安全協議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 vs Federated DBS, DBS缺乏保護機制，強調基本操作；FL強調建立Model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 txBox="1"/>
          <p:nvPr>
            <p:ph type="title"/>
          </p:nvPr>
        </p:nvSpPr>
        <p:spPr>
          <a:xfrm>
            <a:off x="838199" y="365125"/>
            <a:ext cx="1064998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zh-TW">
                <a:latin typeface="Times New Roman"/>
                <a:ea typeface="Times New Roman"/>
                <a:cs typeface="Times New Roman"/>
                <a:sym typeface="Times New Roman"/>
              </a:rPr>
              <a:t>Applications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將區塊鏈作為促進聯合學習的平台，期望達成商業化。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智慧零售、智慧醫療保健、金融相關等等產業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為第三方建立模型，為客戶提供個性化服務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現今AI面臨兩個主要挑戰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一、大多數行業，資料以孤島形式存在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二、加強資料隱私和安全性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利用分布於多個裝置上的資料集來建構模型，以避免隱私洩漏等等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92" name="Google Shape;9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zh-TW"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zh-TW">
                <a:latin typeface="Times New Roman"/>
                <a:ea typeface="Times New Roman"/>
                <a:cs typeface="Times New Roman"/>
                <a:sym typeface="Times New Roman"/>
              </a:rPr>
              <a:t>Privacy of Federated Learning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Differential Privacy 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給資料添加noise，或使用方法掩蓋敏感屬性，直到第三方無法區分個體為止。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zh-TW">
                <a:latin typeface="Microsoft JhengHei"/>
                <a:ea typeface="Microsoft JhengHei"/>
                <a:cs typeface="Microsoft JhengHei"/>
                <a:sym typeface="Microsoft JhengHei"/>
              </a:rPr>
              <a:t>Homomorphic Encryption 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通過加密機制下的參數交換來保護用戶資料的隱私性。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與差異隱私不同，資料和模型本身不會被傳輸；兩者共通的部分則是都需要對隱私和準確性做權衡。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zh-TW">
                <a:latin typeface="Times New Roman"/>
                <a:ea typeface="Times New Roman"/>
                <a:cs typeface="Times New Roman"/>
                <a:sym typeface="Times New Roman"/>
              </a:rPr>
              <a:t>Indirect information leakage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4"/>
          <p:cNvSpPr txBox="1"/>
          <p:nvPr>
            <p:ph idx="1" type="body"/>
          </p:nvPr>
        </p:nvSpPr>
        <p:spPr>
          <a:xfrm>
            <a:off x="838200" y="183393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隨機梯度下降（SGD）等優化演算法的參數更新，但沒有提供安全保證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允許插入後門來學習他人的資料來惡意攻擊他人;提出一種“約束和規模”模型中毒方法以減少資料中毒。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>
            <p:ph type="title"/>
          </p:nvPr>
        </p:nvSpPr>
        <p:spPr>
          <a:xfrm>
            <a:off x="838199" y="365125"/>
            <a:ext cx="1064998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lang="zh-TW" sz="4000">
                <a:latin typeface="Times New Roman"/>
                <a:ea typeface="Times New Roman"/>
                <a:cs typeface="Times New Roman"/>
                <a:sym typeface="Times New Roman"/>
              </a:rPr>
              <a:t>Horizontal Federated Learning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資料集相同特徵，樣本不同的情況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111" name="Google Shape;111;p5"/>
          <p:cNvPicPr preferRelativeResize="0"/>
          <p:nvPr/>
        </p:nvPicPr>
        <p:blipFill rotWithShape="1">
          <a:blip r:embed="rId3">
            <a:alphaModFix/>
          </a:blip>
          <a:srcRect b="54909" l="1" r="-13511" t="0"/>
          <a:stretch/>
        </p:blipFill>
        <p:spPr>
          <a:xfrm>
            <a:off x="838199" y="2455126"/>
            <a:ext cx="5670405" cy="3092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/>
          <p:nvPr>
            <p:ph type="title"/>
          </p:nvPr>
        </p:nvSpPr>
        <p:spPr>
          <a:xfrm>
            <a:off x="838199" y="365125"/>
            <a:ext cx="1064998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lang="zh-TW" sz="4000">
                <a:latin typeface="Times New Roman"/>
                <a:ea typeface="Times New Roman"/>
                <a:cs typeface="Times New Roman"/>
                <a:sym typeface="Times New Roman"/>
              </a:rPr>
              <a:t>Horizontal Federated Learning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1. 運算，使用加密技術掩蓋梯度，將結果傳給Server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2. Server於不了解A,B兩方資訊下，執行安全聚合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3. 將結果回傳A,B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4. A,B解密梯度，更新各自Model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5. 持續重複步驟，直到損失函數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收斂為止。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118" name="Google Shape;11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0380" y="2839403"/>
            <a:ext cx="5274310" cy="3337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 txBox="1"/>
          <p:nvPr>
            <p:ph type="title"/>
          </p:nvPr>
        </p:nvSpPr>
        <p:spPr>
          <a:xfrm>
            <a:off x="838199" y="365125"/>
            <a:ext cx="1064998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lang="zh-TW" sz="4000">
                <a:latin typeface="Times New Roman"/>
                <a:ea typeface="Times New Roman"/>
                <a:cs typeface="Times New Roman"/>
                <a:sym typeface="Times New Roman"/>
              </a:rPr>
              <a:t>Vertical Federated Learning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資料集相同的樣本，但特徵空間不同的情況。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會引入STP (Semi-honest Third Party)幫忙計算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25" name="Google Shape;125;p7"/>
          <p:cNvPicPr preferRelativeResize="0"/>
          <p:nvPr/>
        </p:nvPicPr>
        <p:blipFill rotWithShape="1">
          <a:blip r:embed="rId3">
            <a:alphaModFix/>
          </a:blip>
          <a:srcRect b="0" l="0" r="466" t="54303"/>
          <a:stretch/>
        </p:blipFill>
        <p:spPr>
          <a:xfrm>
            <a:off x="838199" y="3043065"/>
            <a:ext cx="4972137" cy="3133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/>
          <p:nvPr>
            <p:ph type="title"/>
          </p:nvPr>
        </p:nvSpPr>
        <p:spPr>
          <a:xfrm>
            <a:off x="838199" y="365125"/>
            <a:ext cx="1064998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lang="zh-TW" sz="4000">
                <a:latin typeface="Times New Roman"/>
                <a:ea typeface="Times New Roman"/>
                <a:cs typeface="Times New Roman"/>
                <a:sym typeface="Times New Roman"/>
              </a:rPr>
              <a:t>Vertical Federated Learning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 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Part1, Encrypted entity alignment，利用技術，確認雙方相同的用戶。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 Part2, Encrypted model training，使用這些公共實體的資料來資料機器學習模型，含4步驟: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/>
          <p:nvPr>
            <p:ph type="title"/>
          </p:nvPr>
        </p:nvSpPr>
        <p:spPr>
          <a:xfrm>
            <a:off x="838199" y="365125"/>
            <a:ext cx="1064998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lang="zh-TW" sz="4000">
                <a:latin typeface="Times New Roman"/>
                <a:ea typeface="Times New Roman"/>
                <a:cs typeface="Times New Roman"/>
                <a:sym typeface="Times New Roman"/>
              </a:rPr>
              <a:t>Vertical Federated Learning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 1. 合作者C創建成對的加密公鑰，將公鑰發送給A和B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 2. A和B加密並交換中間結果，以進行梯度和損耗計算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 3. A和B分別計算加密的梯度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並添加額外的掩碼， A和B向C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發送加密的值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4. C解密並將梯度和損失發送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回A和B ，A和B取消遮蓋梯度，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更新模型參數。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38" name="Google Shape;13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3878" y="3021013"/>
            <a:ext cx="5274310" cy="315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2020-07-28T06:57:24Z</dcterms:created>
  <dc:creator>王文友</dc:creator>
</cp:coreProperties>
</file>