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embeddedFontLst>
    <p:embeddedFont>
      <p:font typeface="Calibri" panose="020F0502020204030204" pitchFamily="34" charset="0"/>
      <p:regular r:id="rId70"/>
      <p:bold r:id="rId71"/>
      <p:italic r:id="rId72"/>
      <p:boldItalic r:id="rId73"/>
    </p:embeddedFont>
    <p:embeddedFont>
      <p:font typeface="Arimo" panose="020B0604020202020204" charset="0"/>
      <p:regular r:id="rId74"/>
      <p:bold r:id="rId75"/>
      <p:italic r:id="rId76"/>
      <p:boldItalic r:id="rId77"/>
    </p:embeddedFont>
    <p:embeddedFont>
      <p:font typeface="Trebuchet MS" panose="020B0603020202020204" pitchFamily="34" charset="0"/>
      <p:regular r:id="rId78"/>
      <p:bold r:id="rId79"/>
      <p:italic r:id="rId80"/>
      <p:boldItalic r:id="rId81"/>
    </p:embeddedFont>
    <p:embeddedFont>
      <p:font typeface="Average" panose="020B0604020202020204" charset="0"/>
      <p:regular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35">
          <p15:clr>
            <a:srgbClr val="A4A3A4"/>
          </p15:clr>
        </p15:guide>
        <p15:guide id="2" pos="2880">
          <p15:clr>
            <a:srgbClr val="A4A3A4"/>
          </p15:clr>
        </p15:guide>
        <p15:guide id="3" pos="334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54AB25-FD56-4A06-9837-231293D2CEB2}">
  <a:tblStyle styleId="{A954AB25-FD56-4A06-9837-231293D2CEB2}"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7E6"/>
          </a:solidFill>
        </a:fill>
      </a:tcStyle>
    </a:wholeTbl>
    <a:band1H>
      <a:tcTxStyle b="off" i="off"/>
      <a:tcStyle>
        <a:tcBdr/>
        <a:fill>
          <a:solidFill>
            <a:srgbClr val="F4CBCA"/>
          </a:solidFill>
        </a:fill>
      </a:tcStyle>
    </a:band1H>
    <a:band2H>
      <a:tcTxStyle b="off" i="off"/>
      <a:tcStyle>
        <a:tcBdr/>
      </a:tcStyle>
    </a:band2H>
    <a:band1V>
      <a:tcTxStyle b="off" i="off"/>
      <a:tcStyle>
        <a:tcBdr/>
        <a:fill>
          <a:solidFill>
            <a:srgbClr val="F4CBCA"/>
          </a:solidFill>
        </a:fill>
      </a:tcStyle>
    </a:band1V>
    <a:band2V>
      <a:tcTxStyle b="off" i="off"/>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3C01C83-E591-4E7D-9D0B-50882EE407E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AF56FFD-5893-4E7D-A7EA-4B7C37CC7CF5}"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773C5D-C1F4-482B-950E-18BC597A63E8}"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835"/>
        <p:guide pos="2880"/>
        <p:guide pos="33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79497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cikit-learn.org/stable/modules/generated/sklearn.preprocessing.StandardScaler.html#sklearn.preprocessing.StandardScaler"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learning.oreilly.com/library/view/regression-analysis-with/9781788627306/6bb0d820-6200-4bfe-aa91-e7b7ffa2a9c1.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eb.cs.hacettepe.edu.tr/~aykut/classes/fall2017/bbm406/slides/l15-support_vector_machines.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cs.umd.edu/~samir/498/SVM.pdf?fbclid=IwAR1txSdO3y1XJUXrBSPQUKJezNWE6aMfena-EvR6H1dCx2WeNrEpfEpVr6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kaggle.com/ronitf/heart-disease-uci"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 name="Google Shape;5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extLst>
      <p:ext uri="{BB962C8B-B14F-4D97-AF65-F5344CB8AC3E}">
        <p14:creationId xmlns:p14="http://schemas.microsoft.com/office/powerpoint/2010/main" val="225248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1. cap-shape: bell=b,conical=c,convex=x,flat=f, knobbed=k,sunken=s </a:t>
            </a:r>
            <a:br>
              <a:rPr lang="en-GB"/>
            </a:br>
            <a:r>
              <a:rPr lang="en-GB"/>
              <a:t>2. cap-surface: fibrous=f,grooves=g,scaly=y,smooth=s </a:t>
            </a:r>
            <a:br>
              <a:rPr lang="en-GB"/>
            </a:br>
            <a:r>
              <a:rPr lang="en-GB"/>
              <a:t>3. cap-color: brown=n,buff=b,cinnamon=c,gray=g,green=r, pink=p,purple=u,red=e,white=w,yellow=y </a:t>
            </a:r>
            <a:br>
              <a:rPr lang="en-GB"/>
            </a:br>
            <a:r>
              <a:rPr lang="en-GB"/>
              <a:t>4. bruises?: bruises=t,no=f </a:t>
            </a:r>
            <a:br>
              <a:rPr lang="en-GB"/>
            </a:br>
            <a:r>
              <a:rPr lang="en-GB"/>
              <a:t>5. odor: almond=a,anise=l,creosote=c,fishy=y,foul=f, musty=m,none=n,pungent=p,spicy=s </a:t>
            </a:r>
            <a:br>
              <a:rPr lang="en-GB"/>
            </a:br>
            <a:r>
              <a:rPr lang="en-GB"/>
              <a:t>6. gill-attachment: attached=a,descending=d,free=f,notched=n </a:t>
            </a:r>
            <a:br>
              <a:rPr lang="en-GB"/>
            </a:br>
            <a:r>
              <a:rPr lang="en-GB"/>
              <a:t>7. gill-spacing: close=c,crowded=w,distant=d </a:t>
            </a:r>
            <a:br>
              <a:rPr lang="en-GB"/>
            </a:br>
            <a:r>
              <a:rPr lang="en-GB"/>
              <a:t>8. gill-size: broad=b,narrow=n </a:t>
            </a:r>
            <a:br>
              <a:rPr lang="en-GB"/>
            </a:br>
            <a:r>
              <a:rPr lang="en-GB"/>
              <a:t>9. gill-color: black=k,brown=n,buff=b,chocolate=h,gray=g, green=r,orange=o,pink=p,purple=u,red=e, white=w,yellow=y </a:t>
            </a:r>
            <a:br>
              <a:rPr lang="en-GB"/>
            </a:br>
            <a:r>
              <a:rPr lang="en-GB"/>
              <a:t>10. stalk-shape: enlarging=e,tapering=t </a:t>
            </a:r>
            <a:br>
              <a:rPr lang="en-GB"/>
            </a:br>
            <a:r>
              <a:rPr lang="en-GB"/>
              <a:t>11. stalk-root: bulbous=b,club=c,cup=u,equal=e, rhizomorphs=z,rooted=r,missing=? </a:t>
            </a:r>
            <a:br>
              <a:rPr lang="en-GB"/>
            </a:br>
            <a:r>
              <a:rPr lang="en-GB"/>
              <a:t>12. stalk-surface-above-ring: fibrous=f,scaly=y,silky=k,smooth=s </a:t>
            </a:r>
            <a:br>
              <a:rPr lang="en-GB"/>
            </a:br>
            <a:r>
              <a:rPr lang="en-GB"/>
              <a:t>13. stalk-surface-below-ring: fibrous=f,scaly=y,silky=k,smooth=s </a:t>
            </a:r>
            <a:br>
              <a:rPr lang="en-GB"/>
            </a:br>
            <a:r>
              <a:rPr lang="en-GB"/>
              <a:t>14. stalk-color-above-ring: brown=n,buff=b,cinnamon=c,gray=g,orange=o, pink=p,red=e,white=w,yellow=y </a:t>
            </a:r>
            <a:br>
              <a:rPr lang="en-GB"/>
            </a:br>
            <a:r>
              <a:rPr lang="en-GB"/>
              <a:t>15. stalk-color-below-ring: brown=n,buff=b,cinnamon=c,gray=g,orange=o, pink=p,red=e,white=w,yellow=y </a:t>
            </a:r>
            <a:br>
              <a:rPr lang="en-GB"/>
            </a:br>
            <a:r>
              <a:rPr lang="en-GB"/>
              <a:t>16. veil-type: partial=p,universal=u </a:t>
            </a:r>
            <a:br>
              <a:rPr lang="en-GB"/>
            </a:br>
            <a:r>
              <a:rPr lang="en-GB"/>
              <a:t>17. veil-color: brown=n,orange=o,white=w,yellow=y </a:t>
            </a:r>
            <a:br>
              <a:rPr lang="en-GB"/>
            </a:br>
            <a:r>
              <a:rPr lang="en-GB"/>
              <a:t>18. ring-number: none=n,one=o,two=t </a:t>
            </a:r>
            <a:br>
              <a:rPr lang="en-GB"/>
            </a:br>
            <a:r>
              <a:rPr lang="en-GB"/>
              <a:t>19. ring-type: cobwebby=c,evanescent=e,flaring=f,large=l, none=n,pendant=p,sheathing=s,zone=z </a:t>
            </a:r>
            <a:br>
              <a:rPr lang="en-GB"/>
            </a:br>
            <a:r>
              <a:rPr lang="en-GB"/>
              <a:t>20. spore-print-color: black=k,brown=n,buff=b,chocolate=h,green=r, orange=o,purple=u,white=w,yellow=y </a:t>
            </a:r>
            <a:br>
              <a:rPr lang="en-GB"/>
            </a:br>
            <a:r>
              <a:rPr lang="en-GB"/>
              <a:t>21. population: abundant=a,clustered=c,numerous=n, scattered=s,several=v,solitary=y </a:t>
            </a:r>
            <a:br>
              <a:rPr lang="en-GB"/>
            </a:br>
            <a:r>
              <a:rPr lang="en-GB"/>
              <a:t>22. habitat: grasses=g,leaves=l,meadows=m,paths=p, urban=u,waste=w,woods=d</a:t>
            </a:r>
            <a:endParaRPr/>
          </a:p>
        </p:txBody>
      </p:sp>
      <p:sp>
        <p:nvSpPr>
          <p:cNvPr id="125" name="Google Shape;12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extLst>
      <p:ext uri="{BB962C8B-B14F-4D97-AF65-F5344CB8AC3E}">
        <p14:creationId xmlns:p14="http://schemas.microsoft.com/office/powerpoint/2010/main" val="35865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645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561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[4] </a:t>
            </a:r>
            <a:r>
              <a:rPr lang="en-GB" u="sng">
                <a:solidFill>
                  <a:schemeClr val="hlink"/>
                </a:solidFill>
                <a:hlinkClick r:id="rId3"/>
              </a:rPr>
              <a:t>https://scikit-learn.org/stable/modules/generated/sklearn.preprocessing.StandardScaler.html#sklearn.preprocessing.StandardScaler</a:t>
            </a:r>
            <a:endParaRPr/>
          </a:p>
          <a:p>
            <a:pPr marL="0" lvl="0" indent="0" algn="l" rtl="0">
              <a:lnSpc>
                <a:spcPct val="100000"/>
              </a:lnSpc>
              <a:spcBef>
                <a:spcPts val="0"/>
              </a:spcBef>
              <a:spcAft>
                <a:spcPts val="0"/>
              </a:spcAft>
              <a:buSzPts val="1400"/>
              <a:buNone/>
            </a:pPr>
            <a:r>
              <a:rPr lang="en-GB"/>
              <a:t>[] </a:t>
            </a:r>
            <a:r>
              <a:rPr lang="en-GB" u="sng">
                <a:solidFill>
                  <a:schemeClr val="hlink"/>
                </a:solidFill>
                <a:hlinkClick r:id="rId4"/>
              </a:rPr>
              <a:t>https://learning.oreilly.com/library/view/regression-analysis-with/9781788627306/6bb0d820-6200-4bfe-aa91-e7b7ffa2a9c1.xhtml</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where u is the mean of the training samples, and s is the standard deviation of the training samples</a:t>
            </a:r>
            <a:endParaRPr/>
          </a:p>
          <a:p>
            <a:pPr marL="0" lvl="0" indent="0" algn="l" rtl="0">
              <a:lnSpc>
                <a:spcPct val="100000"/>
              </a:lnSpc>
              <a:spcBef>
                <a:spcPts val="0"/>
              </a:spcBef>
              <a:spcAft>
                <a:spcPts val="0"/>
              </a:spcAft>
              <a:buSzPts val="1400"/>
              <a:buNone/>
            </a:pPr>
            <a:r>
              <a:rPr lang="en-GB"/>
              <a:t>The range is the difference between the original maximum and original minimum</a:t>
            </a:r>
            <a:endParaRPr/>
          </a:p>
        </p:txBody>
      </p:sp>
      <p:sp>
        <p:nvSpPr>
          <p:cNvPr id="151" name="Google Shape;15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1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300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5. Bruno  Trstenjak,  Sasa  Mikac,  and  Dzenana  Donko. 2014.  Knn with tf-idf based framework for text categorization. In Procedia Engineering. volume 69, pages 1356–1364.</a:t>
            </a:r>
            <a:endParaRPr/>
          </a:p>
          <a:p>
            <a:pPr marL="0" lvl="0" indent="0" algn="l" rtl="0">
              <a:lnSpc>
                <a:spcPct val="100000"/>
              </a:lnSpc>
              <a:spcBef>
                <a:spcPts val="0"/>
              </a:spcBef>
              <a:spcAft>
                <a:spcPts val="0"/>
              </a:spcAft>
              <a:buClr>
                <a:schemeClr val="dk1"/>
              </a:buClr>
              <a:buSzPts val="1100"/>
              <a:buFont typeface="Arial"/>
              <a:buNone/>
            </a:pPr>
            <a:r>
              <a:rPr lang="en-GB"/>
              <a:t>6. Korde, Vandana. (2012). Text Classification and Classifiers:A Survey. International Journal of Artificial Intelligence &amp; Applications. 3. 85-99. 10.5121/ijaia.2012.3208.</a:t>
            </a:r>
            <a:endParaRPr/>
          </a:p>
        </p:txBody>
      </p:sp>
      <p:sp>
        <p:nvSpPr>
          <p:cNvPr id="167" name="Google Shape;167;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15</a:t>
            </a:fld>
            <a:endParaRPr/>
          </a:p>
        </p:txBody>
      </p:sp>
    </p:spTree>
    <p:extLst>
      <p:ext uri="{BB962C8B-B14F-4D97-AF65-F5344CB8AC3E}">
        <p14:creationId xmlns:p14="http://schemas.microsoft.com/office/powerpoint/2010/main" val="61441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448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228600" algn="l" rtl="0">
              <a:spcBef>
                <a:spcPts val="360"/>
              </a:spcBef>
              <a:spcAft>
                <a:spcPts val="0"/>
              </a:spcAft>
              <a:buClr>
                <a:schemeClr val="dk1"/>
              </a:buClr>
              <a:buSzPts val="1800"/>
              <a:buFont typeface="Arial"/>
              <a:buNone/>
            </a:pPr>
            <a:r>
              <a:rPr lang="en-GB">
                <a:latin typeface="Trebuchet MS"/>
                <a:ea typeface="Trebuchet MS"/>
                <a:cs typeface="Trebuchet MS"/>
                <a:sym typeface="Trebuchet MS"/>
              </a:rPr>
              <a:t>Support Vectors: data points closest to the hyperplane. It will define the separating line by calculating margin. This points more relevant for building the classifier. </a:t>
            </a:r>
            <a:endParaRPr>
              <a:latin typeface="Trebuchet MS"/>
              <a:ea typeface="Trebuchet MS"/>
              <a:cs typeface="Trebuchet MS"/>
              <a:sym typeface="Trebuchet MS"/>
            </a:endParaRPr>
          </a:p>
          <a:p>
            <a:pPr marL="457200" lvl="0" indent="-228600" algn="l" rtl="0">
              <a:spcBef>
                <a:spcPts val="360"/>
              </a:spcBef>
              <a:spcAft>
                <a:spcPts val="0"/>
              </a:spcAft>
              <a:buClr>
                <a:schemeClr val="dk1"/>
              </a:buClr>
              <a:buSzPts val="1800"/>
              <a:buFont typeface="Arial"/>
              <a:buNone/>
            </a:pPr>
            <a:r>
              <a:rPr lang="en-GB">
                <a:latin typeface="Trebuchet MS"/>
                <a:ea typeface="Trebuchet MS"/>
                <a:cs typeface="Trebuchet MS"/>
                <a:sym typeface="Trebuchet MS"/>
              </a:rPr>
              <a:t>Hyperplane: separates objects from different classes. </a:t>
            </a:r>
            <a:endParaRPr>
              <a:latin typeface="Trebuchet MS"/>
              <a:ea typeface="Trebuchet MS"/>
              <a:cs typeface="Trebuchet MS"/>
              <a:sym typeface="Trebuchet MS"/>
            </a:endParaRPr>
          </a:p>
          <a:p>
            <a:pPr marL="457200" lvl="0" indent="-228600" algn="l" rtl="0">
              <a:spcBef>
                <a:spcPts val="360"/>
              </a:spcBef>
              <a:spcAft>
                <a:spcPts val="0"/>
              </a:spcAft>
              <a:buClr>
                <a:schemeClr val="dk1"/>
              </a:buClr>
              <a:buSzPts val="1800"/>
              <a:buFont typeface="Arial"/>
              <a:buNone/>
            </a:pPr>
            <a:r>
              <a:rPr lang="en-GB">
                <a:latin typeface="Trebuchet MS"/>
                <a:ea typeface="Trebuchet MS"/>
                <a:cs typeface="Trebuchet MS"/>
                <a:sym typeface="Trebuchet MS"/>
              </a:rPr>
              <a:t>Margin: a gap between the two lines on the closest class points (support vectors). The larger the margin the better it is. This gives you a classification safety margin: a slight error in measurement or a slight document variation will not cause a misclassification </a:t>
            </a:r>
            <a:endParaRPr>
              <a:latin typeface="Trebuchet MS"/>
              <a:ea typeface="Trebuchet MS"/>
              <a:cs typeface="Trebuchet MS"/>
              <a:sym typeface="Trebuchet MS"/>
            </a:endParaRPr>
          </a:p>
          <a:p>
            <a:pPr marL="457200" lvl="0" indent="-228600" algn="l" rtl="0">
              <a:spcBef>
                <a:spcPts val="360"/>
              </a:spcBef>
              <a:spcAft>
                <a:spcPts val="0"/>
              </a:spcAft>
              <a:buClr>
                <a:schemeClr val="dk1"/>
              </a:buClr>
              <a:buSzPts val="1800"/>
              <a:buFont typeface="Arial"/>
              <a:buNone/>
            </a:pPr>
            <a:endParaRPr>
              <a:latin typeface="Trebuchet MS"/>
              <a:ea typeface="Trebuchet MS"/>
              <a:cs typeface="Trebuchet MS"/>
              <a:sym typeface="Trebuchet MS"/>
            </a:endParaRPr>
          </a:p>
          <a:p>
            <a:pPr marL="0" lvl="0" indent="0" algn="l" rtl="0">
              <a:spcBef>
                <a:spcPts val="0"/>
              </a:spcBef>
              <a:spcAft>
                <a:spcPts val="0"/>
              </a:spcAft>
              <a:buNone/>
            </a:pPr>
            <a:endParaRPr>
              <a:solidFill>
                <a:srgbClr val="CACACA"/>
              </a:solidFill>
              <a:latin typeface="Average"/>
              <a:ea typeface="Average"/>
              <a:cs typeface="Average"/>
              <a:sym typeface="Average"/>
            </a:endParaRPr>
          </a:p>
        </p:txBody>
      </p:sp>
      <p:sp>
        <p:nvSpPr>
          <p:cNvPr id="181" name="Google Shape;18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245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d34c7ee8_2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228600" algn="l" rtl="0">
              <a:spcBef>
                <a:spcPts val="360"/>
              </a:spcBef>
              <a:spcAft>
                <a:spcPts val="0"/>
              </a:spcAft>
              <a:buNone/>
            </a:pPr>
            <a:r>
              <a:rPr lang="en-GB">
                <a:solidFill>
                  <a:srgbClr val="000000"/>
                </a:solidFill>
                <a:latin typeface="Trebuchet MS"/>
                <a:ea typeface="Trebuchet MS"/>
                <a:cs typeface="Trebuchet MS"/>
                <a:sym typeface="Trebuchet MS"/>
              </a:rPr>
              <a:t>Support Vectors: data points closest to the hyperplane. It will define the separating line by calculating margin. This points more relevant for building the classifier. </a:t>
            </a:r>
            <a:endParaRPr>
              <a:solidFill>
                <a:srgbClr val="000000"/>
              </a:solidFill>
              <a:latin typeface="Trebuchet MS"/>
              <a:ea typeface="Trebuchet MS"/>
              <a:cs typeface="Trebuchet MS"/>
              <a:sym typeface="Trebuchet MS"/>
            </a:endParaRPr>
          </a:p>
          <a:p>
            <a:pPr marL="457200" lvl="0" indent="-228600" algn="l" rtl="0">
              <a:spcBef>
                <a:spcPts val="360"/>
              </a:spcBef>
              <a:spcAft>
                <a:spcPts val="0"/>
              </a:spcAft>
              <a:buNone/>
            </a:pPr>
            <a:r>
              <a:rPr lang="en-GB">
                <a:solidFill>
                  <a:srgbClr val="000000"/>
                </a:solidFill>
                <a:latin typeface="Trebuchet MS"/>
                <a:ea typeface="Trebuchet MS"/>
                <a:cs typeface="Trebuchet MS"/>
                <a:sym typeface="Trebuchet MS"/>
              </a:rPr>
              <a:t>Hyperplane: separates objects from different classes. </a:t>
            </a:r>
            <a:endParaRPr>
              <a:solidFill>
                <a:srgbClr val="000000"/>
              </a:solidFill>
              <a:latin typeface="Trebuchet MS"/>
              <a:ea typeface="Trebuchet MS"/>
              <a:cs typeface="Trebuchet MS"/>
              <a:sym typeface="Trebuchet MS"/>
            </a:endParaRPr>
          </a:p>
          <a:p>
            <a:pPr marL="457200" lvl="0" indent="-228600" algn="l" rtl="0">
              <a:spcBef>
                <a:spcPts val="360"/>
              </a:spcBef>
              <a:spcAft>
                <a:spcPts val="0"/>
              </a:spcAft>
              <a:buNone/>
            </a:pPr>
            <a:r>
              <a:rPr lang="en-GB">
                <a:solidFill>
                  <a:srgbClr val="000000"/>
                </a:solidFill>
                <a:latin typeface="Trebuchet MS"/>
                <a:ea typeface="Trebuchet MS"/>
                <a:cs typeface="Trebuchet MS"/>
                <a:sym typeface="Trebuchet MS"/>
              </a:rPr>
              <a:t>Margin: a gap between the two lines on the closest class points (support vectors). The larger the margin the better it is. This gives you a classification safety margin: a slight error in measurement or a slight document variation will not cause a misclassification </a:t>
            </a:r>
            <a:endParaRPr>
              <a:solidFill>
                <a:srgbClr val="000000"/>
              </a:solidFill>
              <a:latin typeface="Trebuchet MS"/>
              <a:ea typeface="Trebuchet MS"/>
              <a:cs typeface="Trebuchet MS"/>
              <a:sym typeface="Trebuchet MS"/>
            </a:endParaRPr>
          </a:p>
          <a:p>
            <a:pPr marL="457200" lvl="0" indent="-228600" algn="l" rtl="0">
              <a:spcBef>
                <a:spcPts val="360"/>
              </a:spcBef>
              <a:spcAft>
                <a:spcPts val="0"/>
              </a:spcAft>
              <a:buNone/>
            </a:pPr>
            <a:endParaRPr>
              <a:solidFill>
                <a:srgbClr val="000000"/>
              </a:solidFill>
              <a:latin typeface="Trebuchet MS"/>
              <a:ea typeface="Trebuchet MS"/>
              <a:cs typeface="Trebuchet MS"/>
              <a:sym typeface="Trebuchet MS"/>
            </a:endParaRPr>
          </a:p>
          <a:p>
            <a:pPr marL="0" lvl="0" indent="0" algn="l" rtl="0">
              <a:spcBef>
                <a:spcPts val="0"/>
              </a:spcBef>
              <a:spcAft>
                <a:spcPts val="0"/>
              </a:spcAft>
              <a:buNone/>
            </a:pPr>
            <a:r>
              <a:rPr lang="en-GB">
                <a:solidFill>
                  <a:srgbClr val="000000"/>
                </a:solidFill>
                <a:latin typeface="Average"/>
                <a:ea typeface="Average"/>
                <a:cs typeface="Average"/>
                <a:sym typeface="Average"/>
              </a:rPr>
              <a:t>[8.9]</a:t>
            </a:r>
            <a:endParaRPr>
              <a:solidFill>
                <a:srgbClr val="000000"/>
              </a:solidFill>
              <a:latin typeface="Average"/>
              <a:ea typeface="Average"/>
              <a:cs typeface="Average"/>
              <a:sym typeface="Average"/>
            </a:endParaRPr>
          </a:p>
        </p:txBody>
      </p:sp>
      <p:sp>
        <p:nvSpPr>
          <p:cNvPr id="190" name="Google Shape;190;g6dd34c7ee8_2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510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dd34c7ee8_2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solidFill>
                  <a:srgbClr val="000000"/>
                </a:solidFill>
              </a:rPr>
              <a:t>[9] Erdem, Aykut. 2017. </a:t>
            </a:r>
            <a:r>
              <a:rPr lang="en-GB" i="1">
                <a:solidFill>
                  <a:srgbClr val="000000"/>
                </a:solidFill>
              </a:rPr>
              <a:t>Lecture 15: −Support Vector Machines −Soft Margin Classification.</a:t>
            </a:r>
            <a:r>
              <a:rPr lang="en-GB">
                <a:solidFill>
                  <a:srgbClr val="000000"/>
                </a:solidFill>
              </a:rPr>
              <a:t>  </a:t>
            </a:r>
            <a:r>
              <a:rPr lang="en-GB" sz="1100" u="sng">
                <a:solidFill>
                  <a:srgbClr val="000000"/>
                </a:solidFill>
                <a:latin typeface="Arial"/>
                <a:ea typeface="Arial"/>
                <a:cs typeface="Arial"/>
                <a:sym typeface="Arial"/>
                <a:hlinkClick r:id="rId3"/>
              </a:rPr>
              <a:t>https://web.cs.hacettepe.edu.tr/~aykut/classes/fall2017/bbm406/slides/l15-support_vector_machines.pdf</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0"/>
              </a:spcBef>
              <a:spcAft>
                <a:spcPts val="0"/>
              </a:spcAft>
              <a:buNone/>
            </a:pPr>
            <a:endParaRPr>
              <a:solidFill>
                <a:srgbClr val="000000"/>
              </a:solidFill>
              <a:latin typeface="Trebuchet MS"/>
              <a:ea typeface="Trebuchet MS"/>
              <a:cs typeface="Trebuchet MS"/>
              <a:sym typeface="Trebuchet MS"/>
            </a:endParaRPr>
          </a:p>
        </p:txBody>
      </p:sp>
      <p:sp>
        <p:nvSpPr>
          <p:cNvPr id="199" name="Google Shape;199;g6dd34c7ee8_2_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04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6123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dd34c7ee8_2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[10] </a:t>
            </a:r>
            <a:r>
              <a:rPr lang="en-GB" sz="1100" u="sng">
                <a:solidFill>
                  <a:srgbClr val="000000"/>
                </a:solidFill>
                <a:latin typeface="Arial"/>
                <a:ea typeface="Arial"/>
                <a:cs typeface="Arial"/>
                <a:sym typeface="Arial"/>
                <a:hlinkClick r:id="rId3"/>
              </a:rPr>
              <a:t>https://www.cs.umd.edu/~samir/498/SVM.pdf?fbclid=IwAR1txSdO3y1XJUXrBSPQUKJezNWE6aMfena-EvR6H1dCx2WeNrEpfEpVr64</a:t>
            </a:r>
            <a:endParaRPr>
              <a:solidFill>
                <a:srgbClr val="000000"/>
              </a:solidFill>
            </a:endParaRPr>
          </a:p>
          <a:p>
            <a:pPr marL="0" lvl="0" indent="0" algn="l" rtl="0">
              <a:spcBef>
                <a:spcPts val="0"/>
              </a:spcBef>
              <a:spcAft>
                <a:spcPts val="0"/>
              </a:spcAft>
              <a:buNone/>
            </a:pPr>
            <a:endParaRPr>
              <a:solidFill>
                <a:srgbClr val="000000"/>
              </a:solidFill>
            </a:endParaRPr>
          </a:p>
        </p:txBody>
      </p:sp>
      <p:sp>
        <p:nvSpPr>
          <p:cNvPr id="208" name="Google Shape;208;g6dd34c7ee8_2_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88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dd34c7ee8_2_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dd34c7ee8_2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6dd34c7ee8_2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21</a:t>
            </a:fld>
            <a:endParaRPr/>
          </a:p>
        </p:txBody>
      </p:sp>
    </p:spTree>
    <p:extLst>
      <p:ext uri="{BB962C8B-B14F-4D97-AF65-F5344CB8AC3E}">
        <p14:creationId xmlns:p14="http://schemas.microsoft.com/office/powerpoint/2010/main" val="348319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dd34c7ee8_2_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dd34c7ee8_2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[11] ? gandhi 2018</a:t>
            </a:r>
            <a:endParaRPr/>
          </a:p>
        </p:txBody>
      </p:sp>
      <p:sp>
        <p:nvSpPr>
          <p:cNvPr id="233" name="Google Shape;233;g6dd34c7ee8_2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1981526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196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24</a:t>
            </a:fld>
            <a:endParaRPr/>
          </a:p>
        </p:txBody>
      </p:sp>
    </p:spTree>
    <p:extLst>
      <p:ext uri="{BB962C8B-B14F-4D97-AF65-F5344CB8AC3E}">
        <p14:creationId xmlns:p14="http://schemas.microsoft.com/office/powerpoint/2010/main" val="2189349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032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[12] </a:t>
            </a:r>
            <a:r>
              <a:rPr lang="en-GB" sz="1200" b="0" i="0" u="none" strike="noStrike" cap="none">
                <a:solidFill>
                  <a:schemeClr val="dk1"/>
                </a:solidFill>
                <a:latin typeface="Calibri"/>
                <a:ea typeface="Calibri"/>
                <a:cs typeface="Calibri"/>
                <a:sym typeface="Calibri"/>
              </a:rPr>
              <a:t>Sarang Narkhede. 2018. Blog: https://towardsdatascience.com/understanding-confusion-matrix-a9ad42dcfd62</a:t>
            </a:r>
            <a:endParaRPr/>
          </a:p>
        </p:txBody>
      </p:sp>
      <p:sp>
        <p:nvSpPr>
          <p:cNvPr id="265" name="Google Shape;265;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26</a:t>
            </a:fld>
            <a:endParaRPr/>
          </a:p>
        </p:txBody>
      </p:sp>
    </p:spTree>
    <p:extLst>
      <p:ext uri="{BB962C8B-B14F-4D97-AF65-F5344CB8AC3E}">
        <p14:creationId xmlns:p14="http://schemas.microsoft.com/office/powerpoint/2010/main" val="1465176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917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28</a:t>
            </a:fld>
            <a:endParaRPr/>
          </a:p>
        </p:txBody>
      </p:sp>
    </p:spTree>
    <p:extLst>
      <p:ext uri="{BB962C8B-B14F-4D97-AF65-F5344CB8AC3E}">
        <p14:creationId xmlns:p14="http://schemas.microsoft.com/office/powerpoint/2010/main" val="1842774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a:t>For mushroom dataset the highest accuracy of 100% is in k=5,6 and 10, while in heart disease the highest is in 6 with 73.7%. The average accuracy for mushroom dataset is 98.4% while heart disease is 66.9%</a:t>
            </a:r>
            <a:endParaRPr/>
          </a:p>
          <a:p>
            <a:pPr marL="0" lvl="0" indent="0" algn="l" rtl="0">
              <a:lnSpc>
                <a:spcPct val="100000"/>
              </a:lnSpc>
              <a:spcBef>
                <a:spcPts val="0"/>
              </a:spcBef>
              <a:spcAft>
                <a:spcPts val="0"/>
              </a:spcAft>
              <a:buSzPts val="1400"/>
              <a:buNone/>
            </a:pPr>
            <a:endParaRPr/>
          </a:p>
        </p:txBody>
      </p:sp>
      <p:sp>
        <p:nvSpPr>
          <p:cNvPr id="287" name="Google Shape;287;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29</a:t>
            </a:fld>
            <a:endParaRPr/>
          </a:p>
        </p:txBody>
      </p:sp>
    </p:spTree>
    <p:extLst>
      <p:ext uri="{BB962C8B-B14F-4D97-AF65-F5344CB8AC3E}">
        <p14:creationId xmlns:p14="http://schemas.microsoft.com/office/powerpoint/2010/main" val="393723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6905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95" name="Google Shape;29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9054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640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2907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33</a:t>
            </a:fld>
            <a:endParaRPr/>
          </a:p>
        </p:txBody>
      </p:sp>
    </p:spTree>
    <p:extLst>
      <p:ext uri="{BB962C8B-B14F-4D97-AF65-F5344CB8AC3E}">
        <p14:creationId xmlns:p14="http://schemas.microsoft.com/office/powerpoint/2010/main" val="3196681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0"/>
              </a:spcBef>
              <a:spcAft>
                <a:spcPts val="0"/>
              </a:spcAft>
              <a:buSzPts val="1400"/>
              <a:buNone/>
            </a:pPr>
            <a:r>
              <a:rPr lang="en-GB"/>
              <a:t>The accuracy for heart disease dataset increased after normalizing dataset range. With standardscaler, the highest accuracy was 78.69% while in minmax was 85.25%. And the average is 76.50% for standardscaler and 79.51% for minmax.</a:t>
            </a:r>
            <a:endParaRPr/>
          </a:p>
          <a:p>
            <a:pPr marL="114300" lvl="0" indent="0" algn="just" rtl="0">
              <a:lnSpc>
                <a:spcPct val="100000"/>
              </a:lnSpc>
              <a:spcBef>
                <a:spcPts val="0"/>
              </a:spcBef>
              <a:spcAft>
                <a:spcPts val="0"/>
              </a:spcAft>
              <a:buSzPts val="1400"/>
              <a:buNone/>
            </a:pPr>
            <a:endParaRPr/>
          </a:p>
          <a:p>
            <a:pPr marL="114300" lvl="0" indent="0" algn="just" rtl="0">
              <a:lnSpc>
                <a:spcPct val="100000"/>
              </a:lnSpc>
              <a:spcBef>
                <a:spcPts val="0"/>
              </a:spcBef>
              <a:spcAft>
                <a:spcPts val="0"/>
              </a:spcAft>
              <a:buSzPts val="1400"/>
              <a:buNone/>
            </a:pPr>
            <a:r>
              <a:rPr lang="en-GB" sz="1200" b="0" i="0" u="none" strike="noStrike" cap="none">
                <a:solidFill>
                  <a:schemeClr val="dk1"/>
                </a:solidFill>
                <a:latin typeface="Calibri"/>
                <a:ea typeface="Calibri"/>
                <a:cs typeface="Calibri"/>
                <a:sym typeface="Calibri"/>
              </a:rPr>
              <a:t>14.29%</a:t>
            </a:r>
            <a:r>
              <a:rPr lang="en-GB"/>
              <a:t> </a:t>
            </a:r>
            <a:r>
              <a:rPr lang="en-GB" sz="1200" b="0" i="0" u="none" strike="noStrike" cap="none">
                <a:solidFill>
                  <a:schemeClr val="dk1"/>
                </a:solidFill>
                <a:latin typeface="Calibri"/>
                <a:ea typeface="Calibri"/>
                <a:cs typeface="Calibri"/>
                <a:sym typeface="Calibri"/>
              </a:rPr>
              <a:t>18.78%</a:t>
            </a:r>
            <a:r>
              <a:rPr lang="en-GB"/>
              <a:t> </a:t>
            </a:r>
            <a:endParaRPr/>
          </a:p>
        </p:txBody>
      </p:sp>
      <p:sp>
        <p:nvSpPr>
          <p:cNvPr id="329" name="Google Shape;329;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34</a:t>
            </a:fld>
            <a:endParaRPr/>
          </a:p>
        </p:txBody>
      </p:sp>
    </p:spTree>
    <p:extLst>
      <p:ext uri="{BB962C8B-B14F-4D97-AF65-F5344CB8AC3E}">
        <p14:creationId xmlns:p14="http://schemas.microsoft.com/office/powerpoint/2010/main" val="3631763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693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7479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GB" sz="1200" b="0" i="0" u="none" strike="noStrike" cap="none">
                <a:solidFill>
                  <a:schemeClr val="dk1"/>
                </a:solidFill>
                <a:latin typeface="Calibri"/>
                <a:ea typeface="Calibri"/>
                <a:cs typeface="Calibri"/>
                <a:sym typeface="Calibri"/>
              </a:rPr>
              <a:t>14.29%</a:t>
            </a:r>
            <a:r>
              <a:rPr lang="en-GB"/>
              <a:t> </a:t>
            </a:r>
            <a:r>
              <a:rPr lang="en-GB" sz="1200" b="0" i="0" u="none" strike="noStrike" cap="none">
                <a:solidFill>
                  <a:schemeClr val="dk1"/>
                </a:solidFill>
                <a:latin typeface="Calibri"/>
                <a:ea typeface="Calibri"/>
                <a:cs typeface="Calibri"/>
                <a:sym typeface="Calibri"/>
              </a:rPr>
              <a:t>18.78%</a:t>
            </a:r>
            <a:r>
              <a:rPr lang="en-GB"/>
              <a:t> </a:t>
            </a:r>
            <a:endParaRPr/>
          </a:p>
          <a:p>
            <a:pPr marL="457200" marR="0" lvl="0" indent="-228600" algn="l" rtl="0">
              <a:lnSpc>
                <a:spcPct val="100000"/>
              </a:lnSpc>
              <a:spcBef>
                <a:spcPts val="0"/>
              </a:spcBef>
              <a:spcAft>
                <a:spcPts val="0"/>
              </a:spcAft>
              <a:buSzPts val="1400"/>
              <a:buNone/>
            </a:pPr>
            <a:endParaRPr/>
          </a:p>
        </p:txBody>
      </p:sp>
      <p:sp>
        <p:nvSpPr>
          <p:cNvPr id="355" name="Google Shape;35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37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944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93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dd34c7ee8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6dd34c7ee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6dd34c7ee8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39</a:t>
            </a:fld>
            <a:endParaRPr/>
          </a:p>
        </p:txBody>
      </p:sp>
    </p:spTree>
    <p:extLst>
      <p:ext uri="{BB962C8B-B14F-4D97-AF65-F5344CB8AC3E}">
        <p14:creationId xmlns:p14="http://schemas.microsoft.com/office/powerpoint/2010/main" val="289026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M. A. Wajeed and T. Adilakshmi. 2011.  Using KNN algorithm for text categorization.  In Vinu V. Das and Nessy Thankachan, editors, Computational Intelligence and Information Technology. Springer Berlin Heidelberg, Berlin, Heidelberg, pages 796–801.</a:t>
            </a:r>
            <a:endParaRPr/>
          </a:p>
          <a:p>
            <a:pPr marL="0" lvl="0" indent="0" algn="l" rtl="0">
              <a:lnSpc>
                <a:spcPct val="100000"/>
              </a:lnSpc>
              <a:spcBef>
                <a:spcPts val="0"/>
              </a:spcBef>
              <a:spcAft>
                <a:spcPts val="0"/>
              </a:spcAft>
              <a:buSzPts val="1400"/>
              <a:buNone/>
            </a:pPr>
            <a:endParaRPr/>
          </a:p>
        </p:txBody>
      </p:sp>
      <p:sp>
        <p:nvSpPr>
          <p:cNvPr id="80" name="Google Shape;8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3059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dd34c7ee8_2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dd34c7ee8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6dd34c7ee8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40</a:t>
            </a:fld>
            <a:endParaRPr/>
          </a:p>
        </p:txBody>
      </p:sp>
    </p:spTree>
    <p:extLst>
      <p:ext uri="{BB962C8B-B14F-4D97-AF65-F5344CB8AC3E}">
        <p14:creationId xmlns:p14="http://schemas.microsoft.com/office/powerpoint/2010/main" val="1891863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6dd34c7ee8_1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6dd34c7ee8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6dd34c7ee8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41</a:t>
            </a:fld>
            <a:endParaRPr/>
          </a:p>
        </p:txBody>
      </p:sp>
    </p:spTree>
    <p:extLst>
      <p:ext uri="{BB962C8B-B14F-4D97-AF65-F5344CB8AC3E}">
        <p14:creationId xmlns:p14="http://schemas.microsoft.com/office/powerpoint/2010/main" val="1576328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dd34c7ee8_1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dd34c7ee8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6dd34c7ee8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42</a:t>
            </a:fld>
            <a:endParaRPr/>
          </a:p>
        </p:txBody>
      </p:sp>
    </p:spTree>
    <p:extLst>
      <p:ext uri="{BB962C8B-B14F-4D97-AF65-F5344CB8AC3E}">
        <p14:creationId xmlns:p14="http://schemas.microsoft.com/office/powerpoint/2010/main" val="2035063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dd34c7ee8_2_1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dd34c7ee8_2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6dd34c7ee8_2_1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43</a:t>
            </a:fld>
            <a:endParaRPr/>
          </a:p>
        </p:txBody>
      </p:sp>
    </p:spTree>
    <p:extLst>
      <p:ext uri="{BB962C8B-B14F-4D97-AF65-F5344CB8AC3E}">
        <p14:creationId xmlns:p14="http://schemas.microsoft.com/office/powerpoint/2010/main" val="1480112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6dd34c7ee8_2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6dd34c7ee8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g6dd34c7ee8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44</a:t>
            </a:fld>
            <a:endParaRPr/>
          </a:p>
        </p:txBody>
      </p:sp>
    </p:spTree>
    <p:extLst>
      <p:ext uri="{BB962C8B-B14F-4D97-AF65-F5344CB8AC3E}">
        <p14:creationId xmlns:p14="http://schemas.microsoft.com/office/powerpoint/2010/main" val="2537231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dd34c7ee8_2_1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dd34c7ee8_2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6dd34c7ee8_2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45</a:t>
            </a:fld>
            <a:endParaRPr/>
          </a:p>
        </p:txBody>
      </p:sp>
    </p:spTree>
    <p:extLst>
      <p:ext uri="{BB962C8B-B14F-4D97-AF65-F5344CB8AC3E}">
        <p14:creationId xmlns:p14="http://schemas.microsoft.com/office/powerpoint/2010/main" val="2720954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dd34c7ee8_2_1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dd34c7ee8_2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6dd34c7ee8_2_1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46</a:t>
            </a:fld>
            <a:endParaRPr/>
          </a:p>
        </p:txBody>
      </p:sp>
    </p:spTree>
    <p:extLst>
      <p:ext uri="{BB962C8B-B14F-4D97-AF65-F5344CB8AC3E}">
        <p14:creationId xmlns:p14="http://schemas.microsoft.com/office/powerpoint/2010/main" val="3908526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6dd34c7ee8_2_1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dd34c7ee8_2_1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6dd34c7ee8_2_1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47</a:t>
            </a:fld>
            <a:endParaRPr/>
          </a:p>
        </p:txBody>
      </p:sp>
    </p:spTree>
    <p:extLst>
      <p:ext uri="{BB962C8B-B14F-4D97-AF65-F5344CB8AC3E}">
        <p14:creationId xmlns:p14="http://schemas.microsoft.com/office/powerpoint/2010/main" val="28336662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6dd34c7ee8_2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6dd34c7ee8_2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g6dd34c7ee8_2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48</a:t>
            </a:fld>
            <a:endParaRPr/>
          </a:p>
        </p:txBody>
      </p:sp>
    </p:spTree>
    <p:extLst>
      <p:ext uri="{BB962C8B-B14F-4D97-AF65-F5344CB8AC3E}">
        <p14:creationId xmlns:p14="http://schemas.microsoft.com/office/powerpoint/2010/main" val="7811119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6dd34c7ee8_2_1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6dd34c7ee8_2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6dd34c7ee8_2_1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49</a:t>
            </a:fld>
            <a:endParaRPr/>
          </a:p>
        </p:txBody>
      </p:sp>
    </p:spTree>
    <p:extLst>
      <p:ext uri="{BB962C8B-B14F-4D97-AF65-F5344CB8AC3E}">
        <p14:creationId xmlns:p14="http://schemas.microsoft.com/office/powerpoint/2010/main" val="160356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sz="1100">
                <a:latin typeface="Arial"/>
                <a:ea typeface="Arial"/>
                <a:cs typeface="Arial"/>
                <a:sym typeface="Arial"/>
              </a:rPr>
              <a:t>2. A. Danades, D. Pratama, D. Anggraini and D. Anggriani, "Comparison of accuracy level K-Nearest Neighbor algorithm and Support Vector Machine algorithm in classification water quality status," </a:t>
            </a:r>
            <a:r>
              <a:rPr lang="en-GB" sz="1100" i="1">
                <a:latin typeface="Arial"/>
                <a:ea typeface="Arial"/>
                <a:cs typeface="Arial"/>
                <a:sym typeface="Arial"/>
              </a:rPr>
              <a:t>2016 6th International Conference on System Engineering and Technology (ICSET)</a:t>
            </a:r>
            <a:r>
              <a:rPr lang="en-GB" sz="1100">
                <a:latin typeface="Arial"/>
                <a:ea typeface="Arial"/>
                <a:cs typeface="Arial"/>
                <a:sym typeface="Arial"/>
              </a:rPr>
              <a:t>, Bandung, 2016, pp. 137-141.</a:t>
            </a:r>
            <a:endParaRPr/>
          </a:p>
        </p:txBody>
      </p:sp>
      <p:sp>
        <p:nvSpPr>
          <p:cNvPr id="88" name="Google Shape;88;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5</a:t>
            </a:fld>
            <a:endParaRPr/>
          </a:p>
        </p:txBody>
      </p:sp>
    </p:spTree>
    <p:extLst>
      <p:ext uri="{BB962C8B-B14F-4D97-AF65-F5344CB8AC3E}">
        <p14:creationId xmlns:p14="http://schemas.microsoft.com/office/powerpoint/2010/main" val="35520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dd34c7ee8_2_1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dd34c7ee8_2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6dd34c7ee8_2_1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50</a:t>
            </a:fld>
            <a:endParaRPr/>
          </a:p>
        </p:txBody>
      </p:sp>
    </p:spTree>
    <p:extLst>
      <p:ext uri="{BB962C8B-B14F-4D97-AF65-F5344CB8AC3E}">
        <p14:creationId xmlns:p14="http://schemas.microsoft.com/office/powerpoint/2010/main" val="1151853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dd34c7ee8_2_1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dd34c7ee8_2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g6dd34c7ee8_2_1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51</a:t>
            </a:fld>
            <a:endParaRPr/>
          </a:p>
        </p:txBody>
      </p:sp>
    </p:spTree>
    <p:extLst>
      <p:ext uri="{BB962C8B-B14F-4D97-AF65-F5344CB8AC3E}">
        <p14:creationId xmlns:p14="http://schemas.microsoft.com/office/powerpoint/2010/main" val="25302748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6dd34c7ee8_2_1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6dd34c7ee8_2_1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g6dd34c7ee8_2_1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52</a:t>
            </a:fld>
            <a:endParaRPr/>
          </a:p>
        </p:txBody>
      </p:sp>
    </p:spTree>
    <p:extLst>
      <p:ext uri="{BB962C8B-B14F-4D97-AF65-F5344CB8AC3E}">
        <p14:creationId xmlns:p14="http://schemas.microsoft.com/office/powerpoint/2010/main" val="3731882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6dd34c7ee8_2_2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6dd34c7ee8_2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6dd34c7ee8_2_2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53</a:t>
            </a:fld>
            <a:endParaRPr/>
          </a:p>
        </p:txBody>
      </p:sp>
    </p:spTree>
    <p:extLst>
      <p:ext uri="{BB962C8B-B14F-4D97-AF65-F5344CB8AC3E}">
        <p14:creationId xmlns:p14="http://schemas.microsoft.com/office/powerpoint/2010/main" val="1712193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6dd34c7ee8_2_1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6dd34c7ee8_2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6dd34c7ee8_2_1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54</a:t>
            </a:fld>
            <a:endParaRPr/>
          </a:p>
        </p:txBody>
      </p:sp>
    </p:spTree>
    <p:extLst>
      <p:ext uri="{BB962C8B-B14F-4D97-AF65-F5344CB8AC3E}">
        <p14:creationId xmlns:p14="http://schemas.microsoft.com/office/powerpoint/2010/main" val="9308038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dd34c7ee8_2_1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dd34c7ee8_2_1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g6dd34c7ee8_2_1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55</a:t>
            </a:fld>
            <a:endParaRPr/>
          </a:p>
        </p:txBody>
      </p:sp>
    </p:spTree>
    <p:extLst>
      <p:ext uri="{BB962C8B-B14F-4D97-AF65-F5344CB8AC3E}">
        <p14:creationId xmlns:p14="http://schemas.microsoft.com/office/powerpoint/2010/main" val="38009269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6dd34c7ee8_2_2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6dd34c7ee8_2_2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g6dd34c7ee8_2_2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56</a:t>
            </a:fld>
            <a:endParaRPr/>
          </a:p>
        </p:txBody>
      </p:sp>
    </p:spTree>
    <p:extLst>
      <p:ext uri="{BB962C8B-B14F-4D97-AF65-F5344CB8AC3E}">
        <p14:creationId xmlns:p14="http://schemas.microsoft.com/office/powerpoint/2010/main" val="1986038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408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dd34c7ee8_4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6dd34c7ee8_4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6dd34c7ee8_4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58</a:t>
            </a:fld>
            <a:endParaRPr/>
          </a:p>
        </p:txBody>
      </p:sp>
    </p:spTree>
    <p:extLst>
      <p:ext uri="{BB962C8B-B14F-4D97-AF65-F5344CB8AC3E}">
        <p14:creationId xmlns:p14="http://schemas.microsoft.com/office/powerpoint/2010/main" val="9505844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6dd34c7ee8_2_2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dd34c7ee8_2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6dd34c7ee8_2_2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59</a:t>
            </a:fld>
            <a:endParaRPr/>
          </a:p>
        </p:txBody>
      </p:sp>
    </p:spTree>
    <p:extLst>
      <p:ext uri="{BB962C8B-B14F-4D97-AF65-F5344CB8AC3E}">
        <p14:creationId xmlns:p14="http://schemas.microsoft.com/office/powerpoint/2010/main" val="412889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3 ?</a:t>
            </a:r>
            <a:endParaRPr/>
          </a:p>
        </p:txBody>
      </p:sp>
      <p:sp>
        <p:nvSpPr>
          <p:cNvPr id="95" name="Google Shape;9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388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6dd34c7ee8_2_20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6dd34c7ee8_2_2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g6dd34c7ee8_2_2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60</a:t>
            </a:fld>
            <a:endParaRPr/>
          </a:p>
        </p:txBody>
      </p:sp>
    </p:spTree>
    <p:extLst>
      <p:ext uri="{BB962C8B-B14F-4D97-AF65-F5344CB8AC3E}">
        <p14:creationId xmlns:p14="http://schemas.microsoft.com/office/powerpoint/2010/main" val="22219627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dd34c7ee8_4_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dd34c7ee8_4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6dd34c7ee8_4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61</a:t>
            </a:fld>
            <a:endParaRPr/>
          </a:p>
        </p:txBody>
      </p:sp>
    </p:spTree>
    <p:extLst>
      <p:ext uri="{BB962C8B-B14F-4D97-AF65-F5344CB8AC3E}">
        <p14:creationId xmlns:p14="http://schemas.microsoft.com/office/powerpoint/2010/main" val="38965945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dd34c7ee8_2_2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dd34c7ee8_2_2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g6dd34c7ee8_2_2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62</a:t>
            </a:fld>
            <a:endParaRPr/>
          </a:p>
        </p:txBody>
      </p:sp>
    </p:spTree>
    <p:extLst>
      <p:ext uri="{BB962C8B-B14F-4D97-AF65-F5344CB8AC3E}">
        <p14:creationId xmlns:p14="http://schemas.microsoft.com/office/powerpoint/2010/main" val="975186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636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6dd34c7ee8_2_2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6dd34c7ee8_2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6dd34c7ee8_2_2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64</a:t>
            </a:fld>
            <a:endParaRPr/>
          </a:p>
        </p:txBody>
      </p:sp>
    </p:spTree>
    <p:extLst>
      <p:ext uri="{BB962C8B-B14F-4D97-AF65-F5344CB8AC3E}">
        <p14:creationId xmlns:p14="http://schemas.microsoft.com/office/powerpoint/2010/main" val="35710956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6dd34c7ee8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6dd34c7ee8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6dd34c7ee8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65</a:t>
            </a:fld>
            <a:endParaRPr/>
          </a:p>
        </p:txBody>
      </p:sp>
    </p:spTree>
    <p:extLst>
      <p:ext uri="{BB962C8B-B14F-4D97-AF65-F5344CB8AC3E}">
        <p14:creationId xmlns:p14="http://schemas.microsoft.com/office/powerpoint/2010/main" val="760020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dd34c7ee8_4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dd34c7ee8_4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g6dd34c7ee8_4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66</a:t>
            </a:fld>
            <a:endParaRPr/>
          </a:p>
        </p:txBody>
      </p:sp>
    </p:spTree>
    <p:extLst>
      <p:ext uri="{BB962C8B-B14F-4D97-AF65-F5344CB8AC3E}">
        <p14:creationId xmlns:p14="http://schemas.microsoft.com/office/powerpoint/2010/main" val="24252318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67</a:t>
            </a:fld>
            <a:endParaRPr/>
          </a:p>
        </p:txBody>
      </p:sp>
    </p:spTree>
    <p:extLst>
      <p:ext uri="{BB962C8B-B14F-4D97-AF65-F5344CB8AC3E}">
        <p14:creationId xmlns:p14="http://schemas.microsoft.com/office/powerpoint/2010/main" val="214814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03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dd34c7ee8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dd34c7ee8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6dd34c7ee8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8</a:t>
            </a:fld>
            <a:endParaRPr/>
          </a:p>
        </p:txBody>
      </p:sp>
    </p:spTree>
    <p:extLst>
      <p:ext uri="{BB962C8B-B14F-4D97-AF65-F5344CB8AC3E}">
        <p14:creationId xmlns:p14="http://schemas.microsoft.com/office/powerpoint/2010/main" val="398967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 </a:t>
            </a:r>
            <a:r>
              <a:rPr lang="en-GB" u="sng">
                <a:solidFill>
                  <a:schemeClr val="hlink"/>
                </a:solidFill>
                <a:hlinkClick r:id="rId3"/>
              </a:rPr>
              <a:t>https://www.kaggle.com/ronitf/heart-disease-uci</a:t>
            </a:r>
            <a:endParaRPr/>
          </a:p>
          <a:p>
            <a:pPr marL="0" lvl="0" indent="0" algn="l" rtl="0">
              <a:lnSpc>
                <a:spcPct val="100000"/>
              </a:lnSpc>
              <a:spcBef>
                <a:spcPts val="0"/>
              </a:spcBef>
              <a:spcAft>
                <a:spcPts val="0"/>
              </a:spcAft>
              <a:buSzPts val="1400"/>
              <a:buNone/>
            </a:pPr>
            <a:r>
              <a:rPr lang="en-GB"/>
              <a:t>[] https://www.kaggle.com/uciml/mushroom-classification</a:t>
            </a:r>
            <a:endParaRPr/>
          </a:p>
        </p:txBody>
      </p:sp>
      <p:sp>
        <p:nvSpPr>
          <p:cNvPr id="116" name="Google Shape;11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5286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ajd tytułowy" type="title">
  <p:cSld name="TITLE">
    <p:spTree>
      <p:nvGrpSpPr>
        <p:cNvPr id="1" name="Shape 16"/>
        <p:cNvGrpSpPr/>
        <p:nvPr/>
      </p:nvGrpSpPr>
      <p:grpSpPr>
        <a:xfrm>
          <a:off x="0" y="0"/>
          <a:ext cx="0" cy="0"/>
          <a:chOff x="0" y="0"/>
          <a:chExt cx="0" cy="0"/>
        </a:xfrm>
      </p:grpSpPr>
      <p:pic>
        <p:nvPicPr>
          <p:cNvPr id="17" name="Google Shape;17;p2" descr="pasek1"/>
          <p:cNvPicPr preferRelativeResize="0"/>
          <p:nvPr/>
        </p:nvPicPr>
        <p:blipFill rotWithShape="1">
          <a:blip r:embed="rId2">
            <a:alphaModFix/>
          </a:blip>
          <a:srcRect/>
          <a:stretch/>
        </p:blipFill>
        <p:spPr>
          <a:xfrm>
            <a:off x="0" y="1630363"/>
            <a:ext cx="1660525" cy="5235575"/>
          </a:xfrm>
          <a:prstGeom prst="rect">
            <a:avLst/>
          </a:prstGeom>
          <a:noFill/>
          <a:ln>
            <a:noFill/>
          </a:ln>
        </p:spPr>
      </p:pic>
      <p:sp>
        <p:nvSpPr>
          <p:cNvPr id="18" name="Google Shape;18;p2"/>
          <p:cNvSpPr/>
          <p:nvPr/>
        </p:nvSpPr>
        <p:spPr>
          <a:xfrm>
            <a:off x="1660525" y="1628775"/>
            <a:ext cx="7519988" cy="5229225"/>
          </a:xfrm>
          <a:prstGeom prst="rect">
            <a:avLst/>
          </a:prstGeom>
          <a:solidFill>
            <a:srgbClr val="A71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 name="Google Shape;19;p2" descr="logo en duze"/>
          <p:cNvPicPr preferRelativeResize="0"/>
          <p:nvPr/>
        </p:nvPicPr>
        <p:blipFill rotWithShape="1">
          <a:blip r:embed="rId3">
            <a:alphaModFix/>
          </a:blip>
          <a:srcRect/>
          <a:stretch/>
        </p:blipFill>
        <p:spPr>
          <a:xfrm>
            <a:off x="0" y="-17463"/>
            <a:ext cx="8899525" cy="1646238"/>
          </a:xfrm>
          <a:prstGeom prst="rect">
            <a:avLst/>
          </a:prstGeom>
          <a:noFill/>
          <a:ln>
            <a:noFill/>
          </a:ln>
        </p:spPr>
      </p:pic>
      <p:sp>
        <p:nvSpPr>
          <p:cNvPr id="20" name="Google Shape;20;p2"/>
          <p:cNvSpPr txBox="1">
            <a:spLocks noGrp="1"/>
          </p:cNvSpPr>
          <p:nvPr>
            <p:ph type="ctrTitle"/>
          </p:nvPr>
        </p:nvSpPr>
        <p:spPr>
          <a:xfrm>
            <a:off x="1871663" y="2130425"/>
            <a:ext cx="709295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871663" y="5697538"/>
            <a:ext cx="7092950" cy="90011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400"/>
              </a:spcBef>
              <a:spcAft>
                <a:spcPts val="0"/>
              </a:spcAft>
              <a:buClr>
                <a:srgbClr val="FFD3A1"/>
              </a:buClr>
              <a:buSzPts val="2000"/>
              <a:buFont typeface="Trebuchet MS"/>
              <a:buNone/>
              <a:defRPr sz="2000">
                <a:solidFill>
                  <a:srgbClr val="FFD3A1"/>
                </a:solidFill>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22" name="Google Shape;22;p2"/>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11188" y="1881188"/>
            <a:ext cx="4135437" cy="486092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Trebuchet MS"/>
              <a:buChar char="•"/>
              <a:defRPr sz="2800"/>
            </a:lvl1pPr>
            <a:lvl2pPr marL="914400" lvl="1" indent="-381000" algn="l">
              <a:lnSpc>
                <a:spcPct val="100000"/>
              </a:lnSpc>
              <a:spcBef>
                <a:spcPts val="480"/>
              </a:spcBef>
              <a:spcAft>
                <a:spcPts val="0"/>
              </a:spcAft>
              <a:buClr>
                <a:schemeClr val="dk1"/>
              </a:buClr>
              <a:buSzPts val="2400"/>
              <a:buFont typeface="Trebuchet MS"/>
              <a:buChar char="–"/>
              <a:defRPr sz="2400"/>
            </a:lvl2pPr>
            <a:lvl3pPr marL="1371600" lvl="2" indent="-355600" algn="l">
              <a:lnSpc>
                <a:spcPct val="100000"/>
              </a:lnSpc>
              <a:spcBef>
                <a:spcPts val="400"/>
              </a:spcBef>
              <a:spcAft>
                <a:spcPts val="0"/>
              </a:spcAft>
              <a:buClr>
                <a:schemeClr val="dk1"/>
              </a:buClr>
              <a:buSzPts val="2000"/>
              <a:buFont typeface="Trebuchet MS"/>
              <a:buChar char="•"/>
              <a:defRPr sz="2000"/>
            </a:lvl3pPr>
            <a:lvl4pPr marL="1828800" lvl="3" indent="-342900" algn="l">
              <a:lnSpc>
                <a:spcPct val="100000"/>
              </a:lnSpc>
              <a:spcBef>
                <a:spcPts val="360"/>
              </a:spcBef>
              <a:spcAft>
                <a:spcPts val="0"/>
              </a:spcAft>
              <a:buClr>
                <a:schemeClr val="dk1"/>
              </a:buClr>
              <a:buSzPts val="1800"/>
              <a:buFont typeface="Trebuchet MS"/>
              <a:buChar char="–"/>
              <a:defRPr sz="1800"/>
            </a:lvl4pPr>
            <a:lvl5pPr marL="2286000" lvl="4" indent="-342900" algn="l">
              <a:lnSpc>
                <a:spcPct val="100000"/>
              </a:lnSpc>
              <a:spcBef>
                <a:spcPts val="360"/>
              </a:spcBef>
              <a:spcAft>
                <a:spcPts val="0"/>
              </a:spcAft>
              <a:buClr>
                <a:schemeClr val="dk1"/>
              </a:buClr>
              <a:buSzPts val="1800"/>
              <a:buFont typeface="Trebuchet MS"/>
              <a:buChar char="»"/>
              <a:defRPr sz="1800"/>
            </a:lvl5pPr>
            <a:lvl6pPr marL="2743200" lvl="5" indent="-342900" algn="l">
              <a:lnSpc>
                <a:spcPct val="100000"/>
              </a:lnSpc>
              <a:spcBef>
                <a:spcPts val="360"/>
              </a:spcBef>
              <a:spcAft>
                <a:spcPts val="0"/>
              </a:spcAft>
              <a:buClr>
                <a:schemeClr val="dk1"/>
              </a:buClr>
              <a:buSzPts val="1800"/>
              <a:buFont typeface="Trebuchet MS"/>
              <a:buChar char="»"/>
              <a:defRPr sz="1800"/>
            </a:lvl6pPr>
            <a:lvl7pPr marL="3200400" lvl="6" indent="-342900" algn="l">
              <a:lnSpc>
                <a:spcPct val="100000"/>
              </a:lnSpc>
              <a:spcBef>
                <a:spcPts val="360"/>
              </a:spcBef>
              <a:spcAft>
                <a:spcPts val="0"/>
              </a:spcAft>
              <a:buClr>
                <a:schemeClr val="dk1"/>
              </a:buClr>
              <a:buSzPts val="1800"/>
              <a:buFont typeface="Trebuchet MS"/>
              <a:buChar char="»"/>
              <a:defRPr sz="1800"/>
            </a:lvl7pPr>
            <a:lvl8pPr marL="3657600" lvl="7" indent="-342900" algn="l">
              <a:lnSpc>
                <a:spcPct val="100000"/>
              </a:lnSpc>
              <a:spcBef>
                <a:spcPts val="360"/>
              </a:spcBef>
              <a:spcAft>
                <a:spcPts val="0"/>
              </a:spcAft>
              <a:buClr>
                <a:schemeClr val="dk1"/>
              </a:buClr>
              <a:buSzPts val="1800"/>
              <a:buFont typeface="Trebuchet MS"/>
              <a:buChar char="»"/>
              <a:defRPr sz="1800"/>
            </a:lvl8pPr>
            <a:lvl9pPr marL="4114800" lvl="8" indent="-342900" algn="l">
              <a:lnSpc>
                <a:spcPct val="100000"/>
              </a:lnSpc>
              <a:spcBef>
                <a:spcPts val="360"/>
              </a:spcBef>
              <a:spcAft>
                <a:spcPts val="0"/>
              </a:spcAft>
              <a:buClr>
                <a:schemeClr val="dk1"/>
              </a:buClr>
              <a:buSzPts val="1800"/>
              <a:buFont typeface="Trebuchet MS"/>
              <a:buChar char="»"/>
              <a:defRPr sz="1800"/>
            </a:lvl9pPr>
          </a:lstStyle>
          <a:p>
            <a:endParaRPr/>
          </a:p>
        </p:txBody>
      </p:sp>
      <p:sp>
        <p:nvSpPr>
          <p:cNvPr id="26" name="Google Shape;26;p3"/>
          <p:cNvSpPr txBox="1">
            <a:spLocks noGrp="1"/>
          </p:cNvSpPr>
          <p:nvPr>
            <p:ph type="body" idx="2"/>
          </p:nvPr>
        </p:nvSpPr>
        <p:spPr>
          <a:xfrm>
            <a:off x="4899025" y="1881188"/>
            <a:ext cx="4137025" cy="4860925"/>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Trebuchet MS"/>
              <a:buChar char="•"/>
              <a:defRPr sz="2800"/>
            </a:lvl1pPr>
            <a:lvl2pPr marL="914400" lvl="1" indent="-381000" algn="l">
              <a:lnSpc>
                <a:spcPct val="100000"/>
              </a:lnSpc>
              <a:spcBef>
                <a:spcPts val="480"/>
              </a:spcBef>
              <a:spcAft>
                <a:spcPts val="0"/>
              </a:spcAft>
              <a:buClr>
                <a:schemeClr val="dk1"/>
              </a:buClr>
              <a:buSzPts val="2400"/>
              <a:buFont typeface="Trebuchet MS"/>
              <a:buChar char="–"/>
              <a:defRPr sz="2400"/>
            </a:lvl2pPr>
            <a:lvl3pPr marL="1371600" lvl="2" indent="-355600" algn="l">
              <a:lnSpc>
                <a:spcPct val="100000"/>
              </a:lnSpc>
              <a:spcBef>
                <a:spcPts val="400"/>
              </a:spcBef>
              <a:spcAft>
                <a:spcPts val="0"/>
              </a:spcAft>
              <a:buClr>
                <a:schemeClr val="dk1"/>
              </a:buClr>
              <a:buSzPts val="2000"/>
              <a:buFont typeface="Trebuchet MS"/>
              <a:buChar char="•"/>
              <a:defRPr sz="2000"/>
            </a:lvl3pPr>
            <a:lvl4pPr marL="1828800" lvl="3" indent="-342900" algn="l">
              <a:lnSpc>
                <a:spcPct val="100000"/>
              </a:lnSpc>
              <a:spcBef>
                <a:spcPts val="360"/>
              </a:spcBef>
              <a:spcAft>
                <a:spcPts val="0"/>
              </a:spcAft>
              <a:buClr>
                <a:schemeClr val="dk1"/>
              </a:buClr>
              <a:buSzPts val="1800"/>
              <a:buFont typeface="Trebuchet MS"/>
              <a:buChar char="–"/>
              <a:defRPr sz="1800"/>
            </a:lvl4pPr>
            <a:lvl5pPr marL="2286000" lvl="4" indent="-342900" algn="l">
              <a:lnSpc>
                <a:spcPct val="100000"/>
              </a:lnSpc>
              <a:spcBef>
                <a:spcPts val="360"/>
              </a:spcBef>
              <a:spcAft>
                <a:spcPts val="0"/>
              </a:spcAft>
              <a:buClr>
                <a:schemeClr val="dk1"/>
              </a:buClr>
              <a:buSzPts val="1800"/>
              <a:buFont typeface="Trebuchet MS"/>
              <a:buChar char="»"/>
              <a:defRPr sz="1800"/>
            </a:lvl5pPr>
            <a:lvl6pPr marL="2743200" lvl="5" indent="-342900" algn="l">
              <a:lnSpc>
                <a:spcPct val="100000"/>
              </a:lnSpc>
              <a:spcBef>
                <a:spcPts val="360"/>
              </a:spcBef>
              <a:spcAft>
                <a:spcPts val="0"/>
              </a:spcAft>
              <a:buClr>
                <a:schemeClr val="dk1"/>
              </a:buClr>
              <a:buSzPts val="1800"/>
              <a:buFont typeface="Trebuchet MS"/>
              <a:buChar char="»"/>
              <a:defRPr sz="1800"/>
            </a:lvl6pPr>
            <a:lvl7pPr marL="3200400" lvl="6" indent="-342900" algn="l">
              <a:lnSpc>
                <a:spcPct val="100000"/>
              </a:lnSpc>
              <a:spcBef>
                <a:spcPts val="360"/>
              </a:spcBef>
              <a:spcAft>
                <a:spcPts val="0"/>
              </a:spcAft>
              <a:buClr>
                <a:schemeClr val="dk1"/>
              </a:buClr>
              <a:buSzPts val="1800"/>
              <a:buFont typeface="Trebuchet MS"/>
              <a:buChar char="»"/>
              <a:defRPr sz="1800"/>
            </a:lvl7pPr>
            <a:lvl8pPr marL="3657600" lvl="7" indent="-342900" algn="l">
              <a:lnSpc>
                <a:spcPct val="100000"/>
              </a:lnSpc>
              <a:spcBef>
                <a:spcPts val="360"/>
              </a:spcBef>
              <a:spcAft>
                <a:spcPts val="0"/>
              </a:spcAft>
              <a:buClr>
                <a:schemeClr val="dk1"/>
              </a:buClr>
              <a:buSzPts val="1800"/>
              <a:buFont typeface="Trebuchet MS"/>
              <a:buChar char="»"/>
              <a:defRPr sz="1800"/>
            </a:lvl8pPr>
            <a:lvl9pPr marL="4114800" lvl="8" indent="-342900" algn="l">
              <a:lnSpc>
                <a:spcPct val="100000"/>
              </a:lnSpc>
              <a:spcBef>
                <a:spcPts val="360"/>
              </a:spcBef>
              <a:spcAft>
                <a:spcPts val="0"/>
              </a:spcAft>
              <a:buClr>
                <a:schemeClr val="dk1"/>
              </a:buClr>
              <a:buSzPts val="1800"/>
              <a:buFont typeface="Trebuchet MS"/>
              <a:buChar char="»"/>
              <a:defRPr sz="1800"/>
            </a:lvl9pPr>
          </a:lstStyle>
          <a:p>
            <a:endParaRPr/>
          </a:p>
        </p:txBody>
      </p:sp>
      <p:sp>
        <p:nvSpPr>
          <p:cNvPr id="27" name="Google Shape;27;p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Trebuchet MS"/>
              <a:buNone/>
              <a:defRPr sz="2000"/>
            </a:lvl1pPr>
            <a:lvl2pPr marL="914400" lvl="1" indent="-228600" algn="l">
              <a:lnSpc>
                <a:spcPct val="100000"/>
              </a:lnSpc>
              <a:spcBef>
                <a:spcPts val="360"/>
              </a:spcBef>
              <a:spcAft>
                <a:spcPts val="0"/>
              </a:spcAft>
              <a:buClr>
                <a:schemeClr val="dk1"/>
              </a:buClr>
              <a:buSzPts val="1800"/>
              <a:buFont typeface="Trebuchet MS"/>
              <a:buNone/>
              <a:defRPr sz="1800"/>
            </a:lvl2pPr>
            <a:lvl3pPr marL="1371600" lvl="2" indent="-228600" algn="l">
              <a:lnSpc>
                <a:spcPct val="100000"/>
              </a:lnSpc>
              <a:spcBef>
                <a:spcPts val="320"/>
              </a:spcBef>
              <a:spcAft>
                <a:spcPts val="0"/>
              </a:spcAft>
              <a:buClr>
                <a:schemeClr val="dk1"/>
              </a:buClr>
              <a:buSzPts val="1600"/>
              <a:buFont typeface="Trebuchet MS"/>
              <a:buNone/>
              <a:defRPr sz="1600"/>
            </a:lvl3pPr>
            <a:lvl4pPr marL="1828800" lvl="3" indent="-228600" algn="l">
              <a:lnSpc>
                <a:spcPct val="100000"/>
              </a:lnSpc>
              <a:spcBef>
                <a:spcPts val="280"/>
              </a:spcBef>
              <a:spcAft>
                <a:spcPts val="0"/>
              </a:spcAft>
              <a:buClr>
                <a:schemeClr val="dk1"/>
              </a:buClr>
              <a:buSzPts val="1400"/>
              <a:buFont typeface="Trebuchet MS"/>
              <a:buNone/>
              <a:defRPr sz="1400"/>
            </a:lvl4pPr>
            <a:lvl5pPr marL="2286000" lvl="4" indent="-228600" algn="l">
              <a:lnSpc>
                <a:spcPct val="100000"/>
              </a:lnSpc>
              <a:spcBef>
                <a:spcPts val="280"/>
              </a:spcBef>
              <a:spcAft>
                <a:spcPts val="0"/>
              </a:spcAft>
              <a:buClr>
                <a:schemeClr val="dk1"/>
              </a:buClr>
              <a:buSzPts val="1400"/>
              <a:buFont typeface="Trebuchet MS"/>
              <a:buNone/>
              <a:defRPr sz="1400"/>
            </a:lvl5pPr>
            <a:lvl6pPr marL="2743200" lvl="5" indent="-228600" algn="l">
              <a:lnSpc>
                <a:spcPct val="100000"/>
              </a:lnSpc>
              <a:spcBef>
                <a:spcPts val="280"/>
              </a:spcBef>
              <a:spcAft>
                <a:spcPts val="0"/>
              </a:spcAft>
              <a:buClr>
                <a:schemeClr val="dk1"/>
              </a:buClr>
              <a:buSzPts val="1400"/>
              <a:buFont typeface="Trebuchet MS"/>
              <a:buNone/>
              <a:defRPr sz="1400"/>
            </a:lvl6pPr>
            <a:lvl7pPr marL="3200400" lvl="6" indent="-228600" algn="l">
              <a:lnSpc>
                <a:spcPct val="100000"/>
              </a:lnSpc>
              <a:spcBef>
                <a:spcPts val="280"/>
              </a:spcBef>
              <a:spcAft>
                <a:spcPts val="0"/>
              </a:spcAft>
              <a:buClr>
                <a:schemeClr val="dk1"/>
              </a:buClr>
              <a:buSzPts val="1400"/>
              <a:buFont typeface="Trebuchet MS"/>
              <a:buNone/>
              <a:defRPr sz="1400"/>
            </a:lvl7pPr>
            <a:lvl8pPr marL="3657600" lvl="7" indent="-228600" algn="l">
              <a:lnSpc>
                <a:spcPct val="100000"/>
              </a:lnSpc>
              <a:spcBef>
                <a:spcPts val="280"/>
              </a:spcBef>
              <a:spcAft>
                <a:spcPts val="0"/>
              </a:spcAft>
              <a:buClr>
                <a:schemeClr val="dk1"/>
              </a:buClr>
              <a:buSzPts val="1400"/>
              <a:buFont typeface="Trebuchet MS"/>
              <a:buNone/>
              <a:defRPr sz="1400"/>
            </a:lvl8pPr>
            <a:lvl9pPr marL="4114800" lvl="8" indent="-228600" algn="l">
              <a:lnSpc>
                <a:spcPct val="100000"/>
              </a:lnSpc>
              <a:spcBef>
                <a:spcPts val="280"/>
              </a:spcBef>
              <a:spcAft>
                <a:spcPts val="0"/>
              </a:spcAft>
              <a:buClr>
                <a:schemeClr val="dk1"/>
              </a:buClr>
              <a:buSzPts val="1400"/>
              <a:buFont typeface="Trebuchet MS"/>
              <a:buNone/>
              <a:defRPr sz="1400"/>
            </a:lvl9pPr>
          </a:lstStyle>
          <a:p>
            <a:endParaRPr/>
          </a:p>
        </p:txBody>
      </p:sp>
      <p:sp>
        <p:nvSpPr>
          <p:cNvPr id="35" name="Google Shape;35;p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rebuchet MS"/>
              <a:buChar char="•"/>
              <a:defRPr sz="3200"/>
            </a:lvl1pPr>
            <a:lvl2pPr marL="914400" lvl="1" indent="-406400" algn="l">
              <a:lnSpc>
                <a:spcPct val="100000"/>
              </a:lnSpc>
              <a:spcBef>
                <a:spcPts val="560"/>
              </a:spcBef>
              <a:spcAft>
                <a:spcPts val="0"/>
              </a:spcAft>
              <a:buClr>
                <a:schemeClr val="dk1"/>
              </a:buClr>
              <a:buSzPts val="2800"/>
              <a:buFont typeface="Trebuchet MS"/>
              <a:buChar char="–"/>
              <a:defRPr sz="2800"/>
            </a:lvl2pPr>
            <a:lvl3pPr marL="1371600" lvl="2" indent="-381000" algn="l">
              <a:lnSpc>
                <a:spcPct val="100000"/>
              </a:lnSpc>
              <a:spcBef>
                <a:spcPts val="480"/>
              </a:spcBef>
              <a:spcAft>
                <a:spcPts val="0"/>
              </a:spcAft>
              <a:buClr>
                <a:schemeClr val="dk1"/>
              </a:buClr>
              <a:buSzPts val="2400"/>
              <a:buFont typeface="Trebuchet MS"/>
              <a:buChar char="•"/>
              <a:defRPr sz="2400"/>
            </a:lvl3pPr>
            <a:lvl4pPr marL="1828800" lvl="3" indent="-355600" algn="l">
              <a:lnSpc>
                <a:spcPct val="100000"/>
              </a:lnSpc>
              <a:spcBef>
                <a:spcPts val="400"/>
              </a:spcBef>
              <a:spcAft>
                <a:spcPts val="0"/>
              </a:spcAft>
              <a:buClr>
                <a:schemeClr val="dk1"/>
              </a:buClr>
              <a:buSzPts val="2000"/>
              <a:buFont typeface="Trebuchet MS"/>
              <a:buChar char="–"/>
              <a:defRPr sz="2000"/>
            </a:lvl4pPr>
            <a:lvl5pPr marL="2286000" lvl="4" indent="-355600" algn="l">
              <a:lnSpc>
                <a:spcPct val="100000"/>
              </a:lnSpc>
              <a:spcBef>
                <a:spcPts val="400"/>
              </a:spcBef>
              <a:spcAft>
                <a:spcPts val="0"/>
              </a:spcAft>
              <a:buClr>
                <a:schemeClr val="dk1"/>
              </a:buClr>
              <a:buSzPts val="2000"/>
              <a:buFont typeface="Trebuchet MS"/>
              <a:buChar char="»"/>
              <a:defRPr sz="2000"/>
            </a:lvl5pPr>
            <a:lvl6pPr marL="2743200" lvl="5" indent="-355600" algn="l">
              <a:lnSpc>
                <a:spcPct val="100000"/>
              </a:lnSpc>
              <a:spcBef>
                <a:spcPts val="400"/>
              </a:spcBef>
              <a:spcAft>
                <a:spcPts val="0"/>
              </a:spcAft>
              <a:buClr>
                <a:schemeClr val="dk1"/>
              </a:buClr>
              <a:buSzPts val="2000"/>
              <a:buFont typeface="Trebuchet MS"/>
              <a:buChar char="»"/>
              <a:defRPr sz="2000"/>
            </a:lvl6pPr>
            <a:lvl7pPr marL="3200400" lvl="6" indent="-355600" algn="l">
              <a:lnSpc>
                <a:spcPct val="100000"/>
              </a:lnSpc>
              <a:spcBef>
                <a:spcPts val="400"/>
              </a:spcBef>
              <a:spcAft>
                <a:spcPts val="0"/>
              </a:spcAft>
              <a:buClr>
                <a:schemeClr val="dk1"/>
              </a:buClr>
              <a:buSzPts val="2000"/>
              <a:buFont typeface="Trebuchet MS"/>
              <a:buChar char="»"/>
              <a:defRPr sz="2000"/>
            </a:lvl7pPr>
            <a:lvl8pPr marL="3657600" lvl="7" indent="-355600" algn="l">
              <a:lnSpc>
                <a:spcPct val="100000"/>
              </a:lnSpc>
              <a:spcBef>
                <a:spcPts val="400"/>
              </a:spcBef>
              <a:spcAft>
                <a:spcPts val="0"/>
              </a:spcAft>
              <a:buClr>
                <a:schemeClr val="dk1"/>
              </a:buClr>
              <a:buSzPts val="2000"/>
              <a:buFont typeface="Trebuchet MS"/>
              <a:buChar char="»"/>
              <a:defRPr sz="2000"/>
            </a:lvl8pPr>
            <a:lvl9pPr marL="4114800" lvl="8" indent="-355600" algn="l">
              <a:lnSpc>
                <a:spcPct val="100000"/>
              </a:lnSpc>
              <a:spcBef>
                <a:spcPts val="400"/>
              </a:spcBef>
              <a:spcAft>
                <a:spcPts val="0"/>
              </a:spcAft>
              <a:buClr>
                <a:schemeClr val="dk1"/>
              </a:buClr>
              <a:buSzPts val="2000"/>
              <a:buFont typeface="Trebuchet MS"/>
              <a:buChar char="»"/>
              <a:defRPr sz="2000"/>
            </a:lvl9pPr>
          </a:lstStyle>
          <a:p>
            <a:endParaRPr/>
          </a:p>
        </p:txBody>
      </p:sp>
      <p:sp>
        <p:nvSpPr>
          <p:cNvPr id="41" name="Google Shape;41;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rebuchet MS"/>
              <a:buNone/>
              <a:defRPr sz="1400"/>
            </a:lvl1pPr>
            <a:lvl2pPr marL="914400" lvl="1" indent="-228600" algn="l">
              <a:lnSpc>
                <a:spcPct val="100000"/>
              </a:lnSpc>
              <a:spcBef>
                <a:spcPts val="240"/>
              </a:spcBef>
              <a:spcAft>
                <a:spcPts val="0"/>
              </a:spcAft>
              <a:buClr>
                <a:schemeClr val="dk1"/>
              </a:buClr>
              <a:buSzPts val="1200"/>
              <a:buFont typeface="Trebuchet MS"/>
              <a:buNone/>
              <a:defRPr sz="1200"/>
            </a:lvl2pPr>
            <a:lvl3pPr marL="1371600" lvl="2" indent="-228600" algn="l">
              <a:lnSpc>
                <a:spcPct val="100000"/>
              </a:lnSpc>
              <a:spcBef>
                <a:spcPts val="200"/>
              </a:spcBef>
              <a:spcAft>
                <a:spcPts val="0"/>
              </a:spcAft>
              <a:buClr>
                <a:schemeClr val="dk1"/>
              </a:buClr>
              <a:buSzPts val="1000"/>
              <a:buFont typeface="Trebuchet MS"/>
              <a:buNone/>
              <a:defRPr sz="1000"/>
            </a:lvl3pPr>
            <a:lvl4pPr marL="1828800" lvl="3" indent="-228600" algn="l">
              <a:lnSpc>
                <a:spcPct val="100000"/>
              </a:lnSpc>
              <a:spcBef>
                <a:spcPts val="180"/>
              </a:spcBef>
              <a:spcAft>
                <a:spcPts val="0"/>
              </a:spcAft>
              <a:buClr>
                <a:schemeClr val="dk1"/>
              </a:buClr>
              <a:buSzPts val="900"/>
              <a:buFont typeface="Trebuchet MS"/>
              <a:buNone/>
              <a:defRPr sz="900"/>
            </a:lvl4pPr>
            <a:lvl5pPr marL="2286000" lvl="4" indent="-228600" algn="l">
              <a:lnSpc>
                <a:spcPct val="100000"/>
              </a:lnSpc>
              <a:spcBef>
                <a:spcPts val="180"/>
              </a:spcBef>
              <a:spcAft>
                <a:spcPts val="0"/>
              </a:spcAft>
              <a:buClr>
                <a:schemeClr val="dk1"/>
              </a:buClr>
              <a:buSzPts val="900"/>
              <a:buFont typeface="Trebuchet MS"/>
              <a:buNone/>
              <a:defRPr sz="900"/>
            </a:lvl5pPr>
            <a:lvl6pPr marL="2743200" lvl="5" indent="-228600" algn="l">
              <a:lnSpc>
                <a:spcPct val="100000"/>
              </a:lnSpc>
              <a:spcBef>
                <a:spcPts val="180"/>
              </a:spcBef>
              <a:spcAft>
                <a:spcPts val="0"/>
              </a:spcAft>
              <a:buClr>
                <a:schemeClr val="dk1"/>
              </a:buClr>
              <a:buSzPts val="900"/>
              <a:buFont typeface="Trebuchet MS"/>
              <a:buNone/>
              <a:defRPr sz="900"/>
            </a:lvl6pPr>
            <a:lvl7pPr marL="3200400" lvl="6" indent="-228600" algn="l">
              <a:lnSpc>
                <a:spcPct val="100000"/>
              </a:lnSpc>
              <a:spcBef>
                <a:spcPts val="180"/>
              </a:spcBef>
              <a:spcAft>
                <a:spcPts val="0"/>
              </a:spcAft>
              <a:buClr>
                <a:schemeClr val="dk1"/>
              </a:buClr>
              <a:buSzPts val="900"/>
              <a:buFont typeface="Trebuchet MS"/>
              <a:buNone/>
              <a:defRPr sz="900"/>
            </a:lvl7pPr>
            <a:lvl8pPr marL="3657600" lvl="7" indent="-228600" algn="l">
              <a:lnSpc>
                <a:spcPct val="100000"/>
              </a:lnSpc>
              <a:spcBef>
                <a:spcPts val="180"/>
              </a:spcBef>
              <a:spcAft>
                <a:spcPts val="0"/>
              </a:spcAft>
              <a:buClr>
                <a:schemeClr val="dk1"/>
              </a:buClr>
              <a:buSzPts val="900"/>
              <a:buFont typeface="Trebuchet MS"/>
              <a:buNone/>
              <a:defRPr sz="900"/>
            </a:lvl8pPr>
            <a:lvl9pPr marL="4114800" lvl="8" indent="-228600" algn="l">
              <a:lnSpc>
                <a:spcPct val="100000"/>
              </a:lnSpc>
              <a:spcBef>
                <a:spcPts val="180"/>
              </a:spcBef>
              <a:spcAft>
                <a:spcPts val="0"/>
              </a:spcAft>
              <a:buClr>
                <a:schemeClr val="dk1"/>
              </a:buClr>
              <a:buSzPts val="900"/>
              <a:buFont typeface="Trebuchet MS"/>
              <a:buNone/>
              <a:defRPr sz="900"/>
            </a:lvl9pPr>
          </a:lstStyle>
          <a:p>
            <a:endParaRPr/>
          </a:p>
        </p:txBody>
      </p:sp>
      <p:sp>
        <p:nvSpPr>
          <p:cNvPr id="42" name="Google Shape;42;p7"/>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Trebuchet MS"/>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560"/>
              </a:spcBef>
              <a:spcAft>
                <a:spcPts val="0"/>
              </a:spcAft>
              <a:buClr>
                <a:schemeClr val="dk1"/>
              </a:buClr>
              <a:buSzPts val="2800"/>
              <a:buFont typeface="Trebuchet MS"/>
              <a:buNone/>
              <a:defRPr sz="2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480"/>
              </a:spcBef>
              <a:spcAft>
                <a:spcPts val="0"/>
              </a:spcAft>
              <a:buClr>
                <a:schemeClr val="dk1"/>
              </a:buClr>
              <a:buSzPts val="2400"/>
              <a:buFont typeface="Trebuchet MS"/>
              <a:buNone/>
              <a:defRPr sz="24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400"/>
              </a:spcBef>
              <a:spcAft>
                <a:spcPts val="0"/>
              </a:spcAft>
              <a:buClr>
                <a:schemeClr val="dk1"/>
              </a:buClr>
              <a:buSzPts val="2000"/>
              <a:buFont typeface="Trebuchet MS"/>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46" name="Google Shape;46;p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rebuchet MS"/>
              <a:buNone/>
              <a:defRPr sz="1400"/>
            </a:lvl1pPr>
            <a:lvl2pPr marL="914400" lvl="1" indent="-228600" algn="l">
              <a:lnSpc>
                <a:spcPct val="100000"/>
              </a:lnSpc>
              <a:spcBef>
                <a:spcPts val="240"/>
              </a:spcBef>
              <a:spcAft>
                <a:spcPts val="0"/>
              </a:spcAft>
              <a:buClr>
                <a:schemeClr val="dk1"/>
              </a:buClr>
              <a:buSzPts val="1200"/>
              <a:buFont typeface="Trebuchet MS"/>
              <a:buNone/>
              <a:defRPr sz="1200"/>
            </a:lvl2pPr>
            <a:lvl3pPr marL="1371600" lvl="2" indent="-228600" algn="l">
              <a:lnSpc>
                <a:spcPct val="100000"/>
              </a:lnSpc>
              <a:spcBef>
                <a:spcPts val="200"/>
              </a:spcBef>
              <a:spcAft>
                <a:spcPts val="0"/>
              </a:spcAft>
              <a:buClr>
                <a:schemeClr val="dk1"/>
              </a:buClr>
              <a:buSzPts val="1000"/>
              <a:buFont typeface="Trebuchet MS"/>
              <a:buNone/>
              <a:defRPr sz="1000"/>
            </a:lvl3pPr>
            <a:lvl4pPr marL="1828800" lvl="3" indent="-228600" algn="l">
              <a:lnSpc>
                <a:spcPct val="100000"/>
              </a:lnSpc>
              <a:spcBef>
                <a:spcPts val="180"/>
              </a:spcBef>
              <a:spcAft>
                <a:spcPts val="0"/>
              </a:spcAft>
              <a:buClr>
                <a:schemeClr val="dk1"/>
              </a:buClr>
              <a:buSzPts val="900"/>
              <a:buFont typeface="Trebuchet MS"/>
              <a:buNone/>
              <a:defRPr sz="900"/>
            </a:lvl4pPr>
            <a:lvl5pPr marL="2286000" lvl="4" indent="-228600" algn="l">
              <a:lnSpc>
                <a:spcPct val="100000"/>
              </a:lnSpc>
              <a:spcBef>
                <a:spcPts val="180"/>
              </a:spcBef>
              <a:spcAft>
                <a:spcPts val="0"/>
              </a:spcAft>
              <a:buClr>
                <a:schemeClr val="dk1"/>
              </a:buClr>
              <a:buSzPts val="900"/>
              <a:buFont typeface="Trebuchet MS"/>
              <a:buNone/>
              <a:defRPr sz="900"/>
            </a:lvl5pPr>
            <a:lvl6pPr marL="2743200" lvl="5" indent="-228600" algn="l">
              <a:lnSpc>
                <a:spcPct val="100000"/>
              </a:lnSpc>
              <a:spcBef>
                <a:spcPts val="180"/>
              </a:spcBef>
              <a:spcAft>
                <a:spcPts val="0"/>
              </a:spcAft>
              <a:buClr>
                <a:schemeClr val="dk1"/>
              </a:buClr>
              <a:buSzPts val="900"/>
              <a:buFont typeface="Trebuchet MS"/>
              <a:buNone/>
              <a:defRPr sz="900"/>
            </a:lvl6pPr>
            <a:lvl7pPr marL="3200400" lvl="6" indent="-228600" algn="l">
              <a:lnSpc>
                <a:spcPct val="100000"/>
              </a:lnSpc>
              <a:spcBef>
                <a:spcPts val="180"/>
              </a:spcBef>
              <a:spcAft>
                <a:spcPts val="0"/>
              </a:spcAft>
              <a:buClr>
                <a:schemeClr val="dk1"/>
              </a:buClr>
              <a:buSzPts val="900"/>
              <a:buFont typeface="Trebuchet MS"/>
              <a:buNone/>
              <a:defRPr sz="900"/>
            </a:lvl7pPr>
            <a:lvl8pPr marL="3657600" lvl="7" indent="-228600" algn="l">
              <a:lnSpc>
                <a:spcPct val="100000"/>
              </a:lnSpc>
              <a:spcBef>
                <a:spcPts val="180"/>
              </a:spcBef>
              <a:spcAft>
                <a:spcPts val="0"/>
              </a:spcAft>
              <a:buClr>
                <a:schemeClr val="dk1"/>
              </a:buClr>
              <a:buSzPts val="900"/>
              <a:buFont typeface="Trebuchet MS"/>
              <a:buNone/>
              <a:defRPr sz="900"/>
            </a:lvl8pPr>
            <a:lvl9pPr marL="4114800" lvl="8" indent="-228600" algn="l">
              <a:lnSpc>
                <a:spcPct val="100000"/>
              </a:lnSpc>
              <a:spcBef>
                <a:spcPts val="180"/>
              </a:spcBef>
              <a:spcAft>
                <a:spcPts val="0"/>
              </a:spcAft>
              <a:buClr>
                <a:schemeClr val="dk1"/>
              </a:buClr>
              <a:buSzPts val="900"/>
              <a:buFont typeface="Trebuchet MS"/>
              <a:buNone/>
              <a:defRPr sz="900"/>
            </a:lvl9pPr>
          </a:lstStyle>
          <a:p>
            <a:endParaRPr/>
          </a:p>
        </p:txBody>
      </p:sp>
      <p:sp>
        <p:nvSpPr>
          <p:cNvPr id="47" name="Google Shape;47;p8"/>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rot="5400000">
            <a:off x="2393157" y="99219"/>
            <a:ext cx="4860925" cy="84248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9"/>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4927600" y="2633663"/>
            <a:ext cx="6111875" cy="2105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body" idx="1"/>
          </p:nvPr>
        </p:nvSpPr>
        <p:spPr>
          <a:xfrm rot="5400000">
            <a:off x="638969" y="602457"/>
            <a:ext cx="6111875" cy="616743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10"/>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503238" y="481013"/>
            <a:ext cx="8640762" cy="1292225"/>
          </a:xfrm>
          <a:prstGeom prst="rect">
            <a:avLst/>
          </a:prstGeom>
          <a:solidFill>
            <a:srgbClr val="A71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p:nvPr/>
        </p:nvSpPr>
        <p:spPr>
          <a:xfrm flipH="1">
            <a:off x="0" y="1773238"/>
            <a:ext cx="503238" cy="5084762"/>
          </a:xfrm>
          <a:prstGeom prst="rect">
            <a:avLst/>
          </a:prstGeom>
          <a:solidFill>
            <a:srgbClr val="A71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9pPr>
          </a:lstStyle>
          <a:p>
            <a:endParaRPr/>
          </a:p>
        </p:txBody>
      </p:sp>
      <p:sp>
        <p:nvSpPr>
          <p:cNvPr id="13" name="Google Shape;13;p1"/>
          <p:cNvSpPr txBox="1">
            <a:spLocks noGrp="1"/>
          </p:cNvSpPr>
          <p:nvPr>
            <p:ph type="body" idx="1"/>
          </p:nvPr>
        </p:nvSpPr>
        <p:spPr>
          <a:xfrm>
            <a:off x="611188" y="1881188"/>
            <a:ext cx="8424862" cy="48609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rebuchet MS"/>
              <a:buChar char="•"/>
              <a:defRPr sz="3200" b="0" i="0" u="none" strike="noStrike" cap="none">
                <a:solidFill>
                  <a:schemeClr val="dk1"/>
                </a:solidFill>
                <a:latin typeface="Trebuchet MS"/>
                <a:ea typeface="Trebuchet MS"/>
                <a:cs typeface="Trebuchet MS"/>
                <a:sym typeface="Trebuchet MS"/>
              </a:defRPr>
            </a:lvl1pPr>
            <a:lvl2pPr marL="914400" marR="0" lvl="1" indent="-406400" algn="l" rtl="0">
              <a:lnSpc>
                <a:spcPct val="100000"/>
              </a:lnSpc>
              <a:spcBef>
                <a:spcPts val="560"/>
              </a:spcBef>
              <a:spcAft>
                <a:spcPts val="0"/>
              </a:spcAft>
              <a:buClr>
                <a:schemeClr val="dk1"/>
              </a:buClr>
              <a:buSzPts val="2800"/>
              <a:buFont typeface="Trebuchet MS"/>
              <a:buChar char="–"/>
              <a:defRPr sz="2800" b="0" i="0" u="none" strike="noStrike" cap="none">
                <a:solidFill>
                  <a:schemeClr val="dk1"/>
                </a:solidFill>
                <a:latin typeface="Trebuchet MS"/>
                <a:ea typeface="Trebuchet MS"/>
                <a:cs typeface="Trebuchet MS"/>
                <a:sym typeface="Trebuchet MS"/>
              </a:defRPr>
            </a:lvl2pPr>
            <a:lvl3pPr marL="1371600" marR="0" lvl="2" indent="-381000" algn="l" rtl="0">
              <a:lnSpc>
                <a:spcPct val="100000"/>
              </a:lnSpc>
              <a:spcBef>
                <a:spcPts val="480"/>
              </a:spcBef>
              <a:spcAft>
                <a:spcPts val="0"/>
              </a:spcAft>
              <a:buClr>
                <a:schemeClr val="dk1"/>
              </a:buClr>
              <a:buSzPts val="2400"/>
              <a:buFont typeface="Trebuchet MS"/>
              <a:buChar char="•"/>
              <a:defRPr sz="2400" b="0" i="0" u="none" strike="noStrike" cap="none">
                <a:solidFill>
                  <a:schemeClr val="dk1"/>
                </a:solidFill>
                <a:latin typeface="Trebuchet MS"/>
                <a:ea typeface="Trebuchet MS"/>
                <a:cs typeface="Trebuchet MS"/>
                <a:sym typeface="Trebuchet MS"/>
              </a:defRPr>
            </a:lvl3pPr>
            <a:lvl4pPr marL="1828800" marR="0" lvl="3"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9pPr>
          </a:lstStyle>
          <a:p>
            <a:endParaRPr/>
          </a:p>
        </p:txBody>
      </p:sp>
      <p:pic>
        <p:nvPicPr>
          <p:cNvPr id="14" name="Google Shape;14;p1" descr="logo en male"/>
          <p:cNvPicPr preferRelativeResize="0"/>
          <p:nvPr/>
        </p:nvPicPr>
        <p:blipFill rotWithShape="1">
          <a:blip r:embed="rId11">
            <a:alphaModFix/>
          </a:blip>
          <a:srcRect/>
          <a:stretch/>
        </p:blipFill>
        <p:spPr>
          <a:xfrm>
            <a:off x="0" y="-19050"/>
            <a:ext cx="2700338" cy="500063"/>
          </a:xfrm>
          <a:prstGeom prst="rect">
            <a:avLst/>
          </a:prstGeom>
          <a:noFill/>
          <a:ln>
            <a:noFill/>
          </a:ln>
        </p:spPr>
      </p:pic>
      <p:sp>
        <p:nvSpPr>
          <p:cNvPr id="15" name="Google Shape;15;p1"/>
          <p:cNvSpPr txBox="1">
            <a:spLocks noGrp="1"/>
          </p:cNvSpPr>
          <p:nvPr>
            <p:ph type="sldNum" idx="12"/>
          </p:nvPr>
        </p:nvSpPr>
        <p:spPr>
          <a:xfrm>
            <a:off x="85567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Trebuchet MS"/>
                <a:ea typeface="Trebuchet MS"/>
                <a:cs typeface="Trebuchet MS"/>
                <a:sym typeface="Trebuchet MS"/>
              </a:defRPr>
            </a:lvl1pPr>
            <a:lvl2pPr lvl="1" algn="r">
              <a:buNone/>
              <a:defRPr sz="1300">
                <a:solidFill>
                  <a:schemeClr val="dk1"/>
                </a:solidFill>
                <a:latin typeface="Trebuchet MS"/>
                <a:ea typeface="Trebuchet MS"/>
                <a:cs typeface="Trebuchet MS"/>
                <a:sym typeface="Trebuchet MS"/>
              </a:defRPr>
            </a:lvl2pPr>
            <a:lvl3pPr lvl="2" algn="r">
              <a:buNone/>
              <a:defRPr sz="1300">
                <a:solidFill>
                  <a:schemeClr val="dk1"/>
                </a:solidFill>
                <a:latin typeface="Trebuchet MS"/>
                <a:ea typeface="Trebuchet MS"/>
                <a:cs typeface="Trebuchet MS"/>
                <a:sym typeface="Trebuchet MS"/>
              </a:defRPr>
            </a:lvl3pPr>
            <a:lvl4pPr lvl="3" algn="r">
              <a:buNone/>
              <a:defRPr sz="1300">
                <a:solidFill>
                  <a:schemeClr val="dk1"/>
                </a:solidFill>
                <a:latin typeface="Trebuchet MS"/>
                <a:ea typeface="Trebuchet MS"/>
                <a:cs typeface="Trebuchet MS"/>
                <a:sym typeface="Trebuchet MS"/>
              </a:defRPr>
            </a:lvl4pPr>
            <a:lvl5pPr lvl="4" algn="r">
              <a:buNone/>
              <a:defRPr sz="1300">
                <a:solidFill>
                  <a:schemeClr val="dk1"/>
                </a:solidFill>
                <a:latin typeface="Trebuchet MS"/>
                <a:ea typeface="Trebuchet MS"/>
                <a:cs typeface="Trebuchet MS"/>
                <a:sym typeface="Trebuchet MS"/>
              </a:defRPr>
            </a:lvl5pPr>
            <a:lvl6pPr lvl="5" algn="r">
              <a:buNone/>
              <a:defRPr sz="1300">
                <a:solidFill>
                  <a:schemeClr val="dk1"/>
                </a:solidFill>
                <a:latin typeface="Trebuchet MS"/>
                <a:ea typeface="Trebuchet MS"/>
                <a:cs typeface="Trebuchet MS"/>
                <a:sym typeface="Trebuchet MS"/>
              </a:defRPr>
            </a:lvl6pPr>
            <a:lvl7pPr lvl="6" algn="r">
              <a:buNone/>
              <a:defRPr sz="1300">
                <a:solidFill>
                  <a:schemeClr val="dk1"/>
                </a:solidFill>
                <a:latin typeface="Trebuchet MS"/>
                <a:ea typeface="Trebuchet MS"/>
                <a:cs typeface="Trebuchet MS"/>
                <a:sym typeface="Trebuchet MS"/>
              </a:defRPr>
            </a:lvl7pPr>
            <a:lvl8pPr lvl="7" algn="r">
              <a:buNone/>
              <a:defRPr sz="1300">
                <a:solidFill>
                  <a:schemeClr val="dk1"/>
                </a:solidFill>
                <a:latin typeface="Trebuchet MS"/>
                <a:ea typeface="Trebuchet MS"/>
                <a:cs typeface="Trebuchet MS"/>
                <a:sym typeface="Trebuchet MS"/>
              </a:defRPr>
            </a:lvl8pPr>
            <a:lvl9pPr lvl="8" algn="r">
              <a:buNone/>
              <a:defRPr sz="1300">
                <a:solidFill>
                  <a:schemeClr val="dk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learning.oreilly.com/library/view/regression-analysis-with/9781788627306/6bb0d820-6200-4bfe-aa91-e7b7ffa2a9c1.x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yukya/AI_202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support-vector-machine-introduction-to-machine-learning-algorithms-934a444fca47"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ronitf/heart-disease-uci"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kaggle.com/uciml/mushroom-classifica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1"/>
          <p:cNvSpPr txBox="1">
            <a:spLocks noGrp="1"/>
          </p:cNvSpPr>
          <p:nvPr>
            <p:ph type="ctrTitle"/>
          </p:nvPr>
        </p:nvSpPr>
        <p:spPr>
          <a:xfrm>
            <a:off x="1871663" y="2130425"/>
            <a:ext cx="7092950" cy="2019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GB" sz="2800" b="0" dirty="0"/>
              <a:t>CLASSIFICATION METHOD COMPARISON </a:t>
            </a:r>
            <a:r>
              <a:rPr lang="en-GB" sz="2800" b="0" dirty="0" smtClean="0"/>
              <a:t>OF KNN AND SVM</a:t>
            </a:r>
            <a:endParaRPr sz="2800" dirty="0"/>
          </a:p>
        </p:txBody>
      </p:sp>
      <p:sp>
        <p:nvSpPr>
          <p:cNvPr id="62" name="Google Shape;62;p11"/>
          <p:cNvSpPr txBox="1">
            <a:spLocks noGrp="1"/>
          </p:cNvSpPr>
          <p:nvPr>
            <p:ph type="subTitle" idx="1"/>
          </p:nvPr>
        </p:nvSpPr>
        <p:spPr>
          <a:xfrm>
            <a:off x="1871663" y="5697538"/>
            <a:ext cx="7092950" cy="9001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2000"/>
              <a:buFont typeface="Trebuchet MS"/>
              <a:buNone/>
            </a:pPr>
            <a:r>
              <a:rPr lang="en-GB" dirty="0" err="1" smtClean="0">
                <a:solidFill>
                  <a:schemeClr val="lt1"/>
                </a:solidFill>
              </a:rPr>
              <a:t>Felisia</a:t>
            </a:r>
            <a:r>
              <a:rPr lang="en-GB" dirty="0" smtClean="0">
                <a:solidFill>
                  <a:schemeClr val="lt1"/>
                </a:solidFill>
              </a:rPr>
              <a:t> (242859)</a:t>
            </a:r>
            <a:endParaRPr dirty="0">
              <a:solidFill>
                <a:schemeClr val="lt1"/>
              </a:solidFill>
            </a:endParaRPr>
          </a:p>
          <a:p>
            <a:pPr marL="0" lvl="0" indent="0" algn="ctr" rtl="0">
              <a:lnSpc>
                <a:spcPct val="100000"/>
              </a:lnSpc>
              <a:spcBef>
                <a:spcPts val="400"/>
              </a:spcBef>
              <a:spcAft>
                <a:spcPts val="0"/>
              </a:spcAft>
              <a:buClr>
                <a:schemeClr val="lt1"/>
              </a:buClr>
              <a:buSzPts val="2000"/>
              <a:buFont typeface="Trebuchet MS"/>
              <a:buNone/>
            </a:pPr>
            <a:r>
              <a:rPr lang="en-GB" dirty="0" err="1">
                <a:solidFill>
                  <a:schemeClr val="lt1"/>
                </a:solidFill>
              </a:rPr>
              <a:t>Nurul</a:t>
            </a:r>
            <a:r>
              <a:rPr lang="en-GB" dirty="0">
                <a:solidFill>
                  <a:schemeClr val="lt1"/>
                </a:solidFill>
              </a:rPr>
              <a:t> </a:t>
            </a:r>
            <a:r>
              <a:rPr lang="en-GB" dirty="0" err="1">
                <a:solidFill>
                  <a:schemeClr val="lt1"/>
                </a:solidFill>
              </a:rPr>
              <a:t>Gayatri</a:t>
            </a:r>
            <a:r>
              <a:rPr lang="en-GB" dirty="0">
                <a:solidFill>
                  <a:schemeClr val="lt1"/>
                </a:solidFill>
              </a:rPr>
              <a:t> Indah </a:t>
            </a:r>
            <a:r>
              <a:rPr lang="en-GB" dirty="0" smtClean="0">
                <a:solidFill>
                  <a:schemeClr val="lt1"/>
                </a:solidFill>
              </a:rPr>
              <a:t>Reza (242861)</a:t>
            </a:r>
            <a:endParaRPr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Dataset for Mushroom Classification</a:t>
            </a:r>
            <a:endParaRPr/>
          </a:p>
        </p:txBody>
      </p:sp>
      <p:graphicFrame>
        <p:nvGraphicFramePr>
          <p:cNvPr id="128" name="Google Shape;128;p20"/>
          <p:cNvGraphicFramePr/>
          <p:nvPr/>
        </p:nvGraphicFramePr>
        <p:xfrm>
          <a:off x="611188" y="2297832"/>
          <a:ext cx="8209300" cy="1866900"/>
        </p:xfrm>
        <a:graphic>
          <a:graphicData uri="http://schemas.openxmlformats.org/drawingml/2006/table">
            <a:tbl>
              <a:tblPr>
                <a:noFill/>
                <a:tableStyleId>{53C01C83-E591-4E7D-9D0B-50882EE407EA}</a:tableStyleId>
              </a:tblPr>
              <a:tblGrid>
                <a:gridCol w="746300"/>
                <a:gridCol w="746300"/>
                <a:gridCol w="746300"/>
                <a:gridCol w="746300"/>
                <a:gridCol w="746300"/>
                <a:gridCol w="746300"/>
                <a:gridCol w="746300"/>
                <a:gridCol w="746300"/>
                <a:gridCol w="746300"/>
                <a:gridCol w="746300"/>
                <a:gridCol w="746300"/>
              </a:tblGrid>
              <a:tr h="784000">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class</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cap-shape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cap-surface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cap-color</a:t>
                      </a:r>
                      <a:endParaRPr sz="2000" b="0" i="0" u="none" strike="noStrike" cap="none">
                        <a:solidFill>
                          <a:srgbClr val="000000"/>
                        </a:solidFill>
                        <a:latin typeface="Calibri"/>
                        <a:ea typeface="Calibri"/>
                        <a:cs typeface="Calibri"/>
                        <a:sym typeface="Calibri"/>
                      </a:endParaRPr>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bruises</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odor</a:t>
                      </a:r>
                      <a:endParaRPr sz="2000" b="0" i="0" u="none" strike="noStrike" cap="none">
                        <a:solidFill>
                          <a:srgbClr val="000000"/>
                        </a:solidFill>
                        <a:latin typeface="Calibri"/>
                        <a:ea typeface="Calibri"/>
                        <a:cs typeface="Calibri"/>
                        <a:sym typeface="Calibri"/>
                      </a:endParaRPr>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gill-attachment</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gill-spacing</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gill-size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gill-color</a:t>
                      </a:r>
                      <a:endParaRPr sz="2000" b="0" i="0" u="none" strike="noStrike" cap="none">
                        <a:solidFill>
                          <a:srgbClr val="000000"/>
                        </a:solidFill>
                        <a:latin typeface="Calibri"/>
                        <a:ea typeface="Calibri"/>
                        <a:cs typeface="Calibri"/>
                        <a:sym typeface="Calibri"/>
                      </a:endParaRPr>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stalk-shape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67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x</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f</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k</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67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x</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y</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a</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f</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b</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k</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67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b</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l</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f</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b</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graphicFrame>
        <p:nvGraphicFramePr>
          <p:cNvPr id="129" name="Google Shape;129;p20"/>
          <p:cNvGraphicFramePr/>
          <p:nvPr>
            <p:extLst>
              <p:ext uri="{D42A27DB-BD31-4B8C-83A1-F6EECF244321}">
                <p14:modId xmlns:p14="http://schemas.microsoft.com/office/powerpoint/2010/main" val="1252352474"/>
              </p:ext>
            </p:extLst>
          </p:nvPr>
        </p:nvGraphicFramePr>
        <p:xfrm>
          <a:off x="643633" y="4307944"/>
          <a:ext cx="8176800" cy="2476500"/>
        </p:xfrm>
        <a:graphic>
          <a:graphicData uri="http://schemas.openxmlformats.org/drawingml/2006/table">
            <a:tbl>
              <a:tblPr>
                <a:noFill/>
                <a:tableStyleId>{53C01C83-E591-4E7D-9D0B-50882EE407EA}</a:tableStyleId>
              </a:tblPr>
              <a:tblGrid>
                <a:gridCol w="681400"/>
                <a:gridCol w="681400"/>
                <a:gridCol w="681400"/>
                <a:gridCol w="681400"/>
                <a:gridCol w="681400"/>
                <a:gridCol w="681400"/>
                <a:gridCol w="681400"/>
                <a:gridCol w="681400"/>
                <a:gridCol w="681400"/>
                <a:gridCol w="681400"/>
                <a:gridCol w="681400"/>
                <a:gridCol w="681400"/>
              </a:tblGrid>
              <a:tr h="1056450">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Calibri"/>
                          <a:ea typeface="Calibri"/>
                          <a:cs typeface="Calibri"/>
                          <a:sym typeface="Calibri"/>
                        </a:rPr>
                        <a:t>stalk-root</a:t>
                      </a:r>
                      <a:endParaRPr sz="1400" u="none" strike="noStrike" cap="none" dirty="0"/>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stalk-surface-above-ring</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stalk-surface-below-ring</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stalk-color-above-ring</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Calibri"/>
                          <a:ea typeface="Calibri"/>
                          <a:cs typeface="Calibri"/>
                          <a:sym typeface="Calibri"/>
                        </a:rPr>
                        <a:t>stalk-</a:t>
                      </a:r>
                      <a:r>
                        <a:rPr lang="en-GB" sz="2000" b="0" i="0" u="none" strike="noStrike" cap="none" dirty="0" err="1">
                          <a:solidFill>
                            <a:srgbClr val="000000"/>
                          </a:solidFill>
                          <a:latin typeface="Calibri"/>
                          <a:ea typeface="Calibri"/>
                          <a:cs typeface="Calibri"/>
                          <a:sym typeface="Calibri"/>
                        </a:rPr>
                        <a:t>color</a:t>
                      </a:r>
                      <a:r>
                        <a:rPr lang="en-GB" sz="2000" b="0" i="0" u="none" strike="noStrike" cap="none" dirty="0">
                          <a:solidFill>
                            <a:srgbClr val="000000"/>
                          </a:solidFill>
                          <a:latin typeface="Calibri"/>
                          <a:ea typeface="Calibri"/>
                          <a:cs typeface="Calibri"/>
                          <a:sym typeface="Calibri"/>
                        </a:rPr>
                        <a:t>-below-ring</a:t>
                      </a:r>
                      <a:endParaRPr sz="1400" u="none" strike="noStrike" cap="none" dirty="0"/>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veil-type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veil-color</a:t>
                      </a:r>
                      <a:endParaRPr sz="2000" b="0" i="0" u="none" strike="noStrike" cap="none">
                        <a:solidFill>
                          <a:srgbClr val="000000"/>
                        </a:solidFill>
                        <a:latin typeface="Calibri"/>
                        <a:ea typeface="Calibri"/>
                        <a:cs typeface="Calibri"/>
                        <a:sym typeface="Calibri"/>
                      </a:endParaRPr>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ring-number</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ring-type</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spore-print-color</a:t>
                      </a:r>
                      <a:endParaRPr sz="2000" b="0" i="0" u="none" strike="noStrike" cap="none">
                        <a:solidFill>
                          <a:srgbClr val="000000"/>
                        </a:solidFill>
                        <a:latin typeface="Calibri"/>
                        <a:ea typeface="Calibri"/>
                        <a:cs typeface="Calibri"/>
                        <a:sym typeface="Calibri"/>
                      </a:endParaRPr>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population</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habitat</a:t>
                      </a:r>
                      <a:endParaRPr sz="1400" u="none" strike="noStrike" cap="none"/>
                    </a:p>
                  </a:txBody>
                  <a:tcPr marL="9525" marR="9525" marT="95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59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o</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k</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u</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59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o</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g</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59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w</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o</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p</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n</a:t>
                      </a:r>
                      <a:endParaRPr sz="1400" u="none" strike="noStrike" cap="none"/>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Calibri"/>
                          <a:ea typeface="Calibri"/>
                          <a:cs typeface="Calibri"/>
                          <a:sym typeface="Calibri"/>
                        </a:rPr>
                        <a:t>m</a:t>
                      </a:r>
                      <a:endParaRPr sz="1400" u="none" strike="noStrike" cap="none"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30" name="Google Shape;130;p20"/>
          <p:cNvSpPr txBox="1"/>
          <p:nvPr/>
        </p:nvSpPr>
        <p:spPr>
          <a:xfrm>
            <a:off x="643625" y="1805150"/>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2. Mushroom dataset sample</a:t>
            </a:r>
            <a:endParaRPr>
              <a:latin typeface="Trebuchet MS"/>
              <a:ea typeface="Trebuchet MS"/>
              <a:cs typeface="Trebuchet MS"/>
              <a:sym typeface="Trebuchet MS"/>
            </a:endParaRPr>
          </a:p>
        </p:txBody>
      </p:sp>
      <p:sp>
        <p:nvSpPr>
          <p:cNvPr id="131" name="Google Shape;131;p2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10/67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Preprocessing Dataset Mushroom</a:t>
            </a:r>
            <a:endParaRPr/>
          </a:p>
        </p:txBody>
      </p:sp>
      <p:sp>
        <p:nvSpPr>
          <p:cNvPr id="137" name="Google Shape;137;p21"/>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342900" lvl="0" indent="-304800" algn="l" rtl="0">
              <a:lnSpc>
                <a:spcPct val="100000"/>
              </a:lnSpc>
              <a:spcBef>
                <a:spcPts val="0"/>
              </a:spcBef>
              <a:spcAft>
                <a:spcPts val="0"/>
              </a:spcAft>
              <a:buClr>
                <a:schemeClr val="dk1"/>
              </a:buClr>
              <a:buSzPts val="2600"/>
              <a:buFont typeface="Trebuchet MS"/>
              <a:buChar char="•"/>
            </a:pPr>
            <a:r>
              <a:rPr lang="en-GB" sz="2600"/>
              <a:t>Transforming non-numerical data values into numerical values</a:t>
            </a:r>
            <a:endParaRPr sz="2600"/>
          </a:p>
          <a:p>
            <a:pPr marL="342900" lvl="0" indent="-304800" algn="l" rtl="0">
              <a:lnSpc>
                <a:spcPct val="100000"/>
              </a:lnSpc>
              <a:spcBef>
                <a:spcPts val="0"/>
              </a:spcBef>
              <a:spcAft>
                <a:spcPts val="0"/>
              </a:spcAft>
              <a:buClr>
                <a:schemeClr val="dk1"/>
              </a:buClr>
              <a:buSzPts val="2600"/>
              <a:buFont typeface="Trebuchet MS"/>
              <a:buChar char="•"/>
            </a:pPr>
            <a:r>
              <a:rPr lang="en-GB" sz="2600"/>
              <a:t>LabelEncoder library is used in this preprocessing.</a:t>
            </a:r>
            <a:endParaRPr sz="2600"/>
          </a:p>
          <a:p>
            <a:pPr marL="342900" lvl="0" indent="-304800" algn="l" rtl="0">
              <a:lnSpc>
                <a:spcPct val="100000"/>
              </a:lnSpc>
              <a:spcBef>
                <a:spcPts val="0"/>
              </a:spcBef>
              <a:spcAft>
                <a:spcPts val="0"/>
              </a:spcAft>
              <a:buClr>
                <a:schemeClr val="dk1"/>
              </a:buClr>
              <a:buSzPts val="2600"/>
              <a:buFont typeface="Trebuchet MS"/>
              <a:buChar char="•"/>
            </a:pPr>
            <a:r>
              <a:rPr lang="en-GB" sz="2600"/>
              <a:t>The library will change the distinct data values into a numerical data</a:t>
            </a:r>
            <a:endParaRPr sz="2600"/>
          </a:p>
          <a:p>
            <a:pPr marL="342900" lvl="0" indent="-304800" algn="l" rtl="0">
              <a:lnSpc>
                <a:spcPct val="100000"/>
              </a:lnSpc>
              <a:spcBef>
                <a:spcPts val="0"/>
              </a:spcBef>
              <a:spcAft>
                <a:spcPts val="0"/>
              </a:spcAft>
              <a:buClr>
                <a:schemeClr val="dk1"/>
              </a:buClr>
              <a:buSzPts val="2600"/>
              <a:buFont typeface="Trebuchet MS"/>
              <a:buChar char="•"/>
            </a:pPr>
            <a:r>
              <a:rPr lang="en-GB" sz="2600"/>
              <a:t>Example 1: Male=0, Female=1</a:t>
            </a:r>
            <a:endParaRPr sz="2600"/>
          </a:p>
          <a:p>
            <a:pPr marL="342900" lvl="0" indent="-304800" algn="l" rtl="0">
              <a:lnSpc>
                <a:spcPct val="100000"/>
              </a:lnSpc>
              <a:spcBef>
                <a:spcPts val="0"/>
              </a:spcBef>
              <a:spcAft>
                <a:spcPts val="0"/>
              </a:spcAft>
              <a:buSzPts val="2600"/>
              <a:buChar char="•"/>
            </a:pPr>
            <a:r>
              <a:rPr lang="en-GB" sz="2600"/>
              <a:t>Example2 : Red=0, Yellow=1, Green=2</a:t>
            </a:r>
            <a:endParaRPr sz="2600"/>
          </a:p>
          <a:p>
            <a:pPr marL="342900" lvl="0" indent="-139700" algn="l" rtl="0">
              <a:lnSpc>
                <a:spcPct val="100000"/>
              </a:lnSpc>
              <a:spcBef>
                <a:spcPts val="0"/>
              </a:spcBef>
              <a:spcAft>
                <a:spcPts val="0"/>
              </a:spcAft>
              <a:buClr>
                <a:schemeClr val="dk1"/>
              </a:buClr>
              <a:buSzPts val="3200"/>
              <a:buFont typeface="Trebuchet MS"/>
              <a:buNone/>
            </a:pPr>
            <a:endParaRPr sz="2600"/>
          </a:p>
        </p:txBody>
      </p:sp>
      <p:sp>
        <p:nvSpPr>
          <p:cNvPr id="138" name="Google Shape;138;p2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11/67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Dataset Heart Disease UCI</a:t>
            </a:r>
            <a:endParaRPr/>
          </a:p>
        </p:txBody>
      </p:sp>
      <p:graphicFrame>
        <p:nvGraphicFramePr>
          <p:cNvPr id="144" name="Google Shape;144;p22"/>
          <p:cNvGraphicFramePr/>
          <p:nvPr/>
        </p:nvGraphicFramePr>
        <p:xfrm>
          <a:off x="611188" y="2241938"/>
          <a:ext cx="8424850" cy="2133475"/>
        </p:xfrm>
        <a:graphic>
          <a:graphicData uri="http://schemas.openxmlformats.org/drawingml/2006/table">
            <a:tbl>
              <a:tblPr>
                <a:noFill/>
                <a:tableStyleId>{53C01C83-E591-4E7D-9D0B-50882EE407EA}</a:tableStyleId>
              </a:tblPr>
              <a:tblGrid>
                <a:gridCol w="504425"/>
                <a:gridCol w="432050"/>
                <a:gridCol w="504050"/>
                <a:gridCol w="966575"/>
                <a:gridCol w="601775"/>
                <a:gridCol w="601775"/>
                <a:gridCol w="601775"/>
                <a:gridCol w="601775"/>
                <a:gridCol w="601775"/>
                <a:gridCol w="601775"/>
                <a:gridCol w="601775"/>
                <a:gridCol w="601775"/>
                <a:gridCol w="601775"/>
                <a:gridCol w="601775"/>
              </a:tblGrid>
              <a:tr h="526000">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age</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sex</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cp</a:t>
                      </a:r>
                      <a:endParaRPr sz="2000" b="0" i="0" u="none" strike="noStrike" cap="none">
                        <a:solidFill>
                          <a:srgbClr val="000000"/>
                        </a:solidFill>
                        <a:latin typeface="Calibri"/>
                        <a:ea typeface="Calibri"/>
                        <a:cs typeface="Calibri"/>
                        <a:sym typeface="Calibri"/>
                      </a:endParaRPr>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trestbps</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chol</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fbs</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restecg</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thalach</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exang</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oldpeak</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slope</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ca</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thal</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target</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048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63</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3</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145</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233</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150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2.3</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048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37</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130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250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187</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3.5</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04825">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41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130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204</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172</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1.4</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0</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2</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000000"/>
                          </a:solidFill>
                          <a:latin typeface="Calibri"/>
                          <a:ea typeface="Calibri"/>
                          <a:cs typeface="Calibri"/>
                          <a:sym typeface="Calibri"/>
                        </a:rPr>
                        <a:t>1</a:t>
                      </a:r>
                      <a:endParaRPr sz="1400" u="none" strike="noStrike" cap="none"/>
                    </a:p>
                  </a:txBody>
                  <a:tcPr marL="9400" marR="9400" marT="9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45" name="Google Shape;145;p22"/>
          <p:cNvSpPr txBox="1"/>
          <p:nvPr/>
        </p:nvSpPr>
        <p:spPr>
          <a:xfrm>
            <a:off x="611188" y="4509120"/>
            <a:ext cx="4041204" cy="223299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1. age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2. sex</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3. chest pain type (4 values)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4. resting blood pressure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5. serum cholestoral in mg/dl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6. fasting blood sugar 120 mg/dl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7. resting electrocardiographic results (values 0,1,2)</a:t>
            </a:r>
            <a:endParaRPr sz="1400" b="0" i="0" u="none" strike="noStrike" cap="none">
              <a:solidFill>
                <a:srgbClr val="000000"/>
              </a:solidFill>
              <a:latin typeface="Arial"/>
              <a:ea typeface="Arial"/>
              <a:cs typeface="Arial"/>
              <a:sym typeface="Arial"/>
            </a:endParaRPr>
          </a:p>
          <a:p>
            <a:pPr marL="342900" marR="0" lvl="0" indent="-254000" algn="l" rtl="0">
              <a:lnSpc>
                <a:spcPct val="100000"/>
              </a:lnSpc>
              <a:spcBef>
                <a:spcPts val="280"/>
              </a:spcBef>
              <a:spcAft>
                <a:spcPts val="0"/>
              </a:spcAft>
              <a:buClr>
                <a:schemeClr val="dk1"/>
              </a:buClr>
              <a:buSzPts val="1400"/>
              <a:buFont typeface="Trebuchet MS"/>
              <a:buNone/>
            </a:pPr>
            <a:endParaRPr sz="1400" b="0" i="0" u="none" strike="noStrike" cap="none">
              <a:solidFill>
                <a:schemeClr val="dk1"/>
              </a:solidFill>
              <a:latin typeface="Trebuchet MS"/>
              <a:ea typeface="Trebuchet MS"/>
              <a:cs typeface="Trebuchet MS"/>
              <a:sym typeface="Trebuchet MS"/>
            </a:endParaRPr>
          </a:p>
        </p:txBody>
      </p:sp>
      <p:sp>
        <p:nvSpPr>
          <p:cNvPr id="146" name="Google Shape;146;p22"/>
          <p:cNvSpPr txBox="1"/>
          <p:nvPr/>
        </p:nvSpPr>
        <p:spPr>
          <a:xfrm>
            <a:off x="4652392" y="4509119"/>
            <a:ext cx="4383658" cy="223299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8. maximum heart rate achieved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9. exercise induced angina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10. oldpeak = ST depression induced by exercise relative to rest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11. the slope of the peak exercise ST segment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12. number of major vessels (0-3) colored by flourosopy</a:t>
            </a:r>
            <a:endParaRPr sz="1400" b="0" i="0" u="none" strike="noStrike" cap="none">
              <a:solidFill>
                <a:schemeClr val="dk1"/>
              </a:solidFill>
              <a:latin typeface="Trebuchet MS"/>
              <a:ea typeface="Trebuchet MS"/>
              <a:cs typeface="Trebuchet MS"/>
              <a:sym typeface="Trebuchet MS"/>
            </a:endParaRPr>
          </a:p>
          <a:p>
            <a:pPr marL="342900" marR="0" lvl="0" indent="-342900" algn="l" rtl="0">
              <a:lnSpc>
                <a:spcPct val="100000"/>
              </a:lnSpc>
              <a:spcBef>
                <a:spcPts val="280"/>
              </a:spcBef>
              <a:spcAft>
                <a:spcPts val="0"/>
              </a:spcAft>
              <a:buClr>
                <a:schemeClr val="dk1"/>
              </a:buClr>
              <a:buSzPts val="1400"/>
              <a:buFont typeface="Trebuchet MS"/>
              <a:buChar char="•"/>
            </a:pPr>
            <a:r>
              <a:rPr lang="en-GB" sz="1400" b="0" i="0" u="none" strike="noStrike" cap="none">
                <a:solidFill>
                  <a:schemeClr val="dk1"/>
                </a:solidFill>
                <a:latin typeface="Trebuchet MS"/>
                <a:ea typeface="Trebuchet MS"/>
                <a:cs typeface="Trebuchet MS"/>
                <a:sym typeface="Trebuchet MS"/>
              </a:rPr>
              <a:t>13. thal: 3 = normal; 6 = fixed defect; 7 = reversable defect</a:t>
            </a:r>
            <a:endParaRPr sz="1400" b="0" i="0" u="none" strike="noStrike" cap="none">
              <a:solidFill>
                <a:schemeClr val="dk1"/>
              </a:solidFill>
              <a:latin typeface="Trebuchet MS"/>
              <a:ea typeface="Trebuchet MS"/>
              <a:cs typeface="Trebuchet MS"/>
              <a:sym typeface="Trebuchet MS"/>
            </a:endParaRPr>
          </a:p>
        </p:txBody>
      </p:sp>
      <p:sp>
        <p:nvSpPr>
          <p:cNvPr id="147" name="Google Shape;147;p22"/>
          <p:cNvSpPr txBox="1"/>
          <p:nvPr/>
        </p:nvSpPr>
        <p:spPr>
          <a:xfrm>
            <a:off x="611200" y="1777225"/>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3. Heart disease dataset sample</a:t>
            </a:r>
            <a:endParaRPr>
              <a:latin typeface="Trebuchet MS"/>
              <a:ea typeface="Trebuchet MS"/>
              <a:cs typeface="Trebuchet MS"/>
              <a:sym typeface="Trebuchet MS"/>
            </a:endParaRPr>
          </a:p>
        </p:txBody>
      </p:sp>
      <p:sp>
        <p:nvSpPr>
          <p:cNvPr id="148" name="Google Shape;148;p2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12/67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3200"/>
              <a:t>Dataset Preprocessing for Heart Disease KNN</a:t>
            </a:r>
            <a:endParaRPr sz="3200"/>
          </a:p>
        </p:txBody>
      </p:sp>
      <p:sp>
        <p:nvSpPr>
          <p:cNvPr id="154" name="Google Shape;154;p23"/>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Trebuchet MS"/>
              <a:buChar char="•"/>
            </a:pPr>
            <a:r>
              <a:rPr lang="en-GB"/>
              <a:t>Normalization</a:t>
            </a:r>
            <a:endParaRPr/>
          </a:p>
          <a:p>
            <a:pPr marL="742950" lvl="1" indent="-285750" algn="l" rtl="0">
              <a:lnSpc>
                <a:spcPct val="100000"/>
              </a:lnSpc>
              <a:spcBef>
                <a:spcPts val="560"/>
              </a:spcBef>
              <a:spcAft>
                <a:spcPts val="0"/>
              </a:spcAft>
              <a:buClr>
                <a:schemeClr val="dk1"/>
              </a:buClr>
              <a:buSzPts val="2800"/>
              <a:buFont typeface="Trebuchet MS"/>
              <a:buChar char="–"/>
            </a:pPr>
            <a:r>
              <a:rPr lang="en-GB"/>
              <a:t>Standard Scaler [4]</a:t>
            </a:r>
            <a:endParaRPr/>
          </a:p>
          <a:p>
            <a:pPr marL="1143000" lvl="2" indent="-228600" algn="l" rtl="0">
              <a:lnSpc>
                <a:spcPct val="100000"/>
              </a:lnSpc>
              <a:spcBef>
                <a:spcPts val="560"/>
              </a:spcBef>
              <a:spcAft>
                <a:spcPts val="0"/>
              </a:spcAft>
              <a:buSzPts val="1800"/>
              <a:buChar char="•"/>
            </a:pPr>
            <a:r>
              <a:rPr lang="en-GB"/>
              <a:t>z = (x - u) / s</a:t>
            </a:r>
            <a:endParaRPr/>
          </a:p>
          <a:p>
            <a:pPr marL="1143000" lvl="2" indent="-228600" algn="l" rtl="0">
              <a:lnSpc>
                <a:spcPct val="100000"/>
              </a:lnSpc>
              <a:spcBef>
                <a:spcPts val="560"/>
              </a:spcBef>
              <a:spcAft>
                <a:spcPts val="0"/>
              </a:spcAft>
              <a:buSzPts val="1800"/>
              <a:buChar char="•"/>
            </a:pPr>
            <a:r>
              <a:rPr lang="en-GB"/>
              <a:t>distribution is centered around 0 (mean), with a standard deviation of 1.</a:t>
            </a:r>
            <a:endParaRPr/>
          </a:p>
          <a:p>
            <a:pPr marL="742950" lvl="1" indent="-285750" algn="l" rtl="0">
              <a:lnSpc>
                <a:spcPct val="100000"/>
              </a:lnSpc>
              <a:spcBef>
                <a:spcPts val="560"/>
              </a:spcBef>
              <a:spcAft>
                <a:spcPts val="0"/>
              </a:spcAft>
              <a:buClr>
                <a:schemeClr val="dk1"/>
              </a:buClr>
              <a:buSzPts val="2800"/>
              <a:buFont typeface="Trebuchet MS"/>
              <a:buChar char="–"/>
            </a:pPr>
            <a:r>
              <a:rPr lang="en-GB"/>
              <a:t>Minmax Normalization</a:t>
            </a:r>
            <a:endParaRPr/>
          </a:p>
          <a:p>
            <a:pPr marL="1143000" lvl="2" indent="-114300" algn="l" rtl="0">
              <a:lnSpc>
                <a:spcPct val="100000"/>
              </a:lnSpc>
              <a:spcBef>
                <a:spcPts val="560"/>
              </a:spcBef>
              <a:spcAft>
                <a:spcPts val="0"/>
              </a:spcAft>
              <a:buSzPts val="1800"/>
              <a:buNone/>
            </a:pPr>
            <a:endParaRPr/>
          </a:p>
          <a:p>
            <a:pPr marL="0" lvl="0" indent="0" algn="l" rtl="0">
              <a:lnSpc>
                <a:spcPct val="100000"/>
              </a:lnSpc>
              <a:spcBef>
                <a:spcPts val="560"/>
              </a:spcBef>
              <a:spcAft>
                <a:spcPts val="0"/>
              </a:spcAft>
              <a:buSzPts val="1800"/>
              <a:buNone/>
            </a:pPr>
            <a:endParaRPr/>
          </a:p>
          <a:p>
            <a:pPr marL="0" lvl="0" indent="0" algn="l" rtl="0">
              <a:lnSpc>
                <a:spcPct val="100000"/>
              </a:lnSpc>
              <a:spcBef>
                <a:spcPts val="560"/>
              </a:spcBef>
              <a:spcAft>
                <a:spcPts val="0"/>
              </a:spcAft>
              <a:buSzPts val="1800"/>
              <a:buNone/>
            </a:pPr>
            <a:endParaRPr sz="900"/>
          </a:p>
          <a:p>
            <a:pPr marL="0" lvl="0" indent="0" algn="l" rtl="0">
              <a:lnSpc>
                <a:spcPct val="100000"/>
              </a:lnSpc>
              <a:spcBef>
                <a:spcPts val="560"/>
              </a:spcBef>
              <a:spcAft>
                <a:spcPts val="0"/>
              </a:spcAft>
              <a:buSzPts val="1800"/>
              <a:buNone/>
            </a:pPr>
            <a:endParaRPr sz="900"/>
          </a:p>
          <a:p>
            <a:pPr marL="1143000" lvl="2" indent="-228600" algn="l" rtl="0">
              <a:lnSpc>
                <a:spcPct val="100000"/>
              </a:lnSpc>
              <a:spcBef>
                <a:spcPts val="560"/>
              </a:spcBef>
              <a:spcAft>
                <a:spcPts val="0"/>
              </a:spcAft>
              <a:buSzPts val="1800"/>
              <a:buChar char="•"/>
            </a:pPr>
            <a:r>
              <a:rPr lang="en-GB"/>
              <a:t>The values range between 0 to 1</a:t>
            </a:r>
            <a:endParaRPr/>
          </a:p>
        </p:txBody>
      </p:sp>
      <p:pic>
        <p:nvPicPr>
          <p:cNvPr id="155" name="Google Shape;155;p23"/>
          <p:cNvPicPr preferRelativeResize="0"/>
          <p:nvPr/>
        </p:nvPicPr>
        <p:blipFill rotWithShape="1">
          <a:blip r:embed="rId3">
            <a:alphaModFix/>
          </a:blip>
          <a:srcRect/>
          <a:stretch/>
        </p:blipFill>
        <p:spPr>
          <a:xfrm>
            <a:off x="2068300" y="4734800"/>
            <a:ext cx="2969149" cy="713675"/>
          </a:xfrm>
          <a:prstGeom prst="rect">
            <a:avLst/>
          </a:prstGeom>
          <a:noFill/>
          <a:ln>
            <a:noFill/>
          </a:ln>
        </p:spPr>
      </p:pic>
      <p:sp>
        <p:nvSpPr>
          <p:cNvPr id="156" name="Google Shape;156;p23"/>
          <p:cNvSpPr txBox="1"/>
          <p:nvPr/>
        </p:nvSpPr>
        <p:spPr>
          <a:xfrm>
            <a:off x="1997300" y="5448475"/>
            <a:ext cx="6433800" cy="5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GB" sz="1000">
                <a:latin typeface="Trebuchet MS"/>
                <a:ea typeface="Trebuchet MS"/>
                <a:cs typeface="Trebuchet MS"/>
                <a:sym typeface="Trebuchet MS"/>
              </a:rPr>
              <a:t>Fig 1. Formula of minmax normalization source: </a:t>
            </a:r>
            <a:r>
              <a:rPr lang="en-GB" sz="1200" u="sng">
                <a:latin typeface="Calibri"/>
                <a:ea typeface="Calibri"/>
                <a:cs typeface="Calibri"/>
                <a:sym typeface="Calibri"/>
                <a:hlinkClick r:id="rId4"/>
              </a:rPr>
              <a:t>https://learning.oreilly.com/library/view/regression-analysis-with/9781788627306/6bb0d820-6200-4bfe-aa91-e7b7ffa2a9c1.xhtml</a:t>
            </a:r>
            <a:r>
              <a:rPr lang="en-GB" sz="1000">
                <a:latin typeface="Trebuchet MS"/>
                <a:ea typeface="Trebuchet MS"/>
                <a:cs typeface="Trebuchet MS"/>
                <a:sym typeface="Trebuchet MS"/>
              </a:rPr>
              <a:t> </a:t>
            </a:r>
            <a:endParaRPr sz="1000" b="0" i="0" u="none" strike="noStrike" cap="none">
              <a:latin typeface="Trebuchet MS"/>
              <a:ea typeface="Trebuchet MS"/>
              <a:cs typeface="Trebuchet MS"/>
              <a:sym typeface="Trebuchet MS"/>
            </a:endParaRPr>
          </a:p>
        </p:txBody>
      </p:sp>
      <p:sp>
        <p:nvSpPr>
          <p:cNvPr id="157" name="Google Shape;157;p2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13/67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4. Methodology</a:t>
            </a:r>
            <a:endParaRPr/>
          </a:p>
        </p:txBody>
      </p:sp>
      <p:sp>
        <p:nvSpPr>
          <p:cNvPr id="163" name="Google Shape;163;p2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14/67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KNN</a:t>
            </a:r>
            <a:endParaRPr/>
          </a:p>
        </p:txBody>
      </p:sp>
      <p:sp>
        <p:nvSpPr>
          <p:cNvPr id="170" name="Google Shape;170;p25"/>
          <p:cNvSpPr txBox="1">
            <a:spLocks noGrp="1"/>
          </p:cNvSpPr>
          <p:nvPr>
            <p:ph type="body" idx="1"/>
          </p:nvPr>
        </p:nvSpPr>
        <p:spPr>
          <a:xfrm>
            <a:off x="611200" y="1881200"/>
            <a:ext cx="8155800" cy="48609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360"/>
              </a:spcBef>
              <a:spcAft>
                <a:spcPts val="0"/>
              </a:spcAft>
              <a:buClr>
                <a:schemeClr val="dk1"/>
              </a:buClr>
              <a:buSzPts val="1100"/>
              <a:buFont typeface="Noto Sans Symbols"/>
              <a:buChar char="▪"/>
            </a:pPr>
            <a:r>
              <a:rPr lang="en-GB" sz="2400"/>
              <a:t>The K-Nearest Neighbor (KNN) is one of the simplest lazy machine learning algorithms. </a:t>
            </a:r>
            <a:endParaRPr sz="2400"/>
          </a:p>
          <a:p>
            <a:pPr marL="342900" lvl="0" indent="-342900" algn="just" rtl="0">
              <a:lnSpc>
                <a:spcPct val="100000"/>
              </a:lnSpc>
              <a:spcBef>
                <a:spcPts val="360"/>
              </a:spcBef>
              <a:spcAft>
                <a:spcPts val="0"/>
              </a:spcAft>
              <a:buClr>
                <a:schemeClr val="dk1"/>
              </a:buClr>
              <a:buSzPts val="1100"/>
              <a:buFont typeface="Noto Sans Symbols"/>
              <a:buChar char="▪"/>
            </a:pPr>
            <a:r>
              <a:rPr lang="en-GB" sz="2400"/>
              <a:t>Algorithm objective is to classify objects into one of the predefined classes of a sample group.</a:t>
            </a:r>
            <a:endParaRPr sz="2400"/>
          </a:p>
          <a:p>
            <a:pPr marL="342900" lvl="0" indent="-342900" algn="just" rtl="0">
              <a:lnSpc>
                <a:spcPct val="100000"/>
              </a:lnSpc>
              <a:spcBef>
                <a:spcPts val="360"/>
              </a:spcBef>
              <a:spcAft>
                <a:spcPts val="0"/>
              </a:spcAft>
              <a:buClr>
                <a:schemeClr val="dk1"/>
              </a:buClr>
              <a:buSzPts val="1100"/>
              <a:buFont typeface="Noto Sans Symbols"/>
              <a:buChar char="▪"/>
            </a:pPr>
            <a:r>
              <a:rPr lang="en-GB" sz="2400"/>
              <a:t>The training data is used during the testing phase.</a:t>
            </a:r>
            <a:endParaRPr sz="2400"/>
          </a:p>
          <a:p>
            <a:pPr marL="342900" lvl="0" indent="-342900" algn="just" rtl="0">
              <a:lnSpc>
                <a:spcPct val="100000"/>
              </a:lnSpc>
              <a:spcBef>
                <a:spcPts val="360"/>
              </a:spcBef>
              <a:spcAft>
                <a:spcPts val="0"/>
              </a:spcAft>
              <a:buClr>
                <a:schemeClr val="dk1"/>
              </a:buClr>
              <a:buSzPts val="1100"/>
              <a:buFont typeface="Noto Sans Symbols"/>
              <a:buChar char="▪"/>
            </a:pPr>
            <a:r>
              <a:rPr lang="en-GB" sz="2400"/>
              <a:t>KNN is based on finding the most similar objects (documents) from sample groups based on some distance or similarity measurement[5][6].</a:t>
            </a:r>
            <a:endParaRPr sz="2400"/>
          </a:p>
          <a:p>
            <a:pPr marL="342900" lvl="0" indent="-273050" algn="just" rtl="0">
              <a:lnSpc>
                <a:spcPct val="100000"/>
              </a:lnSpc>
              <a:spcBef>
                <a:spcPts val="360"/>
              </a:spcBef>
              <a:spcAft>
                <a:spcPts val="0"/>
              </a:spcAft>
              <a:buClr>
                <a:schemeClr val="dk1"/>
              </a:buClr>
              <a:buSzPts val="1100"/>
              <a:buFont typeface="Noto Sans Symbols"/>
              <a:buNone/>
            </a:pPr>
            <a:endParaRPr sz="2400"/>
          </a:p>
          <a:p>
            <a:pPr marL="342900" lvl="0" indent="-228600" algn="just" rtl="0">
              <a:lnSpc>
                <a:spcPct val="100000"/>
              </a:lnSpc>
              <a:spcBef>
                <a:spcPts val="360"/>
              </a:spcBef>
              <a:spcAft>
                <a:spcPts val="0"/>
              </a:spcAft>
              <a:buSzPts val="1800"/>
              <a:buFont typeface="Noto Sans Symbols"/>
              <a:buNone/>
            </a:pPr>
            <a:endParaRPr sz="2400"/>
          </a:p>
        </p:txBody>
      </p:sp>
      <p:sp>
        <p:nvSpPr>
          <p:cNvPr id="171" name="Google Shape;171;p2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15/67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SVM</a:t>
            </a:r>
            <a:endParaRPr/>
          </a:p>
        </p:txBody>
      </p:sp>
      <p:sp>
        <p:nvSpPr>
          <p:cNvPr id="177" name="Google Shape;177;p26"/>
          <p:cNvSpPr txBox="1">
            <a:spLocks noGrp="1"/>
          </p:cNvSpPr>
          <p:nvPr>
            <p:ph type="body" idx="1"/>
          </p:nvPr>
        </p:nvSpPr>
        <p:spPr>
          <a:xfrm>
            <a:off x="611200" y="1881200"/>
            <a:ext cx="8191200" cy="48609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GB" sz="2400"/>
              <a:t>SVM is a linear learning method that finds an optimal hyperplane to separate two classes [7]. It has a solid theoretical foundation and its classification performance is more accurate than most other algorithms in many applications.</a:t>
            </a:r>
            <a:endParaRPr/>
          </a:p>
          <a:p>
            <a:pPr marL="457200" lvl="0" indent="-342900" algn="just" rtl="0">
              <a:lnSpc>
                <a:spcPct val="100000"/>
              </a:lnSpc>
              <a:spcBef>
                <a:spcPts val="360"/>
              </a:spcBef>
              <a:spcAft>
                <a:spcPts val="0"/>
              </a:spcAft>
              <a:buSzPts val="1800"/>
              <a:buChar char="•"/>
            </a:pPr>
            <a:r>
              <a:rPr lang="en-GB" sz="2400"/>
              <a:t>Support Vector Machine (SVM) was first introduced by Boser, Guyon, and Vapnik in COLT-92 [8].</a:t>
            </a:r>
            <a:endParaRPr/>
          </a:p>
          <a:p>
            <a:pPr marL="457200" lvl="0" indent="-228600" algn="just" rtl="0">
              <a:lnSpc>
                <a:spcPct val="100000"/>
              </a:lnSpc>
              <a:spcBef>
                <a:spcPts val="360"/>
              </a:spcBef>
              <a:spcAft>
                <a:spcPts val="0"/>
              </a:spcAft>
              <a:buClr>
                <a:schemeClr val="dk1"/>
              </a:buClr>
              <a:buSzPts val="1800"/>
              <a:buNone/>
            </a:pPr>
            <a:endParaRPr sz="2400"/>
          </a:p>
        </p:txBody>
      </p:sp>
      <p:sp>
        <p:nvSpPr>
          <p:cNvPr id="178" name="Google Shape;178;p2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16/67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SVM </a:t>
            </a:r>
            <a:endParaRPr/>
          </a:p>
        </p:txBody>
      </p:sp>
      <p:sp>
        <p:nvSpPr>
          <p:cNvPr id="184" name="Google Shape;184;p27"/>
          <p:cNvSpPr txBox="1">
            <a:spLocks noGrp="1"/>
          </p:cNvSpPr>
          <p:nvPr>
            <p:ph type="body" idx="1"/>
          </p:nvPr>
        </p:nvSpPr>
        <p:spPr>
          <a:xfrm>
            <a:off x="611200" y="1881200"/>
            <a:ext cx="3787200" cy="48609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r>
              <a:rPr lang="en-GB" sz="2400"/>
              <a:t>Support Vectors: data points closest to the hyperplane. </a:t>
            </a:r>
            <a:endParaRPr sz="2400"/>
          </a:p>
          <a:p>
            <a:pPr marL="457200" lvl="0" indent="-228600" algn="l" rtl="0">
              <a:lnSpc>
                <a:spcPct val="100000"/>
              </a:lnSpc>
              <a:spcBef>
                <a:spcPts val="360"/>
              </a:spcBef>
              <a:spcAft>
                <a:spcPts val="0"/>
              </a:spcAft>
              <a:buClr>
                <a:schemeClr val="dk1"/>
              </a:buClr>
              <a:buSzPts val="1800"/>
              <a:buNone/>
            </a:pPr>
            <a:r>
              <a:rPr lang="en-GB" sz="2400"/>
              <a:t>Hyperplane: separates objects from different classes. </a:t>
            </a:r>
            <a:endParaRPr sz="2400"/>
          </a:p>
          <a:p>
            <a:pPr marL="457200" lvl="0" indent="-228600" algn="l" rtl="0">
              <a:lnSpc>
                <a:spcPct val="100000"/>
              </a:lnSpc>
              <a:spcBef>
                <a:spcPts val="360"/>
              </a:spcBef>
              <a:spcAft>
                <a:spcPts val="0"/>
              </a:spcAft>
              <a:buClr>
                <a:schemeClr val="dk1"/>
              </a:buClr>
              <a:buSzPts val="1800"/>
              <a:buNone/>
            </a:pPr>
            <a:r>
              <a:rPr lang="en-GB" sz="2400"/>
              <a:t>Margin: a gap between the two lines </a:t>
            </a:r>
            <a:endParaRPr sz="2400"/>
          </a:p>
        </p:txBody>
      </p:sp>
      <p:pic>
        <p:nvPicPr>
          <p:cNvPr id="185" name="Google Shape;185;p27"/>
          <p:cNvPicPr preferRelativeResize="0"/>
          <p:nvPr/>
        </p:nvPicPr>
        <p:blipFill>
          <a:blip r:embed="rId3">
            <a:alphaModFix/>
          </a:blip>
          <a:stretch>
            <a:fillRect/>
          </a:stretch>
        </p:blipFill>
        <p:spPr>
          <a:xfrm>
            <a:off x="4305350" y="1807843"/>
            <a:ext cx="4730700" cy="4379665"/>
          </a:xfrm>
          <a:prstGeom prst="rect">
            <a:avLst/>
          </a:prstGeom>
          <a:noFill/>
          <a:ln>
            <a:noFill/>
          </a:ln>
        </p:spPr>
      </p:pic>
      <p:sp>
        <p:nvSpPr>
          <p:cNvPr id="186" name="Google Shape;186;p27"/>
          <p:cNvSpPr txBox="1"/>
          <p:nvPr/>
        </p:nvSpPr>
        <p:spPr>
          <a:xfrm>
            <a:off x="3282100" y="5872950"/>
            <a:ext cx="4970700" cy="7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2. Diagrammatic representation of SVM for linearly separable dataset (Source: https://www.researchgate.net/figure/Classification-of-data-by-support-vector-machine-SVM_fig8_304611323)</a:t>
            </a:r>
            <a:endParaRPr/>
          </a:p>
        </p:txBody>
      </p:sp>
      <p:sp>
        <p:nvSpPr>
          <p:cNvPr id="187" name="Google Shape;187;p2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17/67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8"/>
          <p:cNvPicPr preferRelativeResize="0"/>
          <p:nvPr/>
        </p:nvPicPr>
        <p:blipFill>
          <a:blip r:embed="rId3">
            <a:alphaModFix/>
          </a:blip>
          <a:stretch>
            <a:fillRect/>
          </a:stretch>
        </p:blipFill>
        <p:spPr>
          <a:xfrm>
            <a:off x="3892175" y="1881200"/>
            <a:ext cx="5251816" cy="3750595"/>
          </a:xfrm>
          <a:prstGeom prst="rect">
            <a:avLst/>
          </a:prstGeom>
          <a:noFill/>
          <a:ln>
            <a:noFill/>
          </a:ln>
        </p:spPr>
      </p:pic>
      <p:sp>
        <p:nvSpPr>
          <p:cNvPr id="193" name="Google Shape;193;p28"/>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Hyperplane equation in SVM</a:t>
            </a:r>
            <a:endParaRPr/>
          </a:p>
        </p:txBody>
      </p:sp>
      <p:sp>
        <p:nvSpPr>
          <p:cNvPr id="194" name="Google Shape;194;p28"/>
          <p:cNvSpPr txBox="1">
            <a:spLocks noGrp="1"/>
          </p:cNvSpPr>
          <p:nvPr>
            <p:ph type="body" idx="1"/>
          </p:nvPr>
        </p:nvSpPr>
        <p:spPr>
          <a:xfrm>
            <a:off x="611200" y="2991625"/>
            <a:ext cx="3960900" cy="375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r>
              <a:rPr lang="en-GB" sz="2400">
                <a:solidFill>
                  <a:srgbClr val="000000"/>
                </a:solidFill>
                <a:latin typeface="Average"/>
                <a:ea typeface="Average"/>
                <a:cs typeface="Average"/>
                <a:sym typeface="Average"/>
              </a:rPr>
              <a:t>The hyperplane represented by f(x)=0</a:t>
            </a:r>
            <a:endParaRPr sz="24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r>
              <a:rPr lang="en-GB" sz="2400">
                <a:solidFill>
                  <a:srgbClr val="000000"/>
                </a:solidFill>
                <a:latin typeface="Average"/>
                <a:ea typeface="Average"/>
                <a:cs typeface="Average"/>
                <a:sym typeface="Average"/>
              </a:rPr>
              <a:t>F(x)=0   =&gt;  (w.x) + b = 0 </a:t>
            </a:r>
            <a:endParaRPr sz="24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r>
              <a:rPr lang="en-GB" sz="2400">
                <a:solidFill>
                  <a:srgbClr val="000000"/>
                </a:solidFill>
                <a:latin typeface="Average"/>
                <a:ea typeface="Average"/>
                <a:cs typeface="Average"/>
                <a:sym typeface="Average"/>
              </a:rPr>
              <a:t>Wi = vectors(W0,W1,W2,… Wm) </a:t>
            </a:r>
            <a:endParaRPr sz="24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r>
              <a:rPr lang="en-GB" sz="2400">
                <a:solidFill>
                  <a:srgbClr val="000000"/>
                </a:solidFill>
                <a:latin typeface="Average"/>
                <a:ea typeface="Average"/>
                <a:cs typeface="Average"/>
                <a:sym typeface="Average"/>
              </a:rPr>
              <a:t>b = biased term (W0) </a:t>
            </a:r>
            <a:endParaRPr sz="24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r>
              <a:rPr lang="en-GB" sz="2400">
                <a:solidFill>
                  <a:srgbClr val="000000"/>
                </a:solidFill>
                <a:latin typeface="Average"/>
                <a:ea typeface="Average"/>
                <a:cs typeface="Average"/>
                <a:sym typeface="Average"/>
              </a:rPr>
              <a:t>X = variables.</a:t>
            </a:r>
            <a:endParaRPr sz="24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endParaRPr sz="2400">
              <a:solidFill>
                <a:srgbClr val="000000"/>
              </a:solidFill>
              <a:latin typeface="Average"/>
              <a:ea typeface="Average"/>
              <a:cs typeface="Average"/>
              <a:sym typeface="Average"/>
            </a:endParaRPr>
          </a:p>
        </p:txBody>
      </p:sp>
      <p:sp>
        <p:nvSpPr>
          <p:cNvPr id="195" name="Google Shape;195;p28"/>
          <p:cNvSpPr txBox="1"/>
          <p:nvPr/>
        </p:nvSpPr>
        <p:spPr>
          <a:xfrm>
            <a:off x="3784176" y="5746834"/>
            <a:ext cx="5251800" cy="7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3.  Diagram of Hard Margin SVM [9]</a:t>
            </a:r>
            <a:endParaRPr/>
          </a:p>
        </p:txBody>
      </p:sp>
      <p:sp>
        <p:nvSpPr>
          <p:cNvPr id="196" name="Google Shape;196;p2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18/67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Hyperplane equation in SVM</a:t>
            </a:r>
            <a:endParaRPr/>
          </a:p>
        </p:txBody>
      </p:sp>
      <p:sp>
        <p:nvSpPr>
          <p:cNvPr id="202" name="Google Shape;202;p29"/>
          <p:cNvSpPr txBox="1">
            <a:spLocks noGrp="1"/>
          </p:cNvSpPr>
          <p:nvPr>
            <p:ph type="body" idx="1"/>
          </p:nvPr>
        </p:nvSpPr>
        <p:spPr>
          <a:xfrm>
            <a:off x="611200" y="1974825"/>
            <a:ext cx="3960900" cy="4767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GB" sz="2200">
                <a:solidFill>
                  <a:srgbClr val="000000"/>
                </a:solidFill>
                <a:latin typeface="Average"/>
                <a:ea typeface="Average"/>
                <a:cs typeface="Average"/>
                <a:sym typeface="Average"/>
              </a:rPr>
              <a:t>The hyperplane represented by f(x)=0</a:t>
            </a:r>
            <a:endParaRPr sz="2200">
              <a:solidFill>
                <a:srgbClr val="000000"/>
              </a:solidFill>
              <a:latin typeface="Average"/>
              <a:ea typeface="Average"/>
              <a:cs typeface="Average"/>
              <a:sym typeface="Average"/>
            </a:endParaRPr>
          </a:p>
          <a:p>
            <a:pPr marL="0" lvl="0" indent="0" algn="l" rtl="0">
              <a:spcBef>
                <a:spcPts val="360"/>
              </a:spcBef>
              <a:spcAft>
                <a:spcPts val="0"/>
              </a:spcAft>
              <a:buNone/>
            </a:pPr>
            <a:r>
              <a:rPr lang="en-GB" sz="2200">
                <a:solidFill>
                  <a:srgbClr val="000000"/>
                </a:solidFill>
                <a:latin typeface="Average"/>
                <a:ea typeface="Average"/>
                <a:cs typeface="Average"/>
                <a:sym typeface="Average"/>
              </a:rPr>
              <a:t>F(x) = 0   =&gt;  (w.x) + b = 0 </a:t>
            </a:r>
            <a:endParaRPr sz="2200">
              <a:solidFill>
                <a:srgbClr val="000000"/>
              </a:solidFill>
              <a:latin typeface="Average"/>
              <a:ea typeface="Average"/>
              <a:cs typeface="Average"/>
              <a:sym typeface="Average"/>
            </a:endParaRPr>
          </a:p>
          <a:p>
            <a:pPr marL="0" lvl="0" indent="0" algn="l" rtl="0">
              <a:spcBef>
                <a:spcPts val="360"/>
              </a:spcBef>
              <a:spcAft>
                <a:spcPts val="0"/>
              </a:spcAft>
              <a:buNone/>
            </a:pPr>
            <a:r>
              <a:rPr lang="en-GB" sz="2200">
                <a:solidFill>
                  <a:srgbClr val="000000"/>
                </a:solidFill>
                <a:latin typeface="Average"/>
                <a:ea typeface="Average"/>
                <a:cs typeface="Average"/>
                <a:sym typeface="Average"/>
              </a:rPr>
              <a:t>f(x) = 0 =&gt; hyperplane</a:t>
            </a:r>
            <a:endParaRPr sz="2200">
              <a:solidFill>
                <a:srgbClr val="000000"/>
              </a:solidFill>
              <a:latin typeface="Average"/>
              <a:ea typeface="Average"/>
              <a:cs typeface="Average"/>
              <a:sym typeface="Average"/>
            </a:endParaRPr>
          </a:p>
          <a:p>
            <a:pPr marL="0" lvl="0" indent="0" algn="l" rtl="0">
              <a:spcBef>
                <a:spcPts val="360"/>
              </a:spcBef>
              <a:spcAft>
                <a:spcPts val="0"/>
              </a:spcAft>
              <a:buNone/>
            </a:pPr>
            <a:r>
              <a:rPr lang="en-GB" sz="2200">
                <a:solidFill>
                  <a:srgbClr val="000000"/>
                </a:solidFill>
                <a:latin typeface="Average"/>
                <a:ea typeface="Average"/>
                <a:cs typeface="Average"/>
                <a:sym typeface="Average"/>
              </a:rPr>
              <a:t>f(x)= -1 =&gt; negative class</a:t>
            </a:r>
            <a:endParaRPr sz="2200">
              <a:solidFill>
                <a:srgbClr val="000000"/>
              </a:solidFill>
              <a:latin typeface="Average"/>
              <a:ea typeface="Average"/>
              <a:cs typeface="Average"/>
              <a:sym typeface="Average"/>
            </a:endParaRPr>
          </a:p>
          <a:p>
            <a:pPr marL="0" lvl="0" indent="457200" algn="l" rtl="0">
              <a:spcBef>
                <a:spcPts val="360"/>
              </a:spcBef>
              <a:spcAft>
                <a:spcPts val="0"/>
              </a:spcAft>
              <a:buNone/>
            </a:pPr>
            <a:r>
              <a:rPr lang="en-GB" sz="2200">
                <a:solidFill>
                  <a:srgbClr val="000000"/>
                </a:solidFill>
                <a:latin typeface="Average"/>
                <a:ea typeface="Average"/>
                <a:cs typeface="Average"/>
                <a:sym typeface="Average"/>
              </a:rPr>
              <a:t>If f(x) &lt; -1 then x belong to negative class</a:t>
            </a:r>
            <a:endParaRPr sz="2200">
              <a:solidFill>
                <a:srgbClr val="000000"/>
              </a:solidFill>
              <a:latin typeface="Average"/>
              <a:ea typeface="Average"/>
              <a:cs typeface="Average"/>
              <a:sym typeface="Average"/>
            </a:endParaRPr>
          </a:p>
          <a:p>
            <a:pPr marL="457200" lvl="0" indent="-228600" algn="l" rtl="0">
              <a:spcBef>
                <a:spcPts val="360"/>
              </a:spcBef>
              <a:spcAft>
                <a:spcPts val="0"/>
              </a:spcAft>
              <a:buNone/>
            </a:pPr>
            <a:r>
              <a:rPr lang="en-GB" sz="2200">
                <a:solidFill>
                  <a:srgbClr val="000000"/>
                </a:solidFill>
                <a:latin typeface="Average"/>
                <a:ea typeface="Average"/>
                <a:cs typeface="Average"/>
                <a:sym typeface="Average"/>
              </a:rPr>
              <a:t>f(x)= +1 =&gt; positive class</a:t>
            </a:r>
            <a:endParaRPr sz="2200">
              <a:solidFill>
                <a:srgbClr val="000000"/>
              </a:solidFill>
              <a:latin typeface="Average"/>
              <a:ea typeface="Average"/>
              <a:cs typeface="Average"/>
              <a:sym typeface="Average"/>
            </a:endParaRPr>
          </a:p>
          <a:p>
            <a:pPr marL="457200" lvl="0" indent="0" algn="l" rtl="0">
              <a:spcBef>
                <a:spcPts val="360"/>
              </a:spcBef>
              <a:spcAft>
                <a:spcPts val="0"/>
              </a:spcAft>
              <a:buNone/>
            </a:pPr>
            <a:r>
              <a:rPr lang="en-GB" sz="2200">
                <a:solidFill>
                  <a:srgbClr val="000000"/>
                </a:solidFill>
                <a:latin typeface="Average"/>
                <a:ea typeface="Average"/>
                <a:cs typeface="Average"/>
                <a:sym typeface="Average"/>
              </a:rPr>
              <a:t>If f(x) &gt; +1 then x belong to positive class</a:t>
            </a:r>
            <a:endParaRPr sz="2200">
              <a:solidFill>
                <a:srgbClr val="000000"/>
              </a:solidFill>
              <a:latin typeface="Average"/>
              <a:ea typeface="Average"/>
              <a:cs typeface="Average"/>
              <a:sym typeface="Average"/>
            </a:endParaRPr>
          </a:p>
          <a:p>
            <a:pPr marL="457200" lvl="0" indent="-228600" algn="l" rtl="0">
              <a:lnSpc>
                <a:spcPct val="100000"/>
              </a:lnSpc>
              <a:spcBef>
                <a:spcPts val="360"/>
              </a:spcBef>
              <a:spcAft>
                <a:spcPts val="0"/>
              </a:spcAft>
              <a:buClr>
                <a:schemeClr val="dk1"/>
              </a:buClr>
              <a:buSzPts val="1800"/>
              <a:buNone/>
            </a:pPr>
            <a:endParaRPr sz="2400">
              <a:solidFill>
                <a:srgbClr val="000000"/>
              </a:solidFill>
              <a:latin typeface="Average"/>
              <a:ea typeface="Average"/>
              <a:cs typeface="Average"/>
              <a:sym typeface="Average"/>
            </a:endParaRPr>
          </a:p>
        </p:txBody>
      </p:sp>
      <p:sp>
        <p:nvSpPr>
          <p:cNvPr id="203" name="Google Shape;203;p29"/>
          <p:cNvSpPr txBox="1"/>
          <p:nvPr/>
        </p:nvSpPr>
        <p:spPr>
          <a:xfrm>
            <a:off x="4466850" y="5226355"/>
            <a:ext cx="4407300" cy="6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4.  Diagram of Scale invariance in SVM [9]</a:t>
            </a:r>
            <a:endParaRPr/>
          </a:p>
        </p:txBody>
      </p:sp>
      <p:pic>
        <p:nvPicPr>
          <p:cNvPr id="204" name="Google Shape;204;p29"/>
          <p:cNvPicPr preferRelativeResize="0"/>
          <p:nvPr/>
        </p:nvPicPr>
        <p:blipFill>
          <a:blip r:embed="rId3">
            <a:alphaModFix/>
          </a:blip>
          <a:stretch>
            <a:fillRect/>
          </a:stretch>
        </p:blipFill>
        <p:spPr>
          <a:xfrm>
            <a:off x="4436275" y="1974822"/>
            <a:ext cx="4468350" cy="3182498"/>
          </a:xfrm>
          <a:prstGeom prst="rect">
            <a:avLst/>
          </a:prstGeom>
          <a:noFill/>
          <a:ln>
            <a:noFill/>
          </a:ln>
        </p:spPr>
      </p:pic>
      <p:sp>
        <p:nvSpPr>
          <p:cNvPr id="205" name="Google Shape;205;p2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19/67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Contents</a:t>
            </a:r>
            <a:endParaRPr/>
          </a:p>
        </p:txBody>
      </p:sp>
      <p:sp>
        <p:nvSpPr>
          <p:cNvPr id="68" name="Google Shape;68;p12"/>
          <p:cNvSpPr txBox="1">
            <a:spLocks noGrp="1"/>
          </p:cNvSpPr>
          <p:nvPr>
            <p:ph type="body" idx="1"/>
          </p:nvPr>
        </p:nvSpPr>
        <p:spPr>
          <a:xfrm>
            <a:off x="611188" y="1881188"/>
            <a:ext cx="4135437" cy="4860925"/>
          </a:xfrm>
          <a:prstGeom prst="rect">
            <a:avLst/>
          </a:prstGeom>
          <a:noFill/>
          <a:ln>
            <a:noFill/>
          </a:ln>
        </p:spPr>
        <p:txBody>
          <a:bodyPr spcFirstLastPara="1" wrap="square" lIns="91425" tIns="45700" rIns="91425" bIns="45700" anchor="t" anchorCtr="0">
            <a:noAutofit/>
          </a:bodyPr>
          <a:lstStyle/>
          <a:p>
            <a:pPr marL="565150" lvl="0" indent="-514350" algn="l" rtl="0">
              <a:lnSpc>
                <a:spcPct val="100000"/>
              </a:lnSpc>
              <a:spcBef>
                <a:spcPts val="560"/>
              </a:spcBef>
              <a:spcAft>
                <a:spcPts val="0"/>
              </a:spcAft>
              <a:buSzPts val="2800"/>
              <a:buFont typeface="Arial"/>
              <a:buAutoNum type="arabicPeriod"/>
            </a:pPr>
            <a:r>
              <a:rPr lang="en-GB"/>
              <a:t>Research Plan</a:t>
            </a:r>
            <a:endParaRPr/>
          </a:p>
          <a:p>
            <a:pPr marL="914400" lvl="1" indent="-381000" algn="l" rtl="0">
              <a:lnSpc>
                <a:spcPct val="100000"/>
              </a:lnSpc>
              <a:spcBef>
                <a:spcPts val="480"/>
              </a:spcBef>
              <a:spcAft>
                <a:spcPts val="0"/>
              </a:spcAft>
              <a:buSzPts val="2400"/>
              <a:buChar char="–"/>
            </a:pPr>
            <a:r>
              <a:rPr lang="en-GB"/>
              <a:t>Motivation</a:t>
            </a:r>
            <a:endParaRPr/>
          </a:p>
          <a:p>
            <a:pPr marL="914400" lvl="1" indent="-381000" algn="l" rtl="0">
              <a:lnSpc>
                <a:spcPct val="100000"/>
              </a:lnSpc>
              <a:spcBef>
                <a:spcPts val="480"/>
              </a:spcBef>
              <a:spcAft>
                <a:spcPts val="0"/>
              </a:spcAft>
              <a:buSzPts val="2400"/>
              <a:buChar char="–"/>
            </a:pPr>
            <a:r>
              <a:rPr lang="en-GB"/>
              <a:t>Goal </a:t>
            </a:r>
            <a:endParaRPr/>
          </a:p>
          <a:p>
            <a:pPr marL="457200" lvl="0" indent="-406400" algn="l" rtl="0">
              <a:lnSpc>
                <a:spcPct val="100000"/>
              </a:lnSpc>
              <a:spcBef>
                <a:spcPts val="560"/>
              </a:spcBef>
              <a:spcAft>
                <a:spcPts val="0"/>
              </a:spcAft>
              <a:buSzPts val="2800"/>
              <a:buFont typeface="Trebuchet MS"/>
              <a:buAutoNum type="arabicPeriod" startAt="2"/>
            </a:pPr>
            <a:r>
              <a:rPr lang="en-GB"/>
              <a:t>Related works</a:t>
            </a:r>
            <a:endParaRPr/>
          </a:p>
          <a:p>
            <a:pPr marL="565150" lvl="0" indent="-514350" algn="l" rtl="0">
              <a:lnSpc>
                <a:spcPct val="100000"/>
              </a:lnSpc>
              <a:spcBef>
                <a:spcPts val="560"/>
              </a:spcBef>
              <a:spcAft>
                <a:spcPts val="0"/>
              </a:spcAft>
              <a:buSzPts val="2800"/>
              <a:buFont typeface="Arial"/>
              <a:buAutoNum type="arabicPeriod" startAt="2"/>
            </a:pPr>
            <a:r>
              <a:rPr lang="en-GB"/>
              <a:t>Dataset</a:t>
            </a:r>
            <a:endParaRPr/>
          </a:p>
          <a:p>
            <a:pPr marL="565150" lvl="0" indent="-514350" algn="l" rtl="0">
              <a:lnSpc>
                <a:spcPct val="100000"/>
              </a:lnSpc>
              <a:spcBef>
                <a:spcPts val="560"/>
              </a:spcBef>
              <a:spcAft>
                <a:spcPts val="0"/>
              </a:spcAft>
              <a:buSzPts val="2800"/>
              <a:buFont typeface="Arial"/>
              <a:buAutoNum type="arabicPeriod" startAt="2"/>
            </a:pPr>
            <a:r>
              <a:rPr lang="en-GB"/>
              <a:t>Methodology</a:t>
            </a:r>
            <a:endParaRPr/>
          </a:p>
          <a:p>
            <a:pPr marL="914400" lvl="1" indent="-381000" algn="l" rtl="0">
              <a:lnSpc>
                <a:spcPct val="100000"/>
              </a:lnSpc>
              <a:spcBef>
                <a:spcPts val="480"/>
              </a:spcBef>
              <a:spcAft>
                <a:spcPts val="0"/>
              </a:spcAft>
              <a:buSzPts val="2400"/>
              <a:buChar char="–"/>
            </a:pPr>
            <a:r>
              <a:rPr lang="en-GB"/>
              <a:t>KNN</a:t>
            </a:r>
            <a:endParaRPr/>
          </a:p>
          <a:p>
            <a:pPr marL="914400" lvl="1" indent="-381000" algn="l" rtl="0">
              <a:lnSpc>
                <a:spcPct val="100000"/>
              </a:lnSpc>
              <a:spcBef>
                <a:spcPts val="480"/>
              </a:spcBef>
              <a:spcAft>
                <a:spcPts val="0"/>
              </a:spcAft>
              <a:buSzPts val="2400"/>
              <a:buChar char="–"/>
            </a:pPr>
            <a:r>
              <a:rPr lang="en-GB"/>
              <a:t>SVM </a:t>
            </a:r>
            <a:endParaRPr/>
          </a:p>
          <a:p>
            <a:pPr marL="533400" lvl="0" indent="-482600" algn="l" rtl="0">
              <a:lnSpc>
                <a:spcPct val="100000"/>
              </a:lnSpc>
              <a:spcBef>
                <a:spcPts val="480"/>
              </a:spcBef>
              <a:spcAft>
                <a:spcPts val="0"/>
              </a:spcAft>
              <a:buSzPts val="2800"/>
              <a:buFont typeface="Arial"/>
              <a:buAutoNum type="arabicPeriod" startAt="4"/>
            </a:pPr>
            <a:r>
              <a:rPr lang="en-GB"/>
              <a:t>Research environment </a:t>
            </a:r>
            <a:endParaRPr/>
          </a:p>
          <a:p>
            <a:pPr marL="457200" lvl="0" indent="-228600" algn="l" rtl="0">
              <a:lnSpc>
                <a:spcPct val="100000"/>
              </a:lnSpc>
              <a:spcBef>
                <a:spcPts val="480"/>
              </a:spcBef>
              <a:spcAft>
                <a:spcPts val="0"/>
              </a:spcAft>
              <a:buSzPts val="2400"/>
              <a:buNone/>
            </a:pPr>
            <a:endParaRPr/>
          </a:p>
        </p:txBody>
      </p:sp>
      <p:sp>
        <p:nvSpPr>
          <p:cNvPr id="69" name="Google Shape;69;p12"/>
          <p:cNvSpPr txBox="1">
            <a:spLocks noGrp="1"/>
          </p:cNvSpPr>
          <p:nvPr>
            <p:ph type="body" idx="2"/>
          </p:nvPr>
        </p:nvSpPr>
        <p:spPr>
          <a:xfrm>
            <a:off x="4899025" y="1881188"/>
            <a:ext cx="4137025" cy="4860925"/>
          </a:xfrm>
          <a:prstGeom prst="rect">
            <a:avLst/>
          </a:prstGeom>
          <a:noFill/>
          <a:ln>
            <a:noFill/>
          </a:ln>
        </p:spPr>
        <p:txBody>
          <a:bodyPr spcFirstLastPara="1" wrap="square" lIns="91425" tIns="45700" rIns="91425" bIns="45700" anchor="t" anchorCtr="0">
            <a:noAutofit/>
          </a:bodyPr>
          <a:lstStyle/>
          <a:p>
            <a:pPr marL="565150" lvl="0" indent="-514350" algn="l" rtl="0">
              <a:lnSpc>
                <a:spcPct val="100000"/>
              </a:lnSpc>
              <a:spcBef>
                <a:spcPts val="560"/>
              </a:spcBef>
              <a:spcAft>
                <a:spcPts val="0"/>
              </a:spcAft>
              <a:buSzPts val="2800"/>
              <a:buFont typeface="Arial"/>
              <a:buAutoNum type="arabicPeriod" startAt="6"/>
            </a:pPr>
            <a:r>
              <a:rPr lang="en-GB"/>
              <a:t>Measurement</a:t>
            </a:r>
            <a:endParaRPr/>
          </a:p>
          <a:p>
            <a:pPr marL="565150" lvl="0" indent="-514350" algn="l" rtl="0">
              <a:lnSpc>
                <a:spcPct val="100000"/>
              </a:lnSpc>
              <a:spcBef>
                <a:spcPts val="560"/>
              </a:spcBef>
              <a:spcAft>
                <a:spcPts val="0"/>
              </a:spcAft>
              <a:buSzPts val="2800"/>
              <a:buFont typeface="Arial"/>
              <a:buAutoNum type="arabicPeriod" startAt="6"/>
            </a:pPr>
            <a:r>
              <a:rPr lang="en-GB"/>
              <a:t>KNN experiment group</a:t>
            </a:r>
            <a:endParaRPr/>
          </a:p>
          <a:p>
            <a:pPr marL="565150" lvl="0" indent="-514350" algn="l" rtl="0">
              <a:lnSpc>
                <a:spcPct val="100000"/>
              </a:lnSpc>
              <a:spcBef>
                <a:spcPts val="560"/>
              </a:spcBef>
              <a:spcAft>
                <a:spcPts val="0"/>
              </a:spcAft>
              <a:buSzPts val="2800"/>
              <a:buFont typeface="Arial"/>
              <a:buAutoNum type="arabicPeriod" startAt="6"/>
            </a:pPr>
            <a:r>
              <a:rPr lang="en-GB"/>
              <a:t>SVM experiment group</a:t>
            </a:r>
            <a:endParaRPr/>
          </a:p>
          <a:p>
            <a:pPr marL="565150" lvl="0" indent="-514350" algn="l" rtl="0">
              <a:lnSpc>
                <a:spcPct val="100000"/>
              </a:lnSpc>
              <a:spcBef>
                <a:spcPts val="560"/>
              </a:spcBef>
              <a:spcAft>
                <a:spcPts val="0"/>
              </a:spcAft>
              <a:buSzPts val="2800"/>
              <a:buFont typeface="Arial"/>
              <a:buAutoNum type="arabicPeriod" startAt="6"/>
            </a:pPr>
            <a:r>
              <a:rPr lang="en-GB"/>
              <a:t>KNN and SVM Comparison</a:t>
            </a:r>
            <a:endParaRPr/>
          </a:p>
          <a:p>
            <a:pPr marL="565150" lvl="0" indent="-514350" algn="l" rtl="0">
              <a:lnSpc>
                <a:spcPct val="100000"/>
              </a:lnSpc>
              <a:spcBef>
                <a:spcPts val="560"/>
              </a:spcBef>
              <a:spcAft>
                <a:spcPts val="0"/>
              </a:spcAft>
              <a:buSzPts val="2800"/>
              <a:buFont typeface="Arial"/>
              <a:buAutoNum type="arabicPeriod" startAt="6"/>
            </a:pPr>
            <a:r>
              <a:rPr lang="en-GB"/>
              <a:t>Summary</a:t>
            </a:r>
            <a:endParaRPr/>
          </a:p>
          <a:p>
            <a:pPr marL="457200" lvl="0" indent="-228600" algn="l" rtl="0">
              <a:lnSpc>
                <a:spcPct val="100000"/>
              </a:lnSpc>
              <a:spcBef>
                <a:spcPts val="560"/>
              </a:spcBef>
              <a:spcAft>
                <a:spcPts val="0"/>
              </a:spcAft>
              <a:buClr>
                <a:schemeClr val="dk1"/>
              </a:buClr>
              <a:buSzPts val="2800"/>
              <a:buFont typeface="Trebuchet MS"/>
              <a:buNone/>
            </a:pPr>
            <a:endParaRPr/>
          </a:p>
        </p:txBody>
      </p:sp>
      <p:sp>
        <p:nvSpPr>
          <p:cNvPr id="70" name="Google Shape;70;p1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Hard Margin vs Soft Margin</a:t>
            </a:r>
            <a:endParaRPr/>
          </a:p>
        </p:txBody>
      </p:sp>
      <p:sp>
        <p:nvSpPr>
          <p:cNvPr id="211" name="Google Shape;211;p30"/>
          <p:cNvSpPr txBox="1">
            <a:spLocks noGrp="1"/>
          </p:cNvSpPr>
          <p:nvPr>
            <p:ph type="body" idx="1"/>
          </p:nvPr>
        </p:nvSpPr>
        <p:spPr>
          <a:xfrm>
            <a:off x="611200" y="1851975"/>
            <a:ext cx="8424900" cy="448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2000"/>
              <a:t>SVM with slack variables allows samples to fall within the margin, but penalizes them.</a:t>
            </a:r>
            <a:endParaRPr sz="2000"/>
          </a:p>
          <a:p>
            <a:pPr marL="0" lvl="0" indent="0" algn="l" rtl="0">
              <a:spcBef>
                <a:spcPts val="360"/>
              </a:spcBef>
              <a:spcAft>
                <a:spcPts val="0"/>
              </a:spcAft>
              <a:buNone/>
            </a:pPr>
            <a:r>
              <a:rPr lang="en-GB" sz="2000"/>
              <a:t>Hard Margin formula to maximize the margin</a:t>
            </a:r>
            <a:endParaRPr sz="2000"/>
          </a:p>
          <a:p>
            <a:pPr marL="0" lvl="0" indent="0" algn="l" rtl="0">
              <a:spcBef>
                <a:spcPts val="360"/>
              </a:spcBef>
              <a:spcAft>
                <a:spcPts val="0"/>
              </a:spcAft>
              <a:buNone/>
            </a:pPr>
            <a:endParaRPr sz="2000"/>
          </a:p>
          <a:p>
            <a:pPr marL="0" lvl="0" indent="0" algn="l" rtl="0">
              <a:spcBef>
                <a:spcPts val="360"/>
              </a:spcBef>
              <a:spcAft>
                <a:spcPts val="0"/>
              </a:spcAft>
              <a:buNone/>
            </a:pPr>
            <a:endParaRPr sz="2000"/>
          </a:p>
          <a:p>
            <a:pPr marL="0" lvl="0" indent="0" algn="l" rtl="0">
              <a:spcBef>
                <a:spcPts val="360"/>
              </a:spcBef>
              <a:spcAft>
                <a:spcPts val="0"/>
              </a:spcAft>
              <a:buNone/>
            </a:pPr>
            <a:endParaRPr sz="2000"/>
          </a:p>
          <a:p>
            <a:pPr marL="0" lvl="0" indent="0" algn="l" rtl="0">
              <a:spcBef>
                <a:spcPts val="360"/>
              </a:spcBef>
              <a:spcAft>
                <a:spcPts val="0"/>
              </a:spcAft>
              <a:buNone/>
            </a:pPr>
            <a:endParaRPr sz="2000"/>
          </a:p>
          <a:p>
            <a:pPr marL="0" lvl="0" indent="0" algn="l" rtl="0">
              <a:spcBef>
                <a:spcPts val="360"/>
              </a:spcBef>
              <a:spcAft>
                <a:spcPts val="0"/>
              </a:spcAft>
              <a:buNone/>
            </a:pPr>
            <a:r>
              <a:rPr lang="en-GB" sz="2000"/>
              <a:t>Soft Margin formula with slack variables. C = tradeoff parameter tradeoff between the error and the margin, to control the overfitting. </a:t>
            </a:r>
            <a:endParaRPr sz="2000"/>
          </a:p>
          <a:p>
            <a:pPr marL="0" lvl="0" indent="0" algn="l" rtl="0">
              <a:spcBef>
                <a:spcPts val="360"/>
              </a:spcBef>
              <a:spcAft>
                <a:spcPts val="0"/>
              </a:spcAft>
              <a:buNone/>
            </a:pPr>
            <a:endParaRPr sz="2000"/>
          </a:p>
        </p:txBody>
      </p:sp>
      <p:pic>
        <p:nvPicPr>
          <p:cNvPr id="212" name="Google Shape;212;p30"/>
          <p:cNvPicPr preferRelativeResize="0"/>
          <p:nvPr/>
        </p:nvPicPr>
        <p:blipFill>
          <a:blip r:embed="rId3">
            <a:alphaModFix/>
          </a:blip>
          <a:stretch>
            <a:fillRect/>
          </a:stretch>
        </p:blipFill>
        <p:spPr>
          <a:xfrm>
            <a:off x="714225" y="3166275"/>
            <a:ext cx="5295900" cy="847725"/>
          </a:xfrm>
          <a:prstGeom prst="rect">
            <a:avLst/>
          </a:prstGeom>
          <a:noFill/>
          <a:ln>
            <a:noFill/>
          </a:ln>
        </p:spPr>
      </p:pic>
      <p:pic>
        <p:nvPicPr>
          <p:cNvPr id="213" name="Google Shape;213;p30"/>
          <p:cNvPicPr preferRelativeResize="0"/>
          <p:nvPr/>
        </p:nvPicPr>
        <p:blipFill>
          <a:blip r:embed="rId4">
            <a:alphaModFix/>
          </a:blip>
          <a:stretch>
            <a:fillRect/>
          </a:stretch>
        </p:blipFill>
        <p:spPr>
          <a:xfrm>
            <a:off x="647550" y="5435713"/>
            <a:ext cx="5429250" cy="828675"/>
          </a:xfrm>
          <a:prstGeom prst="rect">
            <a:avLst/>
          </a:prstGeom>
          <a:noFill/>
          <a:ln>
            <a:noFill/>
          </a:ln>
        </p:spPr>
      </p:pic>
      <p:sp>
        <p:nvSpPr>
          <p:cNvPr id="214" name="Google Shape;214;p30"/>
          <p:cNvSpPr txBox="1"/>
          <p:nvPr/>
        </p:nvSpPr>
        <p:spPr>
          <a:xfrm>
            <a:off x="714225" y="4013988"/>
            <a:ext cx="71265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5.Hard margin formula explaination [10]</a:t>
            </a:r>
            <a:endParaRPr/>
          </a:p>
          <a:p>
            <a:pPr marL="0" lvl="0" indent="0" algn="l" rtl="0">
              <a:spcBef>
                <a:spcPts val="0"/>
              </a:spcBef>
              <a:spcAft>
                <a:spcPts val="0"/>
              </a:spcAft>
              <a:buNone/>
            </a:pPr>
            <a:endParaRPr/>
          </a:p>
        </p:txBody>
      </p:sp>
      <p:sp>
        <p:nvSpPr>
          <p:cNvPr id="215" name="Google Shape;215;p30"/>
          <p:cNvSpPr txBox="1"/>
          <p:nvPr/>
        </p:nvSpPr>
        <p:spPr>
          <a:xfrm>
            <a:off x="647550" y="6337975"/>
            <a:ext cx="7126500" cy="4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6. Soft margin formula explaination [10]</a:t>
            </a:r>
            <a:endParaRPr/>
          </a:p>
          <a:p>
            <a:pPr marL="0" lvl="0" indent="0" algn="l" rtl="0">
              <a:spcBef>
                <a:spcPts val="0"/>
              </a:spcBef>
              <a:spcAft>
                <a:spcPts val="0"/>
              </a:spcAft>
              <a:buNone/>
            </a:pPr>
            <a:endParaRPr/>
          </a:p>
        </p:txBody>
      </p:sp>
      <p:sp>
        <p:nvSpPr>
          <p:cNvPr id="216" name="Google Shape;216;p3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20/67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Large Margin,Cost Function, and Gradient</a:t>
            </a:r>
            <a:endParaRPr/>
          </a:p>
        </p:txBody>
      </p:sp>
      <p:sp>
        <p:nvSpPr>
          <p:cNvPr id="223" name="Google Shape;223;p31"/>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GB" sz="2400"/>
              <a:t>Hinge loss function help to maximise margin in SVM</a:t>
            </a:r>
            <a:endParaRPr sz="2400"/>
          </a:p>
          <a:p>
            <a:pPr marL="457200" lvl="0" indent="-381000" algn="l" rtl="0">
              <a:spcBef>
                <a:spcPts val="0"/>
              </a:spcBef>
              <a:spcAft>
                <a:spcPts val="0"/>
              </a:spcAft>
              <a:buSzPts val="2400"/>
              <a:buChar char="•"/>
            </a:pPr>
            <a:r>
              <a:rPr lang="en-GB" sz="2400"/>
              <a:t>Gradient obtained from partial derivative of loss function can be used to update weight</a:t>
            </a:r>
            <a:endParaRPr sz="2400"/>
          </a:p>
          <a:p>
            <a:pPr marL="457200" lvl="0" indent="-381000" algn="l" rtl="0">
              <a:spcBef>
                <a:spcPts val="0"/>
              </a:spcBef>
              <a:spcAft>
                <a:spcPts val="0"/>
              </a:spcAft>
              <a:buSzPts val="2400"/>
              <a:buChar char="•"/>
            </a:pPr>
            <a:r>
              <a:rPr lang="en-GB" sz="2400"/>
              <a:t>If misclassification= none then update gradient from regularization parameter</a:t>
            </a:r>
            <a:endParaRPr sz="2400"/>
          </a:p>
          <a:p>
            <a:pPr marL="457200" lvl="0" indent="-381000" algn="l" rtl="0">
              <a:spcBef>
                <a:spcPts val="0"/>
              </a:spcBef>
              <a:spcAft>
                <a:spcPts val="0"/>
              </a:spcAft>
              <a:buSzPts val="2400"/>
              <a:buChar char="•"/>
            </a:pPr>
            <a:r>
              <a:rPr lang="en-GB" sz="2400"/>
              <a:t>If misclassification&lt;&gt; none then update gradient from regularization parameter including the loss</a:t>
            </a:r>
            <a:endParaRPr sz="2400"/>
          </a:p>
        </p:txBody>
      </p:sp>
      <p:pic>
        <p:nvPicPr>
          <p:cNvPr id="224" name="Google Shape;224;p31"/>
          <p:cNvPicPr preferRelativeResize="0"/>
          <p:nvPr/>
        </p:nvPicPr>
        <p:blipFill>
          <a:blip r:embed="rId3">
            <a:alphaModFix/>
          </a:blip>
          <a:stretch>
            <a:fillRect/>
          </a:stretch>
        </p:blipFill>
        <p:spPr>
          <a:xfrm>
            <a:off x="814925" y="5049500"/>
            <a:ext cx="2965425" cy="635450"/>
          </a:xfrm>
          <a:prstGeom prst="rect">
            <a:avLst/>
          </a:prstGeom>
          <a:noFill/>
          <a:ln>
            <a:noFill/>
          </a:ln>
        </p:spPr>
      </p:pic>
      <p:pic>
        <p:nvPicPr>
          <p:cNvPr id="225" name="Google Shape;225;p31"/>
          <p:cNvPicPr preferRelativeResize="0"/>
          <p:nvPr/>
        </p:nvPicPr>
        <p:blipFill>
          <a:blip r:embed="rId4">
            <a:alphaModFix/>
          </a:blip>
          <a:stretch>
            <a:fillRect/>
          </a:stretch>
        </p:blipFill>
        <p:spPr>
          <a:xfrm>
            <a:off x="4572000" y="4957650"/>
            <a:ext cx="4076700" cy="819150"/>
          </a:xfrm>
          <a:prstGeom prst="rect">
            <a:avLst/>
          </a:prstGeom>
          <a:noFill/>
          <a:ln>
            <a:noFill/>
          </a:ln>
        </p:spPr>
      </p:pic>
      <p:sp>
        <p:nvSpPr>
          <p:cNvPr id="226" name="Google Shape;226;p31"/>
          <p:cNvSpPr txBox="1"/>
          <p:nvPr/>
        </p:nvSpPr>
        <p:spPr>
          <a:xfrm>
            <a:off x="683450" y="5611075"/>
            <a:ext cx="34815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7. Formula to update gradient (no misclassification) </a:t>
            </a:r>
            <a:endParaRPr/>
          </a:p>
          <a:p>
            <a:pPr marL="0" lvl="0" indent="0" algn="l" rtl="0">
              <a:spcBef>
                <a:spcPts val="0"/>
              </a:spcBef>
              <a:spcAft>
                <a:spcPts val="0"/>
              </a:spcAft>
              <a:buNone/>
            </a:pPr>
            <a:endParaRPr/>
          </a:p>
        </p:txBody>
      </p:sp>
      <p:sp>
        <p:nvSpPr>
          <p:cNvPr id="227" name="Google Shape;227;p31"/>
          <p:cNvSpPr txBox="1"/>
          <p:nvPr/>
        </p:nvSpPr>
        <p:spPr>
          <a:xfrm>
            <a:off x="4869600" y="5611075"/>
            <a:ext cx="34815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8. Formula to update gradient (there is occur misclassification) </a:t>
            </a:r>
            <a:endParaRPr/>
          </a:p>
          <a:p>
            <a:pPr marL="0" lvl="0" indent="0" algn="l" rtl="0">
              <a:spcBef>
                <a:spcPts val="0"/>
              </a:spcBef>
              <a:spcAft>
                <a:spcPts val="0"/>
              </a:spcAft>
              <a:buNone/>
            </a:pPr>
            <a:endParaRPr/>
          </a:p>
        </p:txBody>
      </p:sp>
      <p:sp>
        <p:nvSpPr>
          <p:cNvPr id="228" name="Google Shape;228;p31"/>
          <p:cNvSpPr txBox="1"/>
          <p:nvPr/>
        </p:nvSpPr>
        <p:spPr>
          <a:xfrm>
            <a:off x="610400" y="6038975"/>
            <a:ext cx="7740600" cy="8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Trebuchet MS"/>
                <a:ea typeface="Trebuchet MS"/>
                <a:cs typeface="Trebuchet MS"/>
                <a:sym typeface="Trebuchet MS"/>
              </a:rPr>
              <a:t>Source: https://towardsdatascience.com/support-vector-machine-introduction-to-machine-learning-algorithms-934a444fca47</a:t>
            </a:r>
            <a:endParaRPr sz="1200">
              <a:latin typeface="Trebuchet MS"/>
              <a:ea typeface="Trebuchet MS"/>
              <a:cs typeface="Trebuchet MS"/>
              <a:sym typeface="Trebuchet MS"/>
            </a:endParaRPr>
          </a:p>
        </p:txBody>
      </p:sp>
      <p:sp>
        <p:nvSpPr>
          <p:cNvPr id="229" name="Google Shape;229;p3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21/67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Large Margin,Cost Function, and Gradient</a:t>
            </a:r>
            <a:endParaRPr/>
          </a:p>
        </p:txBody>
      </p:sp>
      <p:sp>
        <p:nvSpPr>
          <p:cNvPr id="236" name="Google Shape;236;p32"/>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GB" sz="2400"/>
              <a:t>α(0.0001) is the learning rate and the regularization parameter λ is set to 1/epochs.[11]</a:t>
            </a:r>
            <a:endParaRPr sz="2400"/>
          </a:p>
          <a:p>
            <a:pPr marL="457200" lvl="0" indent="-381000" algn="l" rtl="0">
              <a:spcBef>
                <a:spcPts val="0"/>
              </a:spcBef>
              <a:spcAft>
                <a:spcPts val="0"/>
              </a:spcAft>
              <a:buSzPts val="2400"/>
              <a:buChar char="•"/>
            </a:pPr>
            <a:r>
              <a:rPr lang="en-GB" sz="2400"/>
              <a:t>How many times gradient updated depends on the maximum epochs.</a:t>
            </a: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p:txBody>
      </p:sp>
      <p:pic>
        <p:nvPicPr>
          <p:cNvPr id="237" name="Google Shape;237;p32"/>
          <p:cNvPicPr preferRelativeResize="0"/>
          <p:nvPr/>
        </p:nvPicPr>
        <p:blipFill>
          <a:blip r:embed="rId3">
            <a:alphaModFix/>
          </a:blip>
          <a:stretch>
            <a:fillRect/>
          </a:stretch>
        </p:blipFill>
        <p:spPr>
          <a:xfrm>
            <a:off x="1645338" y="4014653"/>
            <a:ext cx="6356624" cy="1824675"/>
          </a:xfrm>
          <a:prstGeom prst="rect">
            <a:avLst/>
          </a:prstGeom>
          <a:noFill/>
          <a:ln>
            <a:noFill/>
          </a:ln>
        </p:spPr>
      </p:pic>
      <p:sp>
        <p:nvSpPr>
          <p:cNvPr id="238" name="Google Shape;238;p32"/>
          <p:cNvSpPr txBox="1"/>
          <p:nvPr/>
        </p:nvSpPr>
        <p:spPr>
          <a:xfrm>
            <a:off x="3569250" y="5736750"/>
            <a:ext cx="34815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Fig 9. Gradient formula</a:t>
            </a:r>
            <a:endParaRPr/>
          </a:p>
        </p:txBody>
      </p:sp>
      <p:sp>
        <p:nvSpPr>
          <p:cNvPr id="239" name="Google Shape;239;p32"/>
          <p:cNvSpPr txBox="1"/>
          <p:nvPr/>
        </p:nvSpPr>
        <p:spPr>
          <a:xfrm>
            <a:off x="610400" y="6038975"/>
            <a:ext cx="7391400" cy="8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Source: https://towardsdatascience.com/support-vector-machine-introduction-to-machine-learning-algorithms-934a444fca47</a:t>
            </a:r>
            <a:endParaRPr>
              <a:latin typeface="Trebuchet MS"/>
              <a:ea typeface="Trebuchet MS"/>
              <a:cs typeface="Trebuchet MS"/>
              <a:sym typeface="Trebuchet MS"/>
            </a:endParaRPr>
          </a:p>
        </p:txBody>
      </p:sp>
      <p:sp>
        <p:nvSpPr>
          <p:cNvPr id="240" name="Google Shape;240;p3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22/67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5. Research environment</a:t>
            </a:r>
            <a:endParaRPr/>
          </a:p>
        </p:txBody>
      </p:sp>
      <p:sp>
        <p:nvSpPr>
          <p:cNvPr id="246" name="Google Shape;246;p3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23/67</a:t>
            </a:r>
            <a:endParaRPr>
              <a:latin typeface="Trebuchet MS"/>
              <a:ea typeface="Trebuchet MS"/>
              <a:cs typeface="Trebuchet MS"/>
              <a:sym typeface="Trebuchet MS"/>
            </a:endParaRPr>
          </a:p>
        </p:txBody>
      </p:sp>
      <p:sp>
        <p:nvSpPr>
          <p:cNvPr id="247" name="Google Shape;247;p33"/>
          <p:cNvSpPr txBox="1"/>
          <p:nvPr/>
        </p:nvSpPr>
        <p:spPr>
          <a:xfrm>
            <a:off x="846100" y="4865475"/>
            <a:ext cx="7949400" cy="10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600">
                <a:solidFill>
                  <a:srgbClr val="FFE599"/>
                </a:solidFill>
                <a:latin typeface="Trebuchet MS"/>
                <a:ea typeface="Trebuchet MS"/>
                <a:cs typeface="Trebuchet MS"/>
                <a:sym typeface="Trebuchet MS"/>
              </a:rPr>
              <a:t>Link to the project is </a:t>
            </a:r>
            <a:r>
              <a:rPr lang="en-GB" sz="2600" u="sng">
                <a:solidFill>
                  <a:schemeClr val="hlink"/>
                </a:solidFill>
                <a:latin typeface="Trebuchet MS"/>
                <a:ea typeface="Trebuchet MS"/>
                <a:cs typeface="Trebuchet MS"/>
                <a:sym typeface="Trebuchet MS"/>
                <a:hlinkClick r:id="rId3"/>
              </a:rPr>
              <a:t>https://github.com/ryukya/AI_2020</a:t>
            </a:r>
            <a:endParaRPr sz="2600">
              <a:solidFill>
                <a:srgbClr val="FFE599"/>
              </a:solidFill>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Research Environment</a:t>
            </a:r>
            <a:endParaRPr/>
          </a:p>
        </p:txBody>
      </p:sp>
      <p:sp>
        <p:nvSpPr>
          <p:cNvPr id="254" name="Google Shape;254;p34"/>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360"/>
              </a:spcBef>
              <a:spcAft>
                <a:spcPts val="0"/>
              </a:spcAft>
              <a:buSzPts val="2800"/>
              <a:buChar char="•"/>
            </a:pPr>
            <a:r>
              <a:rPr lang="en-GB" sz="2800"/>
              <a:t>Languages used: Python 2,Python 3</a:t>
            </a:r>
            <a:endParaRPr sz="2800"/>
          </a:p>
          <a:p>
            <a:pPr marL="457200" lvl="0" indent="-406400" algn="just" rtl="0">
              <a:lnSpc>
                <a:spcPct val="100000"/>
              </a:lnSpc>
              <a:spcBef>
                <a:spcPts val="0"/>
              </a:spcBef>
              <a:spcAft>
                <a:spcPts val="0"/>
              </a:spcAft>
              <a:buSzPts val="2800"/>
              <a:buChar char="•"/>
            </a:pPr>
            <a:r>
              <a:rPr lang="en-GB" sz="2800"/>
              <a:t>Libraries used:Pandas, Csv, Linalg, Scaler, numpy,LabelEncoder,train test split, classification report, confusion matrix, accuracy score, random.</a:t>
            </a:r>
            <a:endParaRPr sz="2800"/>
          </a:p>
          <a:p>
            <a:pPr marL="457200" lvl="0" indent="-406400" algn="just" rtl="0">
              <a:lnSpc>
                <a:spcPct val="100000"/>
              </a:lnSpc>
              <a:spcBef>
                <a:spcPts val="0"/>
              </a:spcBef>
              <a:spcAft>
                <a:spcPts val="0"/>
              </a:spcAft>
              <a:buSzPts val="2800"/>
              <a:buChar char="•"/>
            </a:pPr>
            <a:r>
              <a:rPr lang="en-GB" sz="2800"/>
              <a:t>Software used: Jupyter Notebook, Google Collabs</a:t>
            </a:r>
            <a:endParaRPr sz="2800"/>
          </a:p>
          <a:p>
            <a:pPr marL="457200" lvl="0" indent="-406400" algn="just" rtl="0">
              <a:lnSpc>
                <a:spcPct val="100000"/>
              </a:lnSpc>
              <a:spcBef>
                <a:spcPts val="0"/>
              </a:spcBef>
              <a:spcAft>
                <a:spcPts val="0"/>
              </a:spcAft>
              <a:buSzPts val="2800"/>
              <a:buChar char="•"/>
            </a:pPr>
            <a:r>
              <a:rPr lang="en-GB" sz="2800"/>
              <a:t>SVM Implementation based on </a:t>
            </a:r>
            <a:r>
              <a:rPr lang="en-GB" sz="2800" u="sng">
                <a:solidFill>
                  <a:srgbClr val="000000"/>
                </a:solidFill>
                <a:hlinkClick r:id="rId3"/>
              </a:rPr>
              <a:t>https://towardsdatascience.com/support-vector-machine-introduction-to-machine-learning-algorithms-934a444fca47</a:t>
            </a:r>
            <a:endParaRPr sz="2800">
              <a:solidFill>
                <a:srgbClr val="000000"/>
              </a:solidFill>
            </a:endParaRPr>
          </a:p>
        </p:txBody>
      </p:sp>
      <p:sp>
        <p:nvSpPr>
          <p:cNvPr id="255" name="Google Shape;255;p3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24/67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6. Measurement</a:t>
            </a:r>
            <a:endParaRPr sz="5400"/>
          </a:p>
        </p:txBody>
      </p:sp>
      <p:sp>
        <p:nvSpPr>
          <p:cNvPr id="261" name="Google Shape;261;p3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25/67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Measurement [12]</a:t>
            </a:r>
            <a:endParaRPr/>
          </a:p>
        </p:txBody>
      </p:sp>
      <p:sp>
        <p:nvSpPr>
          <p:cNvPr id="268" name="Google Shape;268;p36"/>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GB" sz="2400"/>
              <a:t>Recall</a:t>
            </a:r>
            <a:endParaRPr/>
          </a:p>
          <a:p>
            <a:pPr marL="457200" lvl="0" indent="-342900" algn="just" rtl="0">
              <a:lnSpc>
                <a:spcPct val="100000"/>
              </a:lnSpc>
              <a:spcBef>
                <a:spcPts val="360"/>
              </a:spcBef>
              <a:spcAft>
                <a:spcPts val="0"/>
              </a:spcAft>
              <a:buSzPts val="1800"/>
              <a:buChar char="•"/>
            </a:pPr>
            <a:r>
              <a:rPr lang="en-GB" sz="2400"/>
              <a:t>Out of all the positive classes, how much we predicted correctly. It should be high as possible.</a:t>
            </a:r>
            <a:endParaRPr sz="2400"/>
          </a:p>
          <a:p>
            <a:pPr marL="457200" lvl="0" indent="-342900" algn="just" rtl="0">
              <a:lnSpc>
                <a:spcPct val="100000"/>
              </a:lnSpc>
              <a:spcBef>
                <a:spcPts val="360"/>
              </a:spcBef>
              <a:spcAft>
                <a:spcPts val="0"/>
              </a:spcAft>
              <a:buSzPts val="1800"/>
              <a:buChar char="•"/>
            </a:pPr>
            <a:r>
              <a:rPr lang="en-GB" sz="2400"/>
              <a:t>Precision</a:t>
            </a:r>
            <a:endParaRPr/>
          </a:p>
          <a:p>
            <a:pPr marL="457200" lvl="0" indent="-342900" algn="just" rtl="0">
              <a:lnSpc>
                <a:spcPct val="100000"/>
              </a:lnSpc>
              <a:spcBef>
                <a:spcPts val="360"/>
              </a:spcBef>
              <a:spcAft>
                <a:spcPts val="0"/>
              </a:spcAft>
              <a:buSzPts val="1800"/>
              <a:buChar char="•"/>
            </a:pPr>
            <a:r>
              <a:rPr lang="en-GB" sz="2400"/>
              <a:t>Out of all the positive classes we have predicted correctly, how many are actually positive.</a:t>
            </a:r>
            <a:endParaRPr sz="2400"/>
          </a:p>
          <a:p>
            <a:pPr marL="457200" lvl="0" indent="-342900" algn="just" rtl="0">
              <a:lnSpc>
                <a:spcPct val="100000"/>
              </a:lnSpc>
              <a:spcBef>
                <a:spcPts val="360"/>
              </a:spcBef>
              <a:spcAft>
                <a:spcPts val="0"/>
              </a:spcAft>
              <a:buSzPts val="1800"/>
              <a:buChar char="•"/>
            </a:pPr>
            <a:r>
              <a:rPr lang="en-GB" sz="2400"/>
              <a:t>Accuracy</a:t>
            </a:r>
            <a:endParaRPr/>
          </a:p>
          <a:p>
            <a:pPr marL="457200" lvl="0" indent="-342900" algn="just" rtl="0">
              <a:lnSpc>
                <a:spcPct val="100000"/>
              </a:lnSpc>
              <a:spcBef>
                <a:spcPts val="360"/>
              </a:spcBef>
              <a:spcAft>
                <a:spcPts val="0"/>
              </a:spcAft>
              <a:buSzPts val="1800"/>
              <a:buChar char="•"/>
            </a:pPr>
            <a:r>
              <a:rPr lang="en-GB" sz="2400"/>
              <a:t>Out of all the classes, how much we predicted correctly. It should be as high as possible.</a:t>
            </a:r>
            <a:endParaRPr sz="2400"/>
          </a:p>
          <a:p>
            <a:pPr marL="457200" lvl="0" indent="-342900" algn="just" rtl="0">
              <a:lnSpc>
                <a:spcPct val="100000"/>
              </a:lnSpc>
              <a:spcBef>
                <a:spcPts val="360"/>
              </a:spcBef>
              <a:spcAft>
                <a:spcPts val="0"/>
              </a:spcAft>
              <a:buSzPts val="1800"/>
              <a:buChar char="•"/>
            </a:pPr>
            <a:r>
              <a:rPr lang="en-GB" sz="2400"/>
              <a:t>F-Score</a:t>
            </a:r>
            <a:endParaRPr/>
          </a:p>
          <a:p>
            <a:pPr marL="457200" lvl="0" indent="-342900" algn="just" rtl="0">
              <a:lnSpc>
                <a:spcPct val="100000"/>
              </a:lnSpc>
              <a:spcBef>
                <a:spcPts val="360"/>
              </a:spcBef>
              <a:spcAft>
                <a:spcPts val="0"/>
              </a:spcAft>
              <a:buSzPts val="1800"/>
              <a:buChar char="•"/>
            </a:pPr>
            <a:r>
              <a:rPr lang="en-GB" sz="2400"/>
              <a:t>F-score helps to measure Recall and Precision at the same time.</a:t>
            </a:r>
            <a:endParaRPr sz="2400"/>
          </a:p>
        </p:txBody>
      </p:sp>
      <p:sp>
        <p:nvSpPr>
          <p:cNvPr id="269" name="Google Shape;269;p3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26/67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7. KNN experiment group</a:t>
            </a:r>
            <a:endParaRPr sz="5400"/>
          </a:p>
        </p:txBody>
      </p:sp>
      <p:sp>
        <p:nvSpPr>
          <p:cNvPr id="275" name="Google Shape;275;p3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27/67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400"/>
              <a:t>Experiment 1. Analysis of KNN between 2 different dataset (non-numerical and numerical)</a:t>
            </a:r>
            <a:endParaRPr sz="2400"/>
          </a:p>
        </p:txBody>
      </p:sp>
      <p:sp>
        <p:nvSpPr>
          <p:cNvPr id="282" name="Google Shape;282;p38"/>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GB"/>
              <a:t>Goal : </a:t>
            </a:r>
            <a:r>
              <a:rPr lang="en-GB" sz="2600"/>
              <a:t>non-numerical and numerical dataset may have a different effect in knn algorithm, this experiment aims to find the difference in accuracy between dataset</a:t>
            </a:r>
            <a:endParaRPr sz="2600"/>
          </a:p>
          <a:p>
            <a:pPr marL="457200" lvl="0" indent="-342900" algn="just" rtl="0">
              <a:lnSpc>
                <a:spcPct val="100000"/>
              </a:lnSpc>
              <a:spcBef>
                <a:spcPts val="0"/>
              </a:spcBef>
              <a:spcAft>
                <a:spcPts val="0"/>
              </a:spcAft>
              <a:buSzPts val="1800"/>
              <a:buChar char="•"/>
            </a:pPr>
            <a:r>
              <a:rPr lang="en-GB"/>
              <a:t>Assumption </a:t>
            </a:r>
            <a:endParaRPr/>
          </a:p>
          <a:p>
            <a:pPr marL="914400" lvl="1" indent="-393700" algn="just" rtl="0">
              <a:lnSpc>
                <a:spcPct val="100000"/>
              </a:lnSpc>
              <a:spcBef>
                <a:spcPts val="0"/>
              </a:spcBef>
              <a:spcAft>
                <a:spcPts val="0"/>
              </a:spcAft>
              <a:buSzPts val="2600"/>
              <a:buChar char="–"/>
            </a:pPr>
            <a:r>
              <a:rPr lang="en-GB" sz="2600"/>
              <a:t>Constant : mushroom and heart disease dataset</a:t>
            </a:r>
            <a:endParaRPr sz="2600"/>
          </a:p>
          <a:p>
            <a:pPr marL="914400" lvl="1" indent="-393700" algn="just" rtl="0">
              <a:lnSpc>
                <a:spcPct val="100000"/>
              </a:lnSpc>
              <a:spcBef>
                <a:spcPts val="0"/>
              </a:spcBef>
              <a:spcAft>
                <a:spcPts val="0"/>
              </a:spcAft>
              <a:buSzPts val="2600"/>
              <a:buChar char="–"/>
            </a:pPr>
            <a:r>
              <a:rPr lang="en-GB" sz="2600"/>
              <a:t>Tested value : number of k neighbour (5,6,10,20,30,40)</a:t>
            </a:r>
            <a:endParaRPr sz="2600"/>
          </a:p>
          <a:p>
            <a:pPr marL="457200" lvl="0" indent="-228600" algn="just" rtl="0">
              <a:lnSpc>
                <a:spcPct val="100000"/>
              </a:lnSpc>
              <a:spcBef>
                <a:spcPts val="0"/>
              </a:spcBef>
              <a:spcAft>
                <a:spcPts val="0"/>
              </a:spcAft>
              <a:buSzPts val="1800"/>
              <a:buNone/>
            </a:pPr>
            <a:endParaRPr/>
          </a:p>
        </p:txBody>
      </p:sp>
      <p:sp>
        <p:nvSpPr>
          <p:cNvPr id="283" name="Google Shape;283;p3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28/67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1.</a:t>
            </a:r>
            <a:endParaRPr/>
          </a:p>
        </p:txBody>
      </p:sp>
      <p:sp>
        <p:nvSpPr>
          <p:cNvPr id="290" name="Google Shape;290;p39"/>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GB" sz="2400"/>
              <a:t>Course of experiment</a:t>
            </a:r>
            <a:endParaRPr/>
          </a:p>
          <a:p>
            <a:pPr marL="914400" lvl="1" indent="-368300" algn="l" rtl="0">
              <a:lnSpc>
                <a:spcPct val="100000"/>
              </a:lnSpc>
              <a:spcBef>
                <a:spcPts val="360"/>
              </a:spcBef>
              <a:spcAft>
                <a:spcPts val="0"/>
              </a:spcAft>
              <a:buSzPts val="2200"/>
              <a:buChar char="•"/>
            </a:pPr>
            <a:r>
              <a:rPr lang="en-GB" sz="2200"/>
              <a:t>KNN classification is applied to both dataset. </a:t>
            </a:r>
            <a:endParaRPr sz="2200"/>
          </a:p>
          <a:p>
            <a:pPr marL="1371600" lvl="2" indent="-368300" algn="l" rtl="0">
              <a:lnSpc>
                <a:spcPct val="100000"/>
              </a:lnSpc>
              <a:spcBef>
                <a:spcPts val="360"/>
              </a:spcBef>
              <a:spcAft>
                <a:spcPts val="0"/>
              </a:spcAft>
              <a:buSzPts val="2200"/>
              <a:buChar char="•"/>
            </a:pPr>
            <a:r>
              <a:rPr lang="en-GB" sz="2200"/>
              <a:t>Find distance from testing data to training data</a:t>
            </a:r>
            <a:endParaRPr sz="2200"/>
          </a:p>
          <a:p>
            <a:pPr marL="1371600" lvl="2" indent="-368300" algn="l" rtl="0">
              <a:lnSpc>
                <a:spcPct val="100000"/>
              </a:lnSpc>
              <a:spcBef>
                <a:spcPts val="360"/>
              </a:spcBef>
              <a:spcAft>
                <a:spcPts val="0"/>
              </a:spcAft>
              <a:buSzPts val="2200"/>
              <a:buChar char="•"/>
            </a:pPr>
            <a:r>
              <a:rPr lang="en-GB" sz="2200"/>
              <a:t>Set k value, and vote for the most frequent class from training data based on the distance.</a:t>
            </a:r>
            <a:endParaRPr sz="2200"/>
          </a:p>
          <a:p>
            <a:pPr marL="457200" lvl="0" indent="-342900" algn="l" rtl="0">
              <a:lnSpc>
                <a:spcPct val="100000"/>
              </a:lnSpc>
              <a:spcBef>
                <a:spcPts val="0"/>
              </a:spcBef>
              <a:spcAft>
                <a:spcPts val="0"/>
              </a:spcAft>
              <a:buSzPts val="1800"/>
              <a:buChar char="•"/>
            </a:pPr>
            <a:r>
              <a:rPr lang="en-GB" sz="2400"/>
              <a:t>Result (Table 2)</a:t>
            </a:r>
            <a:endParaRPr/>
          </a:p>
          <a:p>
            <a:pPr marL="914400" lvl="1" indent="-368300" algn="l" rtl="0">
              <a:lnSpc>
                <a:spcPct val="100000"/>
              </a:lnSpc>
              <a:spcBef>
                <a:spcPts val="0"/>
              </a:spcBef>
              <a:spcAft>
                <a:spcPts val="0"/>
              </a:spcAft>
              <a:buSzPts val="2200"/>
              <a:buChar char="•"/>
            </a:pPr>
            <a:r>
              <a:rPr lang="en-GB" sz="2200"/>
              <a:t>Mushroom dataset</a:t>
            </a:r>
            <a:endParaRPr sz="2200"/>
          </a:p>
          <a:p>
            <a:pPr marL="1371600" lvl="2" indent="-368300" algn="l" rtl="0">
              <a:lnSpc>
                <a:spcPct val="100000"/>
              </a:lnSpc>
              <a:spcBef>
                <a:spcPts val="0"/>
              </a:spcBef>
              <a:spcAft>
                <a:spcPts val="0"/>
              </a:spcAft>
              <a:buSzPts val="2200"/>
              <a:buChar char="•"/>
            </a:pPr>
            <a:r>
              <a:rPr lang="en-GB" sz="2200"/>
              <a:t>Highest accuracy (k=5,6,10) = 100%</a:t>
            </a:r>
            <a:endParaRPr sz="2200"/>
          </a:p>
          <a:p>
            <a:pPr marL="1371600" lvl="2" indent="-368300" algn="l" rtl="0">
              <a:lnSpc>
                <a:spcPct val="100000"/>
              </a:lnSpc>
              <a:spcBef>
                <a:spcPts val="0"/>
              </a:spcBef>
              <a:spcAft>
                <a:spcPts val="0"/>
              </a:spcAft>
              <a:buSzPts val="2200"/>
              <a:buChar char="•"/>
            </a:pPr>
            <a:r>
              <a:rPr lang="en-GB" sz="2200"/>
              <a:t>Average accuracy = 99.28%</a:t>
            </a:r>
            <a:endParaRPr sz="2200"/>
          </a:p>
          <a:p>
            <a:pPr marL="914400" lvl="1" indent="-368300" algn="l" rtl="0">
              <a:lnSpc>
                <a:spcPct val="100000"/>
              </a:lnSpc>
              <a:spcBef>
                <a:spcPts val="0"/>
              </a:spcBef>
              <a:spcAft>
                <a:spcPts val="0"/>
              </a:spcAft>
              <a:buSzPts val="2200"/>
              <a:buChar char="•"/>
            </a:pPr>
            <a:r>
              <a:rPr lang="en-GB" sz="2200"/>
              <a:t>Heart disease dataset</a:t>
            </a:r>
            <a:endParaRPr sz="2200"/>
          </a:p>
          <a:p>
            <a:pPr marL="1371600" lvl="2" indent="-368300" algn="l" rtl="0">
              <a:lnSpc>
                <a:spcPct val="100000"/>
              </a:lnSpc>
              <a:spcBef>
                <a:spcPts val="0"/>
              </a:spcBef>
              <a:spcAft>
                <a:spcPts val="0"/>
              </a:spcAft>
              <a:buSzPts val="2200"/>
              <a:buChar char="•"/>
            </a:pPr>
            <a:r>
              <a:rPr lang="en-GB" sz="2200"/>
              <a:t>Highest accuracy (k=6) = 73.7%</a:t>
            </a:r>
            <a:endParaRPr sz="2200"/>
          </a:p>
          <a:p>
            <a:pPr marL="1371600" lvl="2" indent="-368300" algn="l" rtl="0">
              <a:lnSpc>
                <a:spcPct val="100000"/>
              </a:lnSpc>
              <a:spcBef>
                <a:spcPts val="0"/>
              </a:spcBef>
              <a:spcAft>
                <a:spcPts val="0"/>
              </a:spcAft>
              <a:buSzPts val="2200"/>
              <a:buChar char="•"/>
            </a:pPr>
            <a:r>
              <a:rPr lang="en-GB" sz="2200"/>
              <a:t>Average accuracy = 66.9%</a:t>
            </a:r>
            <a:endParaRPr sz="2200"/>
          </a:p>
        </p:txBody>
      </p:sp>
      <p:sp>
        <p:nvSpPr>
          <p:cNvPr id="291" name="Google Shape;291;p3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29/67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Research Plan (Motivations and Goal)</a:t>
            </a:r>
            <a:endParaRPr/>
          </a:p>
        </p:txBody>
      </p:sp>
      <p:sp>
        <p:nvSpPr>
          <p:cNvPr id="76" name="Google Shape;76;p13"/>
          <p:cNvSpPr txBox="1">
            <a:spLocks noGrp="1"/>
          </p:cNvSpPr>
          <p:nvPr>
            <p:ph type="body" idx="1"/>
          </p:nvPr>
        </p:nvSpPr>
        <p:spPr>
          <a:xfrm>
            <a:off x="611200" y="1881200"/>
            <a:ext cx="8173500" cy="4860900"/>
          </a:xfrm>
          <a:prstGeom prst="rect">
            <a:avLst/>
          </a:prstGeom>
          <a:noFill/>
          <a:ln>
            <a:noFill/>
          </a:ln>
        </p:spPr>
        <p:txBody>
          <a:bodyPr spcFirstLastPara="1" wrap="square" lIns="91425" tIns="45700" rIns="91425" bIns="45700" anchor="t" anchorCtr="0">
            <a:noAutofit/>
          </a:bodyPr>
          <a:lstStyle/>
          <a:p>
            <a:pPr marL="342900" lvl="0" indent="-304800" algn="just" rtl="0">
              <a:lnSpc>
                <a:spcPct val="100000"/>
              </a:lnSpc>
              <a:spcBef>
                <a:spcPts val="0"/>
              </a:spcBef>
              <a:spcAft>
                <a:spcPts val="0"/>
              </a:spcAft>
              <a:buClr>
                <a:schemeClr val="dk1"/>
              </a:buClr>
              <a:buSzPts val="2600"/>
              <a:buFont typeface="Trebuchet MS"/>
              <a:buChar char="•"/>
            </a:pPr>
            <a:r>
              <a:rPr lang="en-GB" sz="2600"/>
              <a:t>Motivations</a:t>
            </a:r>
            <a:endParaRPr sz="2600"/>
          </a:p>
          <a:p>
            <a:pPr marL="742950" lvl="1" indent="-273050" algn="just" rtl="0">
              <a:lnSpc>
                <a:spcPct val="100000"/>
              </a:lnSpc>
              <a:spcBef>
                <a:spcPts val="560"/>
              </a:spcBef>
              <a:spcAft>
                <a:spcPts val="0"/>
              </a:spcAft>
              <a:buClr>
                <a:schemeClr val="dk1"/>
              </a:buClr>
              <a:buSzPts val="2600"/>
              <a:buFont typeface="Trebuchet MS"/>
              <a:buChar char="–"/>
            </a:pPr>
            <a:r>
              <a:rPr lang="en-GB" sz="2600"/>
              <a:t>To know if simple algorithm is sufficient for classification.</a:t>
            </a:r>
            <a:endParaRPr sz="2600"/>
          </a:p>
          <a:p>
            <a:pPr marL="742950" lvl="1" indent="-273050" algn="just" rtl="0">
              <a:lnSpc>
                <a:spcPct val="100000"/>
              </a:lnSpc>
              <a:spcBef>
                <a:spcPts val="560"/>
              </a:spcBef>
              <a:spcAft>
                <a:spcPts val="0"/>
              </a:spcAft>
              <a:buClr>
                <a:schemeClr val="dk1"/>
              </a:buClr>
              <a:buSzPts val="2600"/>
              <a:buFont typeface="Trebuchet MS"/>
              <a:buChar char="–"/>
            </a:pPr>
            <a:r>
              <a:rPr lang="en-GB" sz="2600"/>
              <a:t>To know the performance comparison between simple algorithm and complex algorithm in classification </a:t>
            </a:r>
            <a:endParaRPr sz="2600"/>
          </a:p>
          <a:p>
            <a:pPr marL="342900" lvl="0" indent="-304800" algn="just" rtl="0">
              <a:lnSpc>
                <a:spcPct val="100000"/>
              </a:lnSpc>
              <a:spcBef>
                <a:spcPts val="640"/>
              </a:spcBef>
              <a:spcAft>
                <a:spcPts val="0"/>
              </a:spcAft>
              <a:buClr>
                <a:schemeClr val="dk1"/>
              </a:buClr>
              <a:buSzPts val="2600"/>
              <a:buFont typeface="Trebuchet MS"/>
              <a:buChar char="•"/>
            </a:pPr>
            <a:r>
              <a:rPr lang="en-GB" sz="2600"/>
              <a:t>Goal</a:t>
            </a:r>
            <a:endParaRPr sz="2600"/>
          </a:p>
          <a:p>
            <a:pPr marL="742950" lvl="1" indent="-273050" algn="just" rtl="0">
              <a:lnSpc>
                <a:spcPct val="100000"/>
              </a:lnSpc>
              <a:spcBef>
                <a:spcPts val="560"/>
              </a:spcBef>
              <a:spcAft>
                <a:spcPts val="0"/>
              </a:spcAft>
              <a:buClr>
                <a:schemeClr val="dk1"/>
              </a:buClr>
              <a:buSzPts val="2600"/>
              <a:buFont typeface="Trebuchet MS"/>
              <a:buChar char="–"/>
            </a:pPr>
            <a:r>
              <a:rPr lang="en-GB" sz="2600"/>
              <a:t>To compare which algorithm ( between KNN and SVM) performs better for classification.</a:t>
            </a:r>
            <a:endParaRPr sz="2600"/>
          </a:p>
          <a:p>
            <a:pPr marL="342900" lvl="0" indent="-139700" algn="just" rtl="0">
              <a:lnSpc>
                <a:spcPct val="100000"/>
              </a:lnSpc>
              <a:spcBef>
                <a:spcPts val="640"/>
              </a:spcBef>
              <a:spcAft>
                <a:spcPts val="0"/>
              </a:spcAft>
              <a:buClr>
                <a:schemeClr val="dk1"/>
              </a:buClr>
              <a:buSzPts val="3200"/>
              <a:buFont typeface="Trebuchet MS"/>
              <a:buNone/>
            </a:pPr>
            <a:endParaRPr sz="2600"/>
          </a:p>
        </p:txBody>
      </p:sp>
      <p:sp>
        <p:nvSpPr>
          <p:cNvPr id="77" name="Google Shape;77;p1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1. Result</a:t>
            </a:r>
            <a:endParaRPr/>
          </a:p>
        </p:txBody>
      </p:sp>
      <p:graphicFrame>
        <p:nvGraphicFramePr>
          <p:cNvPr id="298" name="Google Shape;298;p40"/>
          <p:cNvGraphicFramePr/>
          <p:nvPr/>
        </p:nvGraphicFramePr>
        <p:xfrm>
          <a:off x="737936" y="2323538"/>
          <a:ext cx="8133375" cy="3900875"/>
        </p:xfrm>
        <a:graphic>
          <a:graphicData uri="http://schemas.openxmlformats.org/drawingml/2006/table">
            <a:tbl>
              <a:tblPr firstRow="1" firstCol="1">
                <a:noFill/>
                <a:tableStyleId>{A954AB25-FD56-4A06-9837-231293D2CEB2}</a:tableStyleId>
              </a:tblPr>
              <a:tblGrid>
                <a:gridCol w="540275"/>
                <a:gridCol w="1004200"/>
                <a:gridCol w="1004200"/>
                <a:gridCol w="1004200"/>
                <a:gridCol w="1004200"/>
                <a:gridCol w="880875"/>
                <a:gridCol w="898475"/>
                <a:gridCol w="898475"/>
                <a:gridCol w="898475"/>
              </a:tblGrid>
              <a:tr h="435050">
                <a:tc rowSpan="2">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 </a:t>
                      </a:r>
                      <a:endParaRPr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GB" u="none" strike="noStrike" cap="none"/>
                        <a:t>k</a:t>
                      </a:r>
                      <a:endParaRPr b="0" i="0" u="none" strike="noStrike" cap="none">
                        <a:solidFill>
                          <a:srgbClr val="000000"/>
                        </a:solidFill>
                        <a:latin typeface="Calibri"/>
                        <a:ea typeface="Calibri"/>
                        <a:cs typeface="Calibri"/>
                        <a:sym typeface="Calibri"/>
                      </a:endParaRPr>
                    </a:p>
                  </a:txBody>
                  <a:tcPr marL="9525" marR="9525" marT="9525" marB="0" anchor="ctr"/>
                </a:tc>
                <a:tc gridSpan="4">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mushroom</a:t>
                      </a:r>
                      <a:endParaRPr b="0" i="0" u="none" strike="noStrike" cap="none">
                        <a:solidFill>
                          <a:srgbClr val="000000"/>
                        </a:solidFill>
                        <a:latin typeface="Calibri"/>
                        <a:ea typeface="Calibri"/>
                        <a:cs typeface="Calibri"/>
                        <a:sym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heart disease normal</a:t>
                      </a:r>
                      <a:endParaRPr b="0" i="0" u="none" strike="noStrike" cap="none">
                        <a:solidFill>
                          <a:srgbClr val="000000"/>
                        </a:solidFill>
                        <a:latin typeface="Calibri"/>
                        <a:ea typeface="Calibri"/>
                        <a:cs typeface="Calibri"/>
                        <a:sym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8555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accuracy</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precision</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recall</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f-score</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accuracy</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precision</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recall</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f-score</a:t>
                      </a:r>
                      <a:endParaRPr b="1" i="0" u="none" strike="noStrike" cap="none">
                        <a:solidFill>
                          <a:srgbClr val="000000"/>
                        </a:solidFill>
                        <a:latin typeface="Calibri"/>
                        <a:ea typeface="Calibri"/>
                        <a:cs typeface="Calibri"/>
                        <a:sym typeface="Calibri"/>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5</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59.02%</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61.00%</a:t>
                      </a:r>
                      <a:endParaRPr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61.00%</a:t>
                      </a:r>
                      <a:endParaRPr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59.00%</a:t>
                      </a:r>
                      <a:endParaRPr b="0" i="0" u="none" strike="noStrike" cap="none">
                        <a:solidFill>
                          <a:srgbClr val="000000"/>
                        </a:solidFill>
                        <a:latin typeface="Arimo"/>
                        <a:ea typeface="Arimo"/>
                        <a:cs typeface="Arimo"/>
                        <a:sym typeface="Arimo"/>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73.77%</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73.00%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73.00%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73.00%</a:t>
                      </a:r>
                      <a:endParaRPr b="1" i="0" u="none" strike="noStrike" cap="none">
                        <a:solidFill>
                          <a:srgbClr val="000000"/>
                        </a:solidFill>
                        <a:latin typeface="Calibri"/>
                        <a:ea typeface="Calibri"/>
                        <a:cs typeface="Calibri"/>
                        <a:sym typeface="Calibri"/>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10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b="1" u="none" strike="noStrike" cap="none"/>
                        <a:t>100.00%</a:t>
                      </a:r>
                      <a:endParaRPr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67.21%</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67.00%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67.00%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67.00%</a:t>
                      </a:r>
                      <a:endParaRPr b="0" i="0" u="none" strike="noStrike" cap="none">
                        <a:solidFill>
                          <a:srgbClr val="000000"/>
                        </a:solidFill>
                        <a:latin typeface="Calibri"/>
                        <a:ea typeface="Calibri"/>
                        <a:cs typeface="Calibri"/>
                        <a:sym typeface="Calibri"/>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20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98.58%</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70.49%</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71.00%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71.00%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70.00%</a:t>
                      </a:r>
                      <a:endParaRPr b="0" i="0" u="none" strike="noStrike" cap="none">
                        <a:solidFill>
                          <a:srgbClr val="000000"/>
                        </a:solidFill>
                        <a:latin typeface="Calibri"/>
                        <a:ea typeface="Calibri"/>
                        <a:cs typeface="Calibri"/>
                        <a:sym typeface="Calibri"/>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30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97.78%</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65.57%</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66.00%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67.00%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66.00%</a:t>
                      </a:r>
                      <a:endParaRPr b="0" i="0" u="none" strike="noStrike" cap="none">
                        <a:solidFill>
                          <a:srgbClr val="000000"/>
                        </a:solidFill>
                        <a:latin typeface="Calibri"/>
                        <a:ea typeface="Calibri"/>
                        <a:cs typeface="Calibri"/>
                        <a:sym typeface="Calibri"/>
                      </a:endParaRPr>
                    </a:p>
                  </a:txBody>
                  <a:tcPr marL="9525" marR="9525" marT="9525" marB="0" anchor="ctr"/>
                </a:tc>
              </a:tr>
              <a:tr h="435050">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40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95.08%</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98.00%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98.00%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98.00%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65.57%</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69.00%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68.00%</a:t>
                      </a:r>
                      <a:endParaRPr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u="none" strike="noStrike" cap="none"/>
                        <a:t>65.00%</a:t>
                      </a:r>
                      <a:endParaRPr b="0" i="0" u="none" strike="noStrike" cap="none">
                        <a:solidFill>
                          <a:srgbClr val="000000"/>
                        </a:solidFill>
                        <a:latin typeface="Calibri"/>
                        <a:ea typeface="Calibri"/>
                        <a:cs typeface="Calibri"/>
                        <a:sym typeface="Calibri"/>
                      </a:endParaRPr>
                    </a:p>
                  </a:txBody>
                  <a:tcPr marL="9525" marR="9525" marT="9525" marB="0" anchor="ctr"/>
                </a:tc>
              </a:tr>
            </a:tbl>
          </a:graphicData>
        </a:graphic>
      </p:graphicFrame>
      <p:sp>
        <p:nvSpPr>
          <p:cNvPr id="299" name="Google Shape;299;p40"/>
          <p:cNvSpPr txBox="1"/>
          <p:nvPr/>
        </p:nvSpPr>
        <p:spPr>
          <a:xfrm>
            <a:off x="848400" y="1903425"/>
            <a:ext cx="65781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4. Comparison of measurement between 2 dataset</a:t>
            </a:r>
            <a:endParaRPr>
              <a:latin typeface="Trebuchet MS"/>
              <a:ea typeface="Trebuchet MS"/>
              <a:cs typeface="Trebuchet MS"/>
              <a:sym typeface="Trebuchet MS"/>
            </a:endParaRPr>
          </a:p>
        </p:txBody>
      </p:sp>
      <p:sp>
        <p:nvSpPr>
          <p:cNvPr id="300" name="Google Shape;300;p4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30/67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SzPts val="1400"/>
              <a:buNone/>
            </a:pPr>
            <a:r>
              <a:rPr lang="en-GB"/>
              <a:t>Experiment 1. Result </a:t>
            </a:r>
            <a:endParaRPr/>
          </a:p>
        </p:txBody>
      </p:sp>
      <p:graphicFrame>
        <p:nvGraphicFramePr>
          <p:cNvPr id="306" name="Google Shape;306;p41"/>
          <p:cNvGraphicFramePr/>
          <p:nvPr/>
        </p:nvGraphicFramePr>
        <p:xfrm>
          <a:off x="782743" y="2250725"/>
          <a:ext cx="6605500" cy="2270760"/>
        </p:xfrm>
        <a:graphic>
          <a:graphicData uri="http://schemas.openxmlformats.org/drawingml/2006/table">
            <a:tbl>
              <a:tblPr firstRow="1" firstCol="1">
                <a:noFill/>
                <a:tableStyleId>{A954AB25-FD56-4A06-9837-231293D2CEB2}</a:tableStyleId>
              </a:tblPr>
              <a:tblGrid>
                <a:gridCol w="1058575"/>
                <a:gridCol w="2667600"/>
                <a:gridCol w="2879325"/>
              </a:tblGrid>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k</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mushroom</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heart disease</a:t>
                      </a:r>
                      <a:endParaRPr sz="1800" b="0" i="0" u="none" strike="noStrike" cap="none">
                        <a:solidFill>
                          <a:srgbClr val="000000"/>
                        </a:solidFill>
                        <a:latin typeface="Calibri"/>
                        <a:ea typeface="Calibri"/>
                        <a:cs typeface="Calibri"/>
                        <a:sym typeface="Calibri"/>
                      </a:endParaRPr>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5</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100.00%</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59.02%</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6</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100.00%</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73.77%</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10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100.00%</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67.21%</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99.32%</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70.49%</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30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98.58%</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65.57%</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40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97.78%</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65.57%</a:t>
                      </a:r>
                      <a:endParaRPr sz="1400" u="none" strike="noStrike" cap="none"/>
                    </a:p>
                  </a:txBody>
                  <a:tcPr marL="9525" marR="9525" marT="9525" marB="0" anchor="b"/>
                </a:tc>
              </a:tr>
              <a:tr h="19050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chemeClr val="lt1"/>
                          </a:solidFill>
                          <a:latin typeface="Calibri"/>
                          <a:ea typeface="Calibri"/>
                          <a:cs typeface="Calibri"/>
                          <a:sym typeface="Calibri"/>
                        </a:rPr>
                        <a:t>avg</a:t>
                      </a:r>
                      <a:endParaRPr sz="1800" b="1"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99.28%</a:t>
                      </a:r>
                      <a:endParaRPr sz="1800" b="0" i="0" u="none" strike="noStrike" cap="none">
                        <a:solidFill>
                          <a:srgbClr val="000000"/>
                        </a:solidFill>
                        <a:latin typeface="Calibri"/>
                        <a:ea typeface="Calibri"/>
                        <a:cs typeface="Calibri"/>
                        <a:sym typeface="Calibri"/>
                      </a:endParaRPr>
                    </a:p>
                  </a:txBody>
                  <a:tcPr marL="9525" marR="9525" marT="9525" marB="0" anchor="b">
                    <a:solidFill>
                      <a:srgbClr val="D6924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66.94%</a:t>
                      </a:r>
                      <a:endParaRPr sz="1400" u="none" strike="noStrike" cap="none"/>
                    </a:p>
                  </a:txBody>
                  <a:tcPr marL="9525" marR="9525" marT="9525" marB="0" anchor="b">
                    <a:solidFill>
                      <a:srgbClr val="D69243"/>
                    </a:solidFill>
                  </a:tcPr>
                </a:tc>
              </a:tr>
            </a:tbl>
          </a:graphicData>
        </a:graphic>
      </p:graphicFrame>
      <p:pic>
        <p:nvPicPr>
          <p:cNvPr id="307" name="Google Shape;307;p41"/>
          <p:cNvPicPr preferRelativeResize="0"/>
          <p:nvPr/>
        </p:nvPicPr>
        <p:blipFill rotWithShape="1">
          <a:blip r:embed="rId3">
            <a:alphaModFix/>
          </a:blip>
          <a:srcRect/>
          <a:stretch/>
        </p:blipFill>
        <p:spPr>
          <a:xfrm>
            <a:off x="721300" y="4825351"/>
            <a:ext cx="6578100" cy="1791900"/>
          </a:xfrm>
          <a:prstGeom prst="rect">
            <a:avLst/>
          </a:prstGeom>
          <a:noFill/>
          <a:ln>
            <a:noFill/>
          </a:ln>
        </p:spPr>
      </p:pic>
      <p:sp>
        <p:nvSpPr>
          <p:cNvPr id="308" name="Google Shape;308;p41"/>
          <p:cNvSpPr txBox="1"/>
          <p:nvPr/>
        </p:nvSpPr>
        <p:spPr>
          <a:xfrm>
            <a:off x="7388250" y="4825350"/>
            <a:ext cx="14493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Fig 10. Accuracy of KNN between 2 dataset</a:t>
            </a:r>
            <a:endParaRPr>
              <a:latin typeface="Trebuchet MS"/>
              <a:ea typeface="Trebuchet MS"/>
              <a:cs typeface="Trebuchet MS"/>
              <a:sym typeface="Trebuchet MS"/>
            </a:endParaRPr>
          </a:p>
        </p:txBody>
      </p:sp>
      <p:sp>
        <p:nvSpPr>
          <p:cNvPr id="309" name="Google Shape;309;p41"/>
          <p:cNvSpPr txBox="1"/>
          <p:nvPr/>
        </p:nvSpPr>
        <p:spPr>
          <a:xfrm>
            <a:off x="848400" y="1827225"/>
            <a:ext cx="65781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5. Comparison of accuracy between 2 dataset</a:t>
            </a:r>
            <a:endParaRPr>
              <a:latin typeface="Trebuchet MS"/>
              <a:ea typeface="Trebuchet MS"/>
              <a:cs typeface="Trebuchet MS"/>
              <a:sym typeface="Trebuchet MS"/>
            </a:endParaRPr>
          </a:p>
        </p:txBody>
      </p:sp>
      <p:sp>
        <p:nvSpPr>
          <p:cNvPr id="310" name="Google Shape;310;p4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31/67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1. Comment</a:t>
            </a:r>
            <a:endParaRPr/>
          </a:p>
        </p:txBody>
      </p:sp>
      <p:sp>
        <p:nvSpPr>
          <p:cNvPr id="316" name="Google Shape;316;p42"/>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93700" algn="just" rtl="0">
              <a:lnSpc>
                <a:spcPct val="100000"/>
              </a:lnSpc>
              <a:spcBef>
                <a:spcPts val="360"/>
              </a:spcBef>
              <a:spcAft>
                <a:spcPts val="0"/>
              </a:spcAft>
              <a:buSzPts val="2600"/>
              <a:buChar char="•"/>
            </a:pPr>
            <a:r>
              <a:rPr lang="en-GB" sz="2600"/>
              <a:t>After replacing non-numerical into numerical data, non-numerical has a better accuracy than numerical data.</a:t>
            </a:r>
            <a:endParaRPr sz="2600"/>
          </a:p>
          <a:p>
            <a:pPr marL="457200" lvl="0" indent="-393700" algn="just" rtl="0">
              <a:lnSpc>
                <a:spcPct val="100000"/>
              </a:lnSpc>
              <a:spcBef>
                <a:spcPts val="360"/>
              </a:spcBef>
              <a:spcAft>
                <a:spcPts val="0"/>
              </a:spcAft>
              <a:buSzPts val="2600"/>
              <a:buChar char="•"/>
            </a:pPr>
            <a:r>
              <a:rPr lang="en-GB" sz="2600"/>
              <a:t>But the range of minimum and maximum data is small in mushroom dataset (0-10) compared to heart disease (0-250).</a:t>
            </a:r>
            <a:endParaRPr sz="2600"/>
          </a:p>
          <a:p>
            <a:pPr marL="457200" lvl="0" indent="-393700" algn="just" rtl="0">
              <a:lnSpc>
                <a:spcPct val="100000"/>
              </a:lnSpc>
              <a:spcBef>
                <a:spcPts val="360"/>
              </a:spcBef>
              <a:spcAft>
                <a:spcPts val="0"/>
              </a:spcAft>
              <a:buSzPts val="2600"/>
              <a:buChar char="•"/>
            </a:pPr>
            <a:r>
              <a:rPr lang="en-GB" sz="2600"/>
              <a:t>KNN is based on distance, data range affects the classification.</a:t>
            </a:r>
            <a:endParaRPr sz="2600"/>
          </a:p>
        </p:txBody>
      </p:sp>
      <p:sp>
        <p:nvSpPr>
          <p:cNvPr id="317" name="Google Shape;317;p4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32/67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400"/>
              <a:t>Experiment 2. Analysis of data normalization in KNN for Heart Disease dataset using Feature Scaling</a:t>
            </a:r>
            <a:endParaRPr sz="2400"/>
          </a:p>
        </p:txBody>
      </p:sp>
      <p:sp>
        <p:nvSpPr>
          <p:cNvPr id="324" name="Google Shape;324;p43"/>
          <p:cNvSpPr txBox="1">
            <a:spLocks noGrp="1"/>
          </p:cNvSpPr>
          <p:nvPr>
            <p:ph type="body" idx="1"/>
          </p:nvPr>
        </p:nvSpPr>
        <p:spPr>
          <a:xfrm>
            <a:off x="611200" y="1881200"/>
            <a:ext cx="8244000" cy="48609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360"/>
              </a:spcBef>
              <a:spcAft>
                <a:spcPts val="0"/>
              </a:spcAft>
              <a:buSzPts val="2400"/>
              <a:buChar char="•"/>
            </a:pPr>
            <a:r>
              <a:rPr lang="en-GB" sz="2400"/>
              <a:t>Goal : KNN is based on distance, thus different type of Feature scaling which reduce the range in dataset may affect the accuracy of KNN algorithm. Therefore this experiment is to find the accuracy after using feature scaling/data normalization</a:t>
            </a:r>
            <a:endParaRPr sz="2400"/>
          </a:p>
          <a:p>
            <a:pPr marL="457200" lvl="0" indent="-381000" algn="just" rtl="0">
              <a:lnSpc>
                <a:spcPct val="100000"/>
              </a:lnSpc>
              <a:spcBef>
                <a:spcPts val="0"/>
              </a:spcBef>
              <a:spcAft>
                <a:spcPts val="0"/>
              </a:spcAft>
              <a:buSzPts val="2400"/>
              <a:buChar char="•"/>
            </a:pPr>
            <a:r>
              <a:rPr lang="en-GB" sz="2400"/>
              <a:t>Assumption </a:t>
            </a:r>
            <a:endParaRPr sz="2400"/>
          </a:p>
          <a:p>
            <a:pPr marL="914400" lvl="1" indent="-381000" algn="just" rtl="0">
              <a:lnSpc>
                <a:spcPct val="100000"/>
              </a:lnSpc>
              <a:spcBef>
                <a:spcPts val="0"/>
              </a:spcBef>
              <a:spcAft>
                <a:spcPts val="0"/>
              </a:spcAft>
              <a:buSzPts val="2400"/>
              <a:buChar char="–"/>
            </a:pPr>
            <a:r>
              <a:rPr lang="en-GB" sz="2400"/>
              <a:t>Constant : number of k neighbour (5,6,10,20,30,40)</a:t>
            </a:r>
            <a:endParaRPr sz="2400"/>
          </a:p>
          <a:p>
            <a:pPr marL="914400" lvl="1" indent="-381000" algn="just" rtl="0">
              <a:lnSpc>
                <a:spcPct val="100000"/>
              </a:lnSpc>
              <a:spcBef>
                <a:spcPts val="0"/>
              </a:spcBef>
              <a:spcAft>
                <a:spcPts val="0"/>
              </a:spcAft>
              <a:buSzPts val="2400"/>
              <a:buChar char="–"/>
            </a:pPr>
            <a:r>
              <a:rPr lang="en-GB" sz="2400"/>
              <a:t>Tested value : normal heart disease dataset, dataset after feature scaling with StandardScaler and Minmax normalization</a:t>
            </a:r>
            <a:endParaRPr sz="2400"/>
          </a:p>
          <a:p>
            <a:pPr marL="457200" lvl="0" indent="-228600" algn="just" rtl="0">
              <a:lnSpc>
                <a:spcPct val="100000"/>
              </a:lnSpc>
              <a:spcBef>
                <a:spcPts val="0"/>
              </a:spcBef>
              <a:spcAft>
                <a:spcPts val="0"/>
              </a:spcAft>
              <a:buSzPts val="1800"/>
              <a:buNone/>
            </a:pPr>
            <a:endParaRPr sz="2400"/>
          </a:p>
        </p:txBody>
      </p:sp>
      <p:sp>
        <p:nvSpPr>
          <p:cNvPr id="325" name="Google Shape;325;p4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33/67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2.</a:t>
            </a:r>
            <a:endParaRPr/>
          </a:p>
        </p:txBody>
      </p:sp>
      <p:sp>
        <p:nvSpPr>
          <p:cNvPr id="332" name="Google Shape;332;p44"/>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GB" sz="2600"/>
              <a:t>Course of experiment</a:t>
            </a:r>
            <a:endParaRPr/>
          </a:p>
          <a:p>
            <a:pPr marL="914400" lvl="1" indent="-342900" algn="just" rtl="0">
              <a:lnSpc>
                <a:spcPct val="100000"/>
              </a:lnSpc>
              <a:spcBef>
                <a:spcPts val="360"/>
              </a:spcBef>
              <a:spcAft>
                <a:spcPts val="0"/>
              </a:spcAft>
              <a:buSzPts val="1800"/>
              <a:buChar char="•"/>
            </a:pPr>
            <a:r>
              <a:rPr lang="en-GB" sz="2000"/>
              <a:t>Heart disease dataset is normalized with standardscaler and minmax normalization using python library.</a:t>
            </a:r>
            <a:endParaRPr/>
          </a:p>
          <a:p>
            <a:pPr marL="914400" lvl="1" indent="-342900" algn="just" rtl="0">
              <a:lnSpc>
                <a:spcPct val="100000"/>
              </a:lnSpc>
              <a:spcBef>
                <a:spcPts val="360"/>
              </a:spcBef>
              <a:spcAft>
                <a:spcPts val="0"/>
              </a:spcAft>
              <a:buSzPts val="1800"/>
              <a:buChar char="•"/>
            </a:pPr>
            <a:r>
              <a:rPr lang="en-GB" sz="2000"/>
              <a:t>Find the distance between normal testing data with training data, testing and training after standardscaler and minmax normalization.</a:t>
            </a:r>
            <a:endParaRPr/>
          </a:p>
          <a:p>
            <a:pPr marL="914400" lvl="1" indent="-342900" algn="just" rtl="0">
              <a:lnSpc>
                <a:spcPct val="100000"/>
              </a:lnSpc>
              <a:spcBef>
                <a:spcPts val="360"/>
              </a:spcBef>
              <a:spcAft>
                <a:spcPts val="0"/>
              </a:spcAft>
              <a:buSzPts val="1800"/>
              <a:buChar char="•"/>
            </a:pPr>
            <a:r>
              <a:rPr lang="en-GB" sz="2000"/>
              <a:t>Find predicted class by voting for the most frequent class from training data based on the distance.</a:t>
            </a:r>
            <a:endParaRPr/>
          </a:p>
          <a:p>
            <a:pPr marL="457200" lvl="0" indent="-342900" algn="just" rtl="0">
              <a:lnSpc>
                <a:spcPct val="100000"/>
              </a:lnSpc>
              <a:spcBef>
                <a:spcPts val="0"/>
              </a:spcBef>
              <a:spcAft>
                <a:spcPts val="0"/>
              </a:spcAft>
              <a:buSzPts val="1800"/>
              <a:buChar char="•"/>
            </a:pPr>
            <a:r>
              <a:rPr lang="en-GB" sz="2600"/>
              <a:t>Result</a:t>
            </a:r>
            <a:endParaRPr/>
          </a:p>
          <a:p>
            <a:pPr marL="914400" lvl="1" indent="-342900" algn="just" rtl="0">
              <a:lnSpc>
                <a:spcPct val="100000"/>
              </a:lnSpc>
              <a:spcBef>
                <a:spcPts val="0"/>
              </a:spcBef>
              <a:spcAft>
                <a:spcPts val="0"/>
              </a:spcAft>
              <a:buSzPts val="1800"/>
              <a:buChar char="•"/>
            </a:pPr>
            <a:r>
              <a:rPr lang="en-GB" sz="2200"/>
              <a:t>Standardscaler</a:t>
            </a:r>
            <a:endParaRPr sz="2200"/>
          </a:p>
          <a:p>
            <a:pPr marL="1371600" lvl="2" indent="-342900" algn="just" rtl="0">
              <a:lnSpc>
                <a:spcPct val="100000"/>
              </a:lnSpc>
              <a:spcBef>
                <a:spcPts val="0"/>
              </a:spcBef>
              <a:spcAft>
                <a:spcPts val="0"/>
              </a:spcAft>
              <a:buSzPts val="1800"/>
              <a:buChar char="•"/>
            </a:pPr>
            <a:r>
              <a:rPr lang="en-GB" sz="2000"/>
              <a:t>Highest accuracy (k=6) = 78.69%, average = 76.50%</a:t>
            </a:r>
            <a:endParaRPr/>
          </a:p>
          <a:p>
            <a:pPr marL="914400" lvl="1" indent="-342900" algn="just" rtl="0">
              <a:lnSpc>
                <a:spcPct val="100000"/>
              </a:lnSpc>
              <a:spcBef>
                <a:spcPts val="0"/>
              </a:spcBef>
              <a:spcAft>
                <a:spcPts val="0"/>
              </a:spcAft>
              <a:buSzPts val="1800"/>
              <a:buChar char="•"/>
            </a:pPr>
            <a:r>
              <a:rPr lang="en-GB" sz="2200"/>
              <a:t>Minmax normalization</a:t>
            </a:r>
            <a:endParaRPr/>
          </a:p>
          <a:p>
            <a:pPr marL="1371600" lvl="2" indent="-342900" algn="just" rtl="0">
              <a:lnSpc>
                <a:spcPct val="100000"/>
              </a:lnSpc>
              <a:spcBef>
                <a:spcPts val="0"/>
              </a:spcBef>
              <a:spcAft>
                <a:spcPts val="0"/>
              </a:spcAft>
              <a:buSzPts val="1800"/>
              <a:buChar char="•"/>
            </a:pPr>
            <a:r>
              <a:rPr lang="en-GB" sz="2000"/>
              <a:t>Average accuracy (k=6) = 85.25%, average 79.51%</a:t>
            </a:r>
            <a:endParaRPr/>
          </a:p>
        </p:txBody>
      </p:sp>
      <p:sp>
        <p:nvSpPr>
          <p:cNvPr id="333" name="Google Shape;333;p4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34/67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2. Result</a:t>
            </a:r>
            <a:endParaRPr/>
          </a:p>
        </p:txBody>
      </p:sp>
      <p:graphicFrame>
        <p:nvGraphicFramePr>
          <p:cNvPr id="339" name="Google Shape;339;p45"/>
          <p:cNvGraphicFramePr/>
          <p:nvPr/>
        </p:nvGraphicFramePr>
        <p:xfrm>
          <a:off x="693822" y="2229618"/>
          <a:ext cx="8021700" cy="4004800"/>
        </p:xfrm>
        <a:graphic>
          <a:graphicData uri="http://schemas.openxmlformats.org/drawingml/2006/table">
            <a:tbl>
              <a:tblPr firstRow="1" firstCol="1">
                <a:noFill/>
                <a:tableStyleId>{A954AB25-FD56-4A06-9837-231293D2CEB2}</a:tableStyleId>
              </a:tblPr>
              <a:tblGrid>
                <a:gridCol w="370100"/>
                <a:gridCol w="687925"/>
                <a:gridCol w="687925"/>
                <a:gridCol w="687925"/>
                <a:gridCol w="687925"/>
                <a:gridCol w="603450"/>
                <a:gridCol w="615500"/>
                <a:gridCol w="615500"/>
                <a:gridCol w="615500"/>
                <a:gridCol w="603450"/>
                <a:gridCol w="615500"/>
                <a:gridCol w="615500"/>
                <a:gridCol w="615500"/>
              </a:tblGrid>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 </a:t>
                      </a:r>
                      <a:endParaRPr sz="1800" b="0" i="0" u="none" strike="noStrike" cap="none">
                        <a:solidFill>
                          <a:srgbClr val="000000"/>
                        </a:solidFill>
                        <a:latin typeface="Calibri"/>
                        <a:ea typeface="Calibri"/>
                        <a:cs typeface="Calibri"/>
                        <a:sym typeface="Calibri"/>
                      </a:endParaRPr>
                    </a:p>
                  </a:txBody>
                  <a:tcPr marL="9525" marR="9525" marT="9525" marB="0" anchor="ctr"/>
                </a:tc>
                <a:tc gridSpan="4">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heart disease normal</a:t>
                      </a:r>
                      <a:endParaRPr sz="1800" b="0" i="0" u="none" strike="noStrike" cap="none">
                        <a:solidFill>
                          <a:srgbClr val="000000"/>
                        </a:solidFill>
                        <a:latin typeface="Calibri"/>
                        <a:ea typeface="Calibri"/>
                        <a:cs typeface="Calibri"/>
                        <a:sym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heart disease scaler</a:t>
                      </a:r>
                      <a:endParaRPr sz="1800" b="0" i="0" u="none" strike="noStrike" cap="none">
                        <a:solidFill>
                          <a:srgbClr val="000000"/>
                        </a:solidFill>
                        <a:latin typeface="Calibri"/>
                        <a:ea typeface="Calibri"/>
                        <a:cs typeface="Calibri"/>
                        <a:sym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heart disease minmax</a:t>
                      </a:r>
                      <a:endParaRPr sz="1800" b="0" i="0" u="none" strike="noStrike" cap="none">
                        <a:solidFill>
                          <a:srgbClr val="000000"/>
                        </a:solidFill>
                        <a:latin typeface="Calibri"/>
                        <a:ea typeface="Calibri"/>
                        <a:cs typeface="Calibri"/>
                        <a:sym typeface="Calibri"/>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8227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k</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accuracy</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precision</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recall</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f-score</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accuracy</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precision</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recall</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f-score</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accuracy</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precision</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recall</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f-score</a:t>
                      </a:r>
                      <a:endParaRPr sz="1800" b="0" i="0" u="none" strike="noStrike" cap="none">
                        <a:solidFill>
                          <a:srgbClr val="000000"/>
                        </a:solidFill>
                        <a:latin typeface="Calibri"/>
                        <a:ea typeface="Calibri"/>
                        <a:cs typeface="Calibri"/>
                        <a:sym typeface="Calibri"/>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0.59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0.61</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0.61</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0.59</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0.82</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0.82</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0.83</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0.82</a:t>
                      </a:r>
                      <a:endParaRPr sz="1800" b="0" i="0" u="none" strike="noStrike" cap="none">
                        <a:solidFill>
                          <a:srgbClr val="000000"/>
                        </a:solidFill>
                        <a:latin typeface="Arimo"/>
                        <a:ea typeface="Arimo"/>
                        <a:cs typeface="Arimo"/>
                        <a:sym typeface="Arimo"/>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6</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0.74</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0.73</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0.73</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0.73</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0.79</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0.79</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0.80</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0.79</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0.85</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0.85</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0.85</a:t>
                      </a:r>
                      <a:endParaRPr sz="1800" b="1"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t>0.85</a:t>
                      </a:r>
                      <a:endParaRPr sz="1800" b="1" i="0" u="none" strike="noStrike" cap="none">
                        <a:solidFill>
                          <a:srgbClr val="000000"/>
                        </a:solidFill>
                        <a:latin typeface="Calibri"/>
                        <a:ea typeface="Calibri"/>
                        <a:cs typeface="Calibri"/>
                        <a:sym typeface="Calibri"/>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10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Calibri"/>
                        <a:ea typeface="Calibri"/>
                        <a:cs typeface="Calibri"/>
                        <a:sym typeface="Calibri"/>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0.71</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0.71</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0.80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Calibri"/>
                        <a:ea typeface="Calibri"/>
                        <a:cs typeface="Calibri"/>
                        <a:sym typeface="Calibri"/>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30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0.66</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0.66</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0.66</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0.79</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Arimo"/>
                        <a:ea typeface="Arimo"/>
                        <a:cs typeface="Arimo"/>
                        <a:sym typeface="Arimo"/>
                      </a:endParaRPr>
                    </a:p>
                  </a:txBody>
                  <a:tcPr marL="9525" marR="9525" marT="9525" marB="0" anchor="ctr"/>
                </a:tc>
              </a:tr>
              <a:tr h="45457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40</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0.66</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0.69</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0.68</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0.65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0.78</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0.77</a:t>
                      </a:r>
                      <a:endParaRPr sz="1800" b="0" i="0" u="none" strike="noStrike" cap="none">
                        <a:solidFill>
                          <a:srgbClr val="000000"/>
                        </a:solidFill>
                        <a:latin typeface="Arimo"/>
                        <a:ea typeface="Arimo"/>
                        <a:cs typeface="Arimo"/>
                        <a:sym typeface="Arimo"/>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0.75</a:t>
                      </a:r>
                      <a:endParaRPr sz="1800" b="0" i="0" u="none" strike="noStrike" cap="none">
                        <a:solidFill>
                          <a:srgbClr val="000000"/>
                        </a:solidFill>
                        <a:latin typeface="Arimo"/>
                        <a:ea typeface="Arimo"/>
                        <a:cs typeface="Arimo"/>
                        <a:sym typeface="Arimo"/>
                      </a:endParaRPr>
                    </a:p>
                  </a:txBody>
                  <a:tcPr marL="9525" marR="9525" marT="9525" marB="0" anchor="ctr"/>
                </a:tc>
              </a:tr>
            </a:tbl>
          </a:graphicData>
        </a:graphic>
      </p:graphicFrame>
      <p:sp>
        <p:nvSpPr>
          <p:cNvPr id="340" name="Google Shape;340;p45"/>
          <p:cNvSpPr txBox="1"/>
          <p:nvPr/>
        </p:nvSpPr>
        <p:spPr>
          <a:xfrm>
            <a:off x="813050" y="1820550"/>
            <a:ext cx="52848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6. Comparison of measurement after feature scaling</a:t>
            </a:r>
            <a:endParaRPr>
              <a:latin typeface="Trebuchet MS"/>
              <a:ea typeface="Trebuchet MS"/>
              <a:cs typeface="Trebuchet MS"/>
              <a:sym typeface="Trebuchet MS"/>
            </a:endParaRPr>
          </a:p>
        </p:txBody>
      </p:sp>
      <p:sp>
        <p:nvSpPr>
          <p:cNvPr id="341" name="Google Shape;341;p4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35/67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SzPts val="1400"/>
              <a:buNone/>
            </a:pPr>
            <a:r>
              <a:rPr lang="en-GB"/>
              <a:t>Experiment 2. Result </a:t>
            </a:r>
            <a:endParaRPr/>
          </a:p>
        </p:txBody>
      </p:sp>
      <p:graphicFrame>
        <p:nvGraphicFramePr>
          <p:cNvPr id="347" name="Google Shape;347;p46"/>
          <p:cNvGraphicFramePr/>
          <p:nvPr/>
        </p:nvGraphicFramePr>
        <p:xfrm>
          <a:off x="764274" y="2173389"/>
          <a:ext cx="7833825" cy="2326600"/>
        </p:xfrm>
        <a:graphic>
          <a:graphicData uri="http://schemas.openxmlformats.org/drawingml/2006/table">
            <a:tbl>
              <a:tblPr firstRow="1" firstCol="1">
                <a:noFill/>
                <a:tableStyleId>{A954AB25-FD56-4A06-9837-231293D2CEB2}</a:tableStyleId>
              </a:tblPr>
              <a:tblGrid>
                <a:gridCol w="532275"/>
                <a:gridCol w="2565775"/>
                <a:gridCol w="2483900"/>
                <a:gridCol w="2251875"/>
              </a:tblGrid>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k</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manual</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standardscaler</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min-max</a:t>
                      </a:r>
                      <a:endParaRPr sz="1800" b="0" i="0" u="none" strike="noStrike" cap="none">
                        <a:solidFill>
                          <a:srgbClr val="000000"/>
                        </a:solidFill>
                        <a:latin typeface="Calibri"/>
                        <a:ea typeface="Calibri"/>
                        <a:cs typeface="Calibri"/>
                        <a:sym typeface="Calibri"/>
                      </a:endParaRPr>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5</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59.02%</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75.41%</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81.97%</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6</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73.77%</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78.69%</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85.25%</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10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67.21%</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77.05%</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78.69%</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70.49%</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77.05%</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78.69%</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30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65.57%</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75.41%</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77.05%</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40</a:t>
                      </a:r>
                      <a:endParaRPr sz="18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65.57%</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75.41%</a:t>
                      </a:r>
                      <a:endParaRPr sz="1400" u="none" strike="noStrike" cap="none"/>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75.41%</a:t>
                      </a:r>
                      <a:endParaRPr sz="1400" u="none" strike="noStrike" cap="none"/>
                    </a:p>
                  </a:txBody>
                  <a:tcPr marL="9525" marR="9525" marT="9525" marB="0" anchor="b"/>
                </a:tc>
              </a:tr>
              <a:tr h="290825">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chemeClr val="lt1"/>
                          </a:solidFill>
                          <a:latin typeface="Calibri"/>
                          <a:ea typeface="Calibri"/>
                          <a:cs typeface="Calibri"/>
                          <a:sym typeface="Calibri"/>
                        </a:rPr>
                        <a:t>avg</a:t>
                      </a:r>
                      <a:endParaRPr sz="1800" b="1"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66.94%</a:t>
                      </a:r>
                      <a:endParaRPr sz="1400" u="none" strike="noStrike" cap="none"/>
                    </a:p>
                  </a:txBody>
                  <a:tcPr marL="9525" marR="9525" marT="9525" marB="0" anchor="b">
                    <a:solidFill>
                      <a:srgbClr val="D6924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76.50%</a:t>
                      </a:r>
                      <a:endParaRPr sz="1400" u="none" strike="noStrike" cap="none"/>
                    </a:p>
                  </a:txBody>
                  <a:tcPr marL="9525" marR="9525" marT="9525" marB="0" anchor="b">
                    <a:solidFill>
                      <a:srgbClr val="D6924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79.51%</a:t>
                      </a:r>
                      <a:endParaRPr sz="1400" u="none" strike="noStrike" cap="none"/>
                    </a:p>
                  </a:txBody>
                  <a:tcPr marL="9525" marR="9525" marT="9525" marB="0" anchor="b">
                    <a:solidFill>
                      <a:srgbClr val="D69243"/>
                    </a:solidFill>
                  </a:tcPr>
                </a:tc>
              </a:tr>
            </a:tbl>
          </a:graphicData>
        </a:graphic>
      </p:graphicFrame>
      <p:pic>
        <p:nvPicPr>
          <p:cNvPr id="348" name="Google Shape;348;p46"/>
          <p:cNvPicPr preferRelativeResize="0"/>
          <p:nvPr/>
        </p:nvPicPr>
        <p:blipFill rotWithShape="1">
          <a:blip r:embed="rId3">
            <a:alphaModFix/>
          </a:blip>
          <a:srcRect/>
          <a:stretch/>
        </p:blipFill>
        <p:spPr>
          <a:xfrm>
            <a:off x="900750" y="4666273"/>
            <a:ext cx="5692500" cy="2076000"/>
          </a:xfrm>
          <a:prstGeom prst="rect">
            <a:avLst/>
          </a:prstGeom>
          <a:noFill/>
          <a:ln>
            <a:noFill/>
          </a:ln>
        </p:spPr>
      </p:pic>
      <p:sp>
        <p:nvSpPr>
          <p:cNvPr id="349" name="Google Shape;349;p46"/>
          <p:cNvSpPr txBox="1"/>
          <p:nvPr/>
        </p:nvSpPr>
        <p:spPr>
          <a:xfrm>
            <a:off x="813050" y="1820550"/>
            <a:ext cx="52848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7. Comparison of accuracy on feature scaling</a:t>
            </a:r>
            <a:endParaRPr>
              <a:latin typeface="Trebuchet MS"/>
              <a:ea typeface="Trebuchet MS"/>
              <a:cs typeface="Trebuchet MS"/>
              <a:sym typeface="Trebuchet MS"/>
            </a:endParaRPr>
          </a:p>
        </p:txBody>
      </p:sp>
      <p:sp>
        <p:nvSpPr>
          <p:cNvPr id="350" name="Google Shape;350;p46"/>
          <p:cNvSpPr txBox="1"/>
          <p:nvPr/>
        </p:nvSpPr>
        <p:spPr>
          <a:xfrm>
            <a:off x="6716600" y="5085675"/>
            <a:ext cx="1785300" cy="12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Fig 11. Accuracy chart for normal and after feature scaling</a:t>
            </a:r>
            <a:endParaRPr>
              <a:latin typeface="Trebuchet MS"/>
              <a:ea typeface="Trebuchet MS"/>
              <a:cs typeface="Trebuchet MS"/>
              <a:sym typeface="Trebuchet MS"/>
            </a:endParaRPr>
          </a:p>
        </p:txBody>
      </p:sp>
      <p:sp>
        <p:nvSpPr>
          <p:cNvPr id="351" name="Google Shape;351;p4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36/67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Experiment 2. Comment</a:t>
            </a:r>
            <a:endParaRPr/>
          </a:p>
        </p:txBody>
      </p:sp>
      <p:sp>
        <p:nvSpPr>
          <p:cNvPr id="358" name="Google Shape;358;p47"/>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457200" lvl="0" indent="-393700" algn="just" rtl="0">
              <a:lnSpc>
                <a:spcPct val="100000"/>
              </a:lnSpc>
              <a:spcBef>
                <a:spcPts val="360"/>
              </a:spcBef>
              <a:spcAft>
                <a:spcPts val="0"/>
              </a:spcAft>
              <a:buSzPts val="2600"/>
              <a:buChar char="•"/>
            </a:pPr>
            <a:r>
              <a:rPr lang="en-GB" sz="2600"/>
              <a:t>KNN is based on distance measurement.</a:t>
            </a:r>
            <a:endParaRPr sz="2600"/>
          </a:p>
          <a:p>
            <a:pPr marL="457200" lvl="0" indent="-393700" algn="just" rtl="0">
              <a:lnSpc>
                <a:spcPct val="100000"/>
              </a:lnSpc>
              <a:spcBef>
                <a:spcPts val="360"/>
              </a:spcBef>
              <a:spcAft>
                <a:spcPts val="0"/>
              </a:spcAft>
              <a:buSzPts val="2600"/>
              <a:buChar char="•"/>
            </a:pPr>
            <a:r>
              <a:rPr lang="en-GB" sz="2600"/>
              <a:t>The range between data affect the accuracy of KNN</a:t>
            </a:r>
            <a:endParaRPr sz="2600"/>
          </a:p>
          <a:p>
            <a:pPr marL="457200" lvl="0" indent="-393700" algn="just" rtl="0">
              <a:lnSpc>
                <a:spcPct val="100000"/>
              </a:lnSpc>
              <a:spcBef>
                <a:spcPts val="360"/>
              </a:spcBef>
              <a:spcAft>
                <a:spcPts val="0"/>
              </a:spcAft>
              <a:buSzPts val="2600"/>
              <a:buChar char="•"/>
            </a:pPr>
            <a:r>
              <a:rPr lang="en-GB" sz="2600"/>
              <a:t>Feature Scaling or data normalization increase the accuracy of data</a:t>
            </a:r>
            <a:endParaRPr sz="2600"/>
          </a:p>
          <a:p>
            <a:pPr marL="457200" lvl="0" indent="-393700" algn="just" rtl="0">
              <a:lnSpc>
                <a:spcPct val="100000"/>
              </a:lnSpc>
              <a:spcBef>
                <a:spcPts val="360"/>
              </a:spcBef>
              <a:spcAft>
                <a:spcPts val="0"/>
              </a:spcAft>
              <a:buSzPts val="2600"/>
              <a:buChar char="•"/>
            </a:pPr>
            <a:r>
              <a:rPr lang="en-GB" sz="2600"/>
              <a:t>Standardscaler increased the accuracy by 14.29%</a:t>
            </a:r>
            <a:endParaRPr sz="2600"/>
          </a:p>
          <a:p>
            <a:pPr marL="457200" lvl="0" indent="-393700" algn="just" rtl="0">
              <a:lnSpc>
                <a:spcPct val="100000"/>
              </a:lnSpc>
              <a:spcBef>
                <a:spcPts val="360"/>
              </a:spcBef>
              <a:spcAft>
                <a:spcPts val="0"/>
              </a:spcAft>
              <a:buSzPts val="2600"/>
              <a:buChar char="•"/>
            </a:pPr>
            <a:r>
              <a:rPr lang="en-GB" sz="2600"/>
              <a:t>Minmax normalization increased the accuracy by 18.78%</a:t>
            </a:r>
            <a:endParaRPr sz="2600"/>
          </a:p>
          <a:p>
            <a:pPr marL="457200" lvl="0" indent="-228600" algn="just" rtl="0">
              <a:lnSpc>
                <a:spcPct val="100000"/>
              </a:lnSpc>
              <a:spcBef>
                <a:spcPts val="360"/>
              </a:spcBef>
              <a:spcAft>
                <a:spcPts val="0"/>
              </a:spcAft>
              <a:buSzPts val="1800"/>
              <a:buNone/>
            </a:pPr>
            <a:endParaRPr sz="2600"/>
          </a:p>
        </p:txBody>
      </p:sp>
      <p:sp>
        <p:nvSpPr>
          <p:cNvPr id="359" name="Google Shape;359;p4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37/67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3"/>
        <p:cNvGrpSpPr/>
        <p:nvPr/>
      </p:nvGrpSpPr>
      <p:grpSpPr>
        <a:xfrm>
          <a:off x="0" y="0"/>
          <a:ext cx="0" cy="0"/>
          <a:chOff x="0" y="0"/>
          <a:chExt cx="0" cy="0"/>
        </a:xfrm>
      </p:grpSpPr>
      <p:sp>
        <p:nvSpPr>
          <p:cNvPr id="364" name="Google Shape;364;p48"/>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8. SVM experiment group</a:t>
            </a:r>
            <a:endParaRPr sz="5400"/>
          </a:p>
        </p:txBody>
      </p:sp>
      <p:sp>
        <p:nvSpPr>
          <p:cNvPr id="365" name="Google Shape;365;p4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38/67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solidFill>
                  <a:srgbClr val="FFEBD5"/>
                </a:solidFill>
              </a:rPr>
              <a:t>Experiment 3. Analysis of SVM performance between 2 different dataset (non-numerical and numerical)</a:t>
            </a:r>
            <a:endParaRPr sz="2600"/>
          </a:p>
        </p:txBody>
      </p:sp>
      <p:sp>
        <p:nvSpPr>
          <p:cNvPr id="372" name="Google Shape;372;p49"/>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400"/>
              <a:t>Goal : </a:t>
            </a:r>
            <a:endParaRPr sz="2400"/>
          </a:p>
          <a:p>
            <a:pPr marL="457200" lvl="0" indent="-381000" algn="just" rtl="0">
              <a:spcBef>
                <a:spcPts val="360"/>
              </a:spcBef>
              <a:spcAft>
                <a:spcPts val="0"/>
              </a:spcAft>
              <a:buSzPts val="2400"/>
              <a:buChar char="•"/>
            </a:pPr>
            <a:r>
              <a:rPr lang="en-GB" sz="2400"/>
              <a:t>Numerical data and non numerical data has different approach in values. This experiment is made to know if there is any performance difference of SVM for different data type</a:t>
            </a:r>
            <a:endParaRPr sz="2400"/>
          </a:p>
          <a:p>
            <a:pPr marL="0" lvl="0" indent="0" algn="l" rtl="0">
              <a:spcBef>
                <a:spcPts val="360"/>
              </a:spcBef>
              <a:spcAft>
                <a:spcPts val="0"/>
              </a:spcAft>
              <a:buNone/>
            </a:pPr>
            <a:endParaRPr sz="2400"/>
          </a:p>
        </p:txBody>
      </p:sp>
      <p:sp>
        <p:nvSpPr>
          <p:cNvPr id="373" name="Google Shape;373;p4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39/67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2. Related Works </a:t>
            </a:r>
            <a:endParaRPr/>
          </a:p>
        </p:txBody>
      </p:sp>
      <p:sp>
        <p:nvSpPr>
          <p:cNvPr id="83" name="Google Shape;83;p14"/>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628650" lvl="0" indent="-514350" algn="just" rtl="0">
              <a:lnSpc>
                <a:spcPct val="100000"/>
              </a:lnSpc>
              <a:spcBef>
                <a:spcPts val="360"/>
              </a:spcBef>
              <a:spcAft>
                <a:spcPts val="0"/>
              </a:spcAft>
              <a:buSzPts val="1800"/>
              <a:buFont typeface="Arial"/>
              <a:buAutoNum type="arabicPeriod"/>
            </a:pPr>
            <a:r>
              <a:rPr lang="en-GB" sz="2600"/>
              <a:t>Using KNN Algorithm for Text [1]</a:t>
            </a:r>
            <a:endParaRPr sz="2600"/>
          </a:p>
          <a:p>
            <a:pPr marL="457200" lvl="0" indent="-342900" algn="just" rtl="0">
              <a:lnSpc>
                <a:spcPct val="100000"/>
              </a:lnSpc>
              <a:spcBef>
                <a:spcPts val="360"/>
              </a:spcBef>
              <a:spcAft>
                <a:spcPts val="0"/>
              </a:spcAft>
              <a:buSzPts val="1800"/>
              <a:buChar char="•"/>
            </a:pPr>
            <a:r>
              <a:rPr lang="en-GB" sz="2600"/>
              <a:t>This study attempted to classify documents, based on the contents of the data, where the content is in textual type from 5,485 email documents. This study concludes that when the K value increases the classifier accuracy decreases, but for large k values it was found that the classifier accuracy was never below 55%.</a:t>
            </a:r>
            <a:endParaRPr sz="2600"/>
          </a:p>
          <a:p>
            <a:pPr marL="342900" lvl="0" indent="-139700" algn="just" rtl="0">
              <a:lnSpc>
                <a:spcPct val="100000"/>
              </a:lnSpc>
              <a:spcBef>
                <a:spcPts val="0"/>
              </a:spcBef>
              <a:spcAft>
                <a:spcPts val="0"/>
              </a:spcAft>
              <a:buClr>
                <a:schemeClr val="dk1"/>
              </a:buClr>
              <a:buSzPts val="3200"/>
              <a:buFont typeface="Trebuchet MS"/>
              <a:buNone/>
            </a:pPr>
            <a:endParaRPr sz="2600"/>
          </a:p>
        </p:txBody>
      </p:sp>
      <p:sp>
        <p:nvSpPr>
          <p:cNvPr id="84" name="Google Shape;84;p1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solidFill>
                  <a:srgbClr val="FFEBD5"/>
                </a:solidFill>
              </a:rPr>
              <a:t>Experiment 3. Analysis of SVM performance between 2 different dataset (non-numerical and numerical)</a:t>
            </a:r>
            <a:endParaRPr/>
          </a:p>
        </p:txBody>
      </p:sp>
      <p:sp>
        <p:nvSpPr>
          <p:cNvPr id="380" name="Google Shape;380;p50"/>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t>Assumption </a:t>
            </a:r>
            <a:endParaRPr sz="2400"/>
          </a:p>
          <a:p>
            <a:pPr marL="0" lvl="0" indent="0" algn="just" rtl="0">
              <a:spcBef>
                <a:spcPts val="0"/>
              </a:spcBef>
              <a:spcAft>
                <a:spcPts val="0"/>
              </a:spcAft>
              <a:buNone/>
            </a:pPr>
            <a:endParaRPr sz="2400"/>
          </a:p>
          <a:p>
            <a:pPr marL="457200" lvl="0" indent="-228600" algn="just" rtl="0">
              <a:spcBef>
                <a:spcPts val="0"/>
              </a:spcBef>
              <a:spcAft>
                <a:spcPts val="0"/>
              </a:spcAft>
              <a:buClr>
                <a:schemeClr val="dk1"/>
              </a:buClr>
              <a:buSzPts val="1800"/>
              <a:buFont typeface="Arial"/>
              <a:buNone/>
            </a:pPr>
            <a:endParaRPr sz="2400"/>
          </a:p>
          <a:p>
            <a:pPr marL="0" lvl="0" indent="0" algn="l" rtl="0">
              <a:spcBef>
                <a:spcPts val="360"/>
              </a:spcBef>
              <a:spcAft>
                <a:spcPts val="0"/>
              </a:spcAft>
              <a:buNone/>
            </a:pPr>
            <a:endParaRPr sz="2400"/>
          </a:p>
        </p:txBody>
      </p:sp>
      <p:graphicFrame>
        <p:nvGraphicFramePr>
          <p:cNvPr id="381" name="Google Shape;381;p50"/>
          <p:cNvGraphicFramePr/>
          <p:nvPr/>
        </p:nvGraphicFramePr>
        <p:xfrm>
          <a:off x="821850" y="2504150"/>
          <a:ext cx="7538300" cy="4099675"/>
        </p:xfrm>
        <a:graphic>
          <a:graphicData uri="http://schemas.openxmlformats.org/drawingml/2006/table">
            <a:tbl>
              <a:tblPr>
                <a:noFill/>
                <a:tableStyleId>{8AF56FFD-5893-4E7D-A7EA-4B7C37CC7CF5}</a:tableStyleId>
              </a:tblPr>
              <a:tblGrid>
                <a:gridCol w="3769150"/>
                <a:gridCol w="3769150"/>
              </a:tblGrid>
              <a:tr h="549075">
                <a:tc>
                  <a:txBody>
                    <a:bodyPr/>
                    <a:lstStyle/>
                    <a:p>
                      <a:pPr marL="0" lvl="0" indent="0" algn="l" rtl="0">
                        <a:spcBef>
                          <a:spcPts val="0"/>
                        </a:spcBef>
                        <a:spcAft>
                          <a:spcPts val="0"/>
                        </a:spcAft>
                        <a:buNone/>
                      </a:pPr>
                      <a:r>
                        <a:rPr lang="en-GB" sz="1800"/>
                        <a:t>Constant</a:t>
                      </a:r>
                      <a:endParaRPr sz="1800"/>
                    </a:p>
                  </a:txBody>
                  <a:tcPr marL="91425" marR="91425" marT="91425" marB="91425">
                    <a:solidFill>
                      <a:schemeClr val="dk2"/>
                    </a:solidFill>
                  </a:tcPr>
                </a:tc>
                <a:tc>
                  <a:txBody>
                    <a:bodyPr/>
                    <a:lstStyle/>
                    <a:p>
                      <a:pPr marL="0" lvl="0" indent="0" algn="l" rtl="0">
                        <a:spcBef>
                          <a:spcPts val="0"/>
                        </a:spcBef>
                        <a:spcAft>
                          <a:spcPts val="0"/>
                        </a:spcAft>
                        <a:buNone/>
                      </a:pPr>
                      <a:r>
                        <a:rPr lang="en-GB" sz="1800"/>
                        <a:t>Tested value</a:t>
                      </a:r>
                      <a:endParaRPr sz="1800"/>
                    </a:p>
                  </a:txBody>
                  <a:tcPr marL="91425" marR="91425" marT="91425" marB="91425">
                    <a:solidFill>
                      <a:schemeClr val="dk2"/>
                    </a:solidFill>
                  </a:tcPr>
                </a:tc>
              </a:tr>
              <a:tr h="1597300">
                <a:tc>
                  <a:txBody>
                    <a:bodyPr/>
                    <a:lstStyle/>
                    <a:p>
                      <a:pPr marL="457200" lvl="0" indent="-342900" algn="l" rtl="0">
                        <a:spcBef>
                          <a:spcPts val="0"/>
                        </a:spcBef>
                        <a:spcAft>
                          <a:spcPts val="0"/>
                        </a:spcAft>
                        <a:buSzPts val="1800"/>
                        <a:buAutoNum type="arabicPeriod"/>
                      </a:pPr>
                      <a:r>
                        <a:rPr lang="en-GB" sz="1800"/>
                        <a:t>epoch=500 - </a:t>
                      </a:r>
                      <a:r>
                        <a:rPr lang="en-GB" sz="1800">
                          <a:solidFill>
                            <a:schemeClr val="dk1"/>
                          </a:solidFill>
                        </a:rPr>
                        <a:t>alpha=0.002</a:t>
                      </a:r>
                      <a:r>
                        <a:rPr lang="en-GB" sz="1800"/>
                        <a:t> </a:t>
                      </a:r>
                      <a:endParaRPr sz="1800"/>
                    </a:p>
                    <a:p>
                      <a:pPr marL="457200" lvl="0" indent="-342900" algn="l" rtl="0">
                        <a:spcBef>
                          <a:spcPts val="0"/>
                        </a:spcBef>
                        <a:spcAft>
                          <a:spcPts val="0"/>
                        </a:spcAft>
                        <a:buSzPts val="1800"/>
                        <a:buAutoNum type="arabicPeriod"/>
                      </a:pPr>
                      <a:r>
                        <a:rPr lang="en-GB" sz="1800">
                          <a:solidFill>
                            <a:schemeClr val="dk1"/>
                          </a:solidFill>
                        </a:rPr>
                        <a:t>epoch=1000 - alpha=0.001 </a:t>
                      </a:r>
                      <a:endParaRPr sz="1800">
                        <a:solidFill>
                          <a:schemeClr val="dk1"/>
                        </a:solidFill>
                      </a:endParaRPr>
                    </a:p>
                    <a:p>
                      <a:pPr marL="457200" lvl="0" indent="-342900" algn="l" rtl="0">
                        <a:spcBef>
                          <a:spcPts val="0"/>
                        </a:spcBef>
                        <a:spcAft>
                          <a:spcPts val="0"/>
                        </a:spcAft>
                        <a:buSzPts val="1800"/>
                        <a:buAutoNum type="arabicPeriod"/>
                      </a:pPr>
                      <a:r>
                        <a:rPr lang="en-GB" sz="1800">
                          <a:solidFill>
                            <a:schemeClr val="dk1"/>
                          </a:solidFill>
                        </a:rPr>
                        <a:t>epoch=2000 alpha=0.0005 </a:t>
                      </a:r>
                      <a:endParaRPr sz="1800">
                        <a:solidFill>
                          <a:schemeClr val="dk1"/>
                        </a:solidFill>
                      </a:endParaRPr>
                    </a:p>
                    <a:p>
                      <a:pPr marL="0" lvl="0" indent="0" algn="just" rtl="0">
                        <a:spcBef>
                          <a:spcPts val="0"/>
                        </a:spcBef>
                        <a:spcAft>
                          <a:spcPts val="0"/>
                        </a:spcAft>
                        <a:buNone/>
                      </a:pPr>
                      <a:r>
                        <a:rPr lang="en-GB" sz="1200">
                          <a:solidFill>
                            <a:schemeClr val="dk1"/>
                          </a:solidFill>
                          <a:latin typeface="Trebuchet MS"/>
                          <a:ea typeface="Trebuchet MS"/>
                          <a:cs typeface="Trebuchet MS"/>
                          <a:sym typeface="Trebuchet MS"/>
                        </a:rPr>
                        <a:t>Epoch in this table is the maximum epoch (which will be used in the iteration in SVM)</a:t>
                      </a:r>
                      <a:endParaRPr sz="1200">
                        <a:solidFill>
                          <a:schemeClr val="dk1"/>
                        </a:solidFill>
                      </a:endParaRPr>
                    </a:p>
                  </a:txBody>
                  <a:tcPr marL="91425" marR="91425" marT="91425" marB="91425"/>
                </a:tc>
                <a:tc rowSpan="2">
                  <a:txBody>
                    <a:bodyPr/>
                    <a:lstStyle/>
                    <a:p>
                      <a:pPr marL="0" lvl="0" indent="0" algn="l" rtl="0">
                        <a:spcBef>
                          <a:spcPts val="0"/>
                        </a:spcBef>
                        <a:spcAft>
                          <a:spcPts val="0"/>
                        </a:spcAft>
                        <a:buNone/>
                      </a:pPr>
                      <a:r>
                        <a:rPr lang="en-GB" sz="1800"/>
                        <a:t>Mushroom dataset (non numerical type)</a:t>
                      </a:r>
                      <a:endParaRPr sz="1800"/>
                    </a:p>
                  </a:txBody>
                  <a:tcPr marL="91425" marR="91425" marT="91425" marB="91425"/>
                </a:tc>
              </a:tr>
              <a:tr h="549075">
                <a:tc>
                  <a:txBody>
                    <a:bodyPr/>
                    <a:lstStyle/>
                    <a:p>
                      <a:pPr marL="0" lvl="0" indent="0" algn="l" rtl="0">
                        <a:spcBef>
                          <a:spcPts val="0"/>
                        </a:spcBef>
                        <a:spcAft>
                          <a:spcPts val="0"/>
                        </a:spcAft>
                        <a:buNone/>
                      </a:pPr>
                      <a:r>
                        <a:rPr lang="en-GB" sz="1800"/>
                        <a:t>Number of data =303</a:t>
                      </a:r>
                      <a:endParaRPr sz="1800"/>
                    </a:p>
                  </a:txBody>
                  <a:tcPr marL="91425" marR="91425" marT="91425" marB="91425"/>
                </a:tc>
                <a:tc vMerge="1">
                  <a:txBody>
                    <a:bodyPr/>
                    <a:lstStyle/>
                    <a:p>
                      <a:endParaRPr lang="en-US"/>
                    </a:p>
                  </a:txBody>
                  <a:tcPr/>
                </a:tc>
              </a:tr>
              <a:tr h="549075">
                <a:tc>
                  <a:txBody>
                    <a:bodyPr/>
                    <a:lstStyle/>
                    <a:p>
                      <a:pPr marL="0" lvl="0" indent="0" algn="l" rtl="0">
                        <a:spcBef>
                          <a:spcPts val="0"/>
                        </a:spcBef>
                        <a:spcAft>
                          <a:spcPts val="0"/>
                        </a:spcAft>
                        <a:buNone/>
                      </a:pPr>
                      <a:r>
                        <a:rPr lang="en-GB" sz="1800"/>
                        <a:t>Number of features=13</a:t>
                      </a:r>
                      <a:endParaRPr sz="1800"/>
                    </a:p>
                  </a:txBody>
                  <a:tcPr marL="91425" marR="91425" marT="91425" marB="91425"/>
                </a:tc>
                <a:tc rowSpan="2">
                  <a:txBody>
                    <a:bodyPr/>
                    <a:lstStyle/>
                    <a:p>
                      <a:pPr marL="0" lvl="0" indent="0" algn="l" rtl="0">
                        <a:spcBef>
                          <a:spcPts val="0"/>
                        </a:spcBef>
                        <a:spcAft>
                          <a:spcPts val="0"/>
                        </a:spcAft>
                        <a:buNone/>
                      </a:pPr>
                      <a:r>
                        <a:rPr lang="en-GB" sz="1800">
                          <a:solidFill>
                            <a:schemeClr val="dk1"/>
                          </a:solidFill>
                        </a:rPr>
                        <a:t>Hear diseases dataset (numerical type)</a:t>
                      </a:r>
                      <a:endParaRPr sz="1800"/>
                    </a:p>
                  </a:txBody>
                  <a:tcPr marL="91425" marR="91425" marT="91425" marB="91425"/>
                </a:tc>
              </a:tr>
              <a:tr h="855150">
                <a:tc>
                  <a:txBody>
                    <a:bodyPr/>
                    <a:lstStyle/>
                    <a:p>
                      <a:pPr marL="0" lvl="0" indent="0" algn="l" rtl="0">
                        <a:spcBef>
                          <a:spcPts val="0"/>
                        </a:spcBef>
                        <a:spcAft>
                          <a:spcPts val="0"/>
                        </a:spcAft>
                        <a:buNone/>
                      </a:pPr>
                      <a:r>
                        <a:rPr lang="en-GB" sz="1800"/>
                        <a:t>Both are single class classification (1 or 0)</a:t>
                      </a:r>
                      <a:endParaRPr sz="1800"/>
                    </a:p>
                  </a:txBody>
                  <a:tcPr marL="91425" marR="91425" marT="91425" marB="91425"/>
                </a:tc>
                <a:tc vMerge="1">
                  <a:txBody>
                    <a:bodyPr/>
                    <a:lstStyle/>
                    <a:p>
                      <a:endParaRPr lang="en-US"/>
                    </a:p>
                  </a:txBody>
                  <a:tcPr/>
                </a:tc>
              </a:tr>
            </a:tbl>
          </a:graphicData>
        </a:graphic>
      </p:graphicFrame>
      <p:sp>
        <p:nvSpPr>
          <p:cNvPr id="382" name="Google Shape;382;p50"/>
          <p:cNvSpPr txBox="1"/>
          <p:nvPr/>
        </p:nvSpPr>
        <p:spPr>
          <a:xfrm>
            <a:off x="2703700" y="2003825"/>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8. Constant and tested value of Experiment 3</a:t>
            </a:r>
            <a:endParaRPr>
              <a:latin typeface="Trebuchet MS"/>
              <a:ea typeface="Trebuchet MS"/>
              <a:cs typeface="Trebuchet MS"/>
              <a:sym typeface="Trebuchet MS"/>
            </a:endParaRPr>
          </a:p>
        </p:txBody>
      </p:sp>
      <p:sp>
        <p:nvSpPr>
          <p:cNvPr id="383" name="Google Shape;383;p5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40/67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title"/>
          </p:nvPr>
        </p:nvSpPr>
        <p:spPr>
          <a:xfrm>
            <a:off x="540475" y="506528"/>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sz="2800"/>
              <a:t>Experiment 3. Analysis of SVM performance between 2 different dataset (non-numerical and numerical)</a:t>
            </a:r>
            <a:endParaRPr sz="2800">
              <a:solidFill>
                <a:srgbClr val="FFEBD5"/>
              </a:solidFill>
            </a:endParaRPr>
          </a:p>
        </p:txBody>
      </p:sp>
      <p:sp>
        <p:nvSpPr>
          <p:cNvPr id="390" name="Google Shape;390;p51"/>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400"/>
              <a:t>Course of experiment:</a:t>
            </a:r>
            <a:endParaRPr sz="2400"/>
          </a:p>
          <a:p>
            <a:pPr marL="457200" lvl="0" indent="-381000" algn="just" rtl="0">
              <a:spcBef>
                <a:spcPts val="360"/>
              </a:spcBef>
              <a:spcAft>
                <a:spcPts val="0"/>
              </a:spcAft>
              <a:buSzPts val="2400"/>
              <a:buAutoNum type="arabicPeriod"/>
            </a:pPr>
            <a:r>
              <a:rPr lang="en-GB" sz="2400"/>
              <a:t>Load Mushroom and heart disease dataset</a:t>
            </a:r>
            <a:endParaRPr sz="2400"/>
          </a:p>
          <a:p>
            <a:pPr marL="457200" lvl="0" indent="-381000" algn="just" rtl="0">
              <a:spcBef>
                <a:spcPts val="0"/>
              </a:spcBef>
              <a:spcAft>
                <a:spcPts val="0"/>
              </a:spcAft>
              <a:buSzPts val="2400"/>
              <a:buAutoNum type="arabicPeriod"/>
            </a:pPr>
            <a:r>
              <a:rPr lang="en-GB" sz="2400"/>
              <a:t>Mushroom data are transformed to numerical value. The number of data and feature are reduced as per  the constant parameter in assumption</a:t>
            </a:r>
            <a:endParaRPr sz="2400"/>
          </a:p>
          <a:p>
            <a:pPr marL="457200" lvl="0" indent="-381000" algn="just" rtl="0">
              <a:spcBef>
                <a:spcPts val="0"/>
              </a:spcBef>
              <a:spcAft>
                <a:spcPts val="0"/>
              </a:spcAft>
              <a:buSzPts val="2400"/>
              <a:buAutoNum type="arabicPeriod"/>
            </a:pPr>
            <a:r>
              <a:rPr lang="en-GB" sz="2400"/>
              <a:t>SVM Classification is applied to both dataset.</a:t>
            </a:r>
            <a:endParaRPr sz="2400"/>
          </a:p>
          <a:p>
            <a:pPr marL="457200" lvl="0" indent="-381000" algn="just" rtl="0">
              <a:spcBef>
                <a:spcPts val="0"/>
              </a:spcBef>
              <a:spcAft>
                <a:spcPts val="0"/>
              </a:spcAft>
              <a:buSzPts val="2400"/>
              <a:buAutoNum type="arabicPeriod"/>
            </a:pPr>
            <a:r>
              <a:rPr lang="en-GB" sz="2400"/>
              <a:t>Measure the performance using sklearn.metrics</a:t>
            </a:r>
            <a:endParaRPr sz="2400"/>
          </a:p>
          <a:p>
            <a:pPr marL="0" lvl="0" indent="0" algn="just" rtl="0">
              <a:spcBef>
                <a:spcPts val="0"/>
              </a:spcBef>
              <a:spcAft>
                <a:spcPts val="0"/>
              </a:spcAft>
              <a:buNone/>
            </a:pPr>
            <a:endParaRPr sz="2400"/>
          </a:p>
        </p:txBody>
      </p:sp>
      <p:sp>
        <p:nvSpPr>
          <p:cNvPr id="391" name="Google Shape;391;p5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41/67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2"/>
          <p:cNvSpPr txBox="1">
            <a:spLocks noGrp="1"/>
          </p:cNvSpPr>
          <p:nvPr>
            <p:ph type="title"/>
          </p:nvPr>
        </p:nvSpPr>
        <p:spPr>
          <a:xfrm>
            <a:off x="570400" y="506527"/>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sz="2800"/>
              <a:t>Experiment 3. Analysis of SVM performance between 2 different dataset (non-numerical and numerical)</a:t>
            </a:r>
            <a:endParaRPr sz="2800">
              <a:solidFill>
                <a:srgbClr val="FFEBD5"/>
              </a:solidFill>
            </a:endParaRPr>
          </a:p>
        </p:txBody>
      </p:sp>
      <p:sp>
        <p:nvSpPr>
          <p:cNvPr id="398" name="Google Shape;398;p52"/>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2400"/>
          </a:p>
          <a:p>
            <a:pPr marL="0" lvl="0" indent="0" algn="l" rtl="0">
              <a:spcBef>
                <a:spcPts val="360"/>
              </a:spcBef>
              <a:spcAft>
                <a:spcPts val="0"/>
              </a:spcAft>
              <a:buNone/>
            </a:pPr>
            <a:endParaRPr sz="2400"/>
          </a:p>
        </p:txBody>
      </p:sp>
      <p:graphicFrame>
        <p:nvGraphicFramePr>
          <p:cNvPr id="399" name="Google Shape;399;p52"/>
          <p:cNvGraphicFramePr/>
          <p:nvPr/>
        </p:nvGraphicFramePr>
        <p:xfrm>
          <a:off x="570400" y="2415688"/>
          <a:ext cx="8506500" cy="3177075"/>
        </p:xfrm>
        <a:graphic>
          <a:graphicData uri="http://schemas.openxmlformats.org/drawingml/2006/table">
            <a:tbl>
              <a:tblPr>
                <a:noFill/>
                <a:tableStyleId>{7F773C5D-C1F4-482B-950E-18BC597A63E8}</a:tableStyleId>
              </a:tblPr>
              <a:tblGrid>
                <a:gridCol w="850650"/>
                <a:gridCol w="850650"/>
                <a:gridCol w="850650"/>
                <a:gridCol w="850650"/>
                <a:gridCol w="850650"/>
                <a:gridCol w="850650"/>
                <a:gridCol w="850650"/>
                <a:gridCol w="850650"/>
                <a:gridCol w="850650"/>
                <a:gridCol w="850650"/>
              </a:tblGrid>
              <a:tr h="473375">
                <a:tc>
                  <a:txBody>
                    <a:bodyPr/>
                    <a:lstStyle/>
                    <a:p>
                      <a:pPr marL="0" lvl="0" indent="0" algn="ctr" rtl="0">
                        <a:spcBef>
                          <a:spcPts val="0"/>
                        </a:spcBef>
                        <a:spcAft>
                          <a:spcPts val="0"/>
                        </a:spcAft>
                        <a:buNone/>
                      </a:pP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GB" sz="1600"/>
                        <a:t>Mushroom data</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lnSpc>
                          <a:spcPct val="115000"/>
                        </a:lnSpc>
                        <a:spcBef>
                          <a:spcPts val="0"/>
                        </a:spcBef>
                        <a:spcAft>
                          <a:spcPts val="0"/>
                        </a:spcAft>
                        <a:buNone/>
                      </a:pPr>
                      <a:r>
                        <a:rPr lang="en-GB" sz="1600"/>
                        <a:t>Heart Diseases Data</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20950">
                <a:tc>
                  <a:txBody>
                    <a:bodyPr/>
                    <a:lstStyle/>
                    <a:p>
                      <a:pPr marL="0" lvl="0" indent="0" algn="ctr" rtl="0">
                        <a:lnSpc>
                          <a:spcPct val="115000"/>
                        </a:lnSpc>
                        <a:spcBef>
                          <a:spcPts val="0"/>
                        </a:spcBef>
                        <a:spcAft>
                          <a:spcPts val="0"/>
                        </a:spcAft>
                        <a:buNone/>
                      </a:pPr>
                      <a:r>
                        <a:rPr lang="en-GB" sz="1600"/>
                        <a:t>epoch</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GB"/>
                        <a:t>Alpha</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Accuracy</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Precision</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Recall</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F1</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Accuracy</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Precision</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Recall</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GB" sz="1600"/>
                        <a:t>F1</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r>
              <a:tr h="529150">
                <a:tc>
                  <a:txBody>
                    <a:bodyPr/>
                    <a:lstStyle/>
                    <a:p>
                      <a:pPr marL="0" lvl="0" indent="0" algn="ctr" rtl="0">
                        <a:lnSpc>
                          <a:spcPct val="115000"/>
                        </a:lnSpc>
                        <a:spcBef>
                          <a:spcPts val="0"/>
                        </a:spcBef>
                        <a:spcAft>
                          <a:spcPts val="0"/>
                        </a:spcAft>
                        <a:buNone/>
                      </a:pPr>
                      <a:r>
                        <a:rPr lang="en-GB" sz="1800"/>
                        <a:t>500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1800">
                          <a:solidFill>
                            <a:schemeClr val="dk1"/>
                          </a:solidFill>
                        </a:rPr>
                        <a:t>0.002 </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a:t>0.46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0.72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0.38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0.57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29150">
                <a:tc>
                  <a:txBody>
                    <a:bodyPr/>
                    <a:lstStyle/>
                    <a:p>
                      <a:pPr marL="0" lvl="0" indent="0" algn="ctr" rtl="0">
                        <a:lnSpc>
                          <a:spcPct val="115000"/>
                        </a:lnSpc>
                        <a:spcBef>
                          <a:spcPts val="0"/>
                        </a:spcBef>
                        <a:spcAft>
                          <a:spcPts val="0"/>
                        </a:spcAft>
                        <a:buNone/>
                      </a:pPr>
                      <a:r>
                        <a:rPr lang="en-GB" sz="1800"/>
                        <a:t>1000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1800">
                          <a:solidFill>
                            <a:schemeClr val="dk1"/>
                          </a:solidFill>
                        </a:rPr>
                        <a:t>0.005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a:t>0.9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0.89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0.76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0.58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29150">
                <a:tc>
                  <a:txBody>
                    <a:bodyPr/>
                    <a:lstStyle/>
                    <a:p>
                      <a:pPr marL="0" lvl="0" indent="0" algn="ctr" rtl="0">
                        <a:lnSpc>
                          <a:spcPct val="115000"/>
                        </a:lnSpc>
                        <a:spcBef>
                          <a:spcPts val="0"/>
                        </a:spcBef>
                        <a:spcAft>
                          <a:spcPts val="0"/>
                        </a:spcAft>
                        <a:buNone/>
                      </a:pPr>
                      <a:r>
                        <a:rPr lang="en-GB" sz="1800"/>
                        <a:t>2000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1800">
                          <a:solidFill>
                            <a:schemeClr val="dk1"/>
                          </a:solidFill>
                        </a:rPr>
                        <a:t>0.0001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800"/>
                        <a:t>0.9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0.77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t>0.6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95300">
                <a:tc>
                  <a:txBody>
                    <a:bodyPr/>
                    <a:lstStyle/>
                    <a:p>
                      <a:pPr marL="0" lvl="0" indent="0" algn="ctr" rtl="0">
                        <a:lnSpc>
                          <a:spcPct val="115000"/>
                        </a:lnSpc>
                        <a:spcBef>
                          <a:spcPts val="0"/>
                        </a:spcBef>
                        <a:spcAft>
                          <a:spcPts val="0"/>
                        </a:spcAft>
                        <a:buNone/>
                      </a:pPr>
                      <a:r>
                        <a:rPr lang="en-GB" sz="1600"/>
                        <a:t>Average</a:t>
                      </a:r>
                      <a:endParaRPr sz="16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0.84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0.73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0.76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0.65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GB" sz="1800"/>
                        <a:t>0.57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r>
            </a:tbl>
          </a:graphicData>
        </a:graphic>
      </p:graphicFrame>
      <p:sp>
        <p:nvSpPr>
          <p:cNvPr id="400" name="Google Shape;400;p52"/>
          <p:cNvSpPr txBox="1"/>
          <p:nvPr/>
        </p:nvSpPr>
        <p:spPr>
          <a:xfrm>
            <a:off x="611200" y="1972075"/>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9.. SVM Comparison of measurement on 2 different dataset</a:t>
            </a:r>
            <a:endParaRPr>
              <a:latin typeface="Trebuchet MS"/>
              <a:ea typeface="Trebuchet MS"/>
              <a:cs typeface="Trebuchet MS"/>
              <a:sym typeface="Trebuchet MS"/>
            </a:endParaRPr>
          </a:p>
        </p:txBody>
      </p:sp>
      <p:sp>
        <p:nvSpPr>
          <p:cNvPr id="401" name="Google Shape;401;p5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42/67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487475" y="471178"/>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sz="2800"/>
              <a:t>Experiment 3. Analysis of SVM performance between 2 different dataset (non-numerical and numerical)</a:t>
            </a:r>
            <a:endParaRPr sz="2800">
              <a:solidFill>
                <a:srgbClr val="FFEBD5"/>
              </a:solidFill>
            </a:endParaRPr>
          </a:p>
        </p:txBody>
      </p:sp>
      <p:sp>
        <p:nvSpPr>
          <p:cNvPr id="408" name="Google Shape;408;p53"/>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GB" sz="2400"/>
              <a:t>Result:</a:t>
            </a:r>
            <a:endParaRPr/>
          </a:p>
          <a:p>
            <a:pPr marL="914400" lvl="1" indent="-368300" algn="just" rtl="0">
              <a:spcBef>
                <a:spcPts val="0"/>
              </a:spcBef>
              <a:spcAft>
                <a:spcPts val="0"/>
              </a:spcAft>
              <a:buSzPts val="2200"/>
              <a:buAutoNum type="alphaLcPeriod"/>
            </a:pPr>
            <a:r>
              <a:rPr lang="en-GB" sz="2200"/>
              <a:t>Mushroom dataset</a:t>
            </a:r>
            <a:endParaRPr sz="2200"/>
          </a:p>
          <a:p>
            <a:pPr marL="1371600" lvl="2" indent="-368300" algn="just" rtl="0">
              <a:spcBef>
                <a:spcPts val="0"/>
              </a:spcBef>
              <a:spcAft>
                <a:spcPts val="0"/>
              </a:spcAft>
              <a:buSzPts val="2200"/>
              <a:buAutoNum type="romanLcPeriod"/>
            </a:pPr>
            <a:r>
              <a:rPr lang="en-GB" sz="2200"/>
              <a:t>Highest accuracy (epoch=1000, epoch =2000) = 90%</a:t>
            </a:r>
            <a:endParaRPr sz="2200"/>
          </a:p>
          <a:p>
            <a:pPr marL="1371600" lvl="2" indent="-368300" algn="just" rtl="0">
              <a:spcBef>
                <a:spcPts val="0"/>
              </a:spcBef>
              <a:spcAft>
                <a:spcPts val="0"/>
              </a:spcAft>
              <a:buSzPts val="2200"/>
              <a:buAutoNum type="romanLcPeriod"/>
            </a:pPr>
            <a:r>
              <a:rPr lang="en-GB" sz="2200"/>
              <a:t>Average accuracy = 75%</a:t>
            </a:r>
            <a:endParaRPr sz="2200"/>
          </a:p>
          <a:p>
            <a:pPr marL="914400" lvl="1" indent="-368300" algn="just" rtl="0">
              <a:spcBef>
                <a:spcPts val="0"/>
              </a:spcBef>
              <a:spcAft>
                <a:spcPts val="0"/>
              </a:spcAft>
              <a:buSzPts val="2200"/>
              <a:buAutoNum type="alphaLcPeriod"/>
            </a:pPr>
            <a:r>
              <a:rPr lang="en-GB" sz="2200"/>
              <a:t>Heart disease dataset</a:t>
            </a:r>
            <a:endParaRPr sz="2200"/>
          </a:p>
          <a:p>
            <a:pPr marL="1371600" lvl="2" indent="-368300" algn="just" rtl="0">
              <a:spcBef>
                <a:spcPts val="0"/>
              </a:spcBef>
              <a:spcAft>
                <a:spcPts val="0"/>
              </a:spcAft>
              <a:buSzPts val="2200"/>
              <a:buAutoNum type="romanLcPeriod"/>
            </a:pPr>
            <a:r>
              <a:rPr lang="en-GB" sz="2200"/>
              <a:t>Highest accuracy (epoch=2000) = 62%</a:t>
            </a:r>
            <a:endParaRPr sz="2200"/>
          </a:p>
          <a:p>
            <a:pPr marL="1371600" lvl="2" indent="-368300" algn="just" rtl="0">
              <a:spcBef>
                <a:spcPts val="0"/>
              </a:spcBef>
              <a:spcAft>
                <a:spcPts val="0"/>
              </a:spcAft>
              <a:buSzPts val="2200"/>
              <a:buAutoNum type="romanLcPeriod"/>
            </a:pPr>
            <a:r>
              <a:rPr lang="en-GB" sz="2200"/>
              <a:t>Average accuracy = 60%</a:t>
            </a:r>
            <a:endParaRPr sz="2200"/>
          </a:p>
          <a:p>
            <a:pPr marL="0" lvl="0" indent="0" algn="just" rtl="0">
              <a:spcBef>
                <a:spcPts val="0"/>
              </a:spcBef>
              <a:spcAft>
                <a:spcPts val="0"/>
              </a:spcAft>
              <a:buClr>
                <a:schemeClr val="dk1"/>
              </a:buClr>
              <a:buSzPts val="1100"/>
              <a:buFont typeface="Arial"/>
              <a:buNone/>
            </a:pPr>
            <a:r>
              <a:rPr lang="en-GB" sz="2200"/>
              <a:t>Comment:</a:t>
            </a:r>
            <a:endParaRPr sz="2200"/>
          </a:p>
          <a:p>
            <a:pPr marL="457200" lvl="0" indent="-368300" algn="just" rtl="0">
              <a:spcBef>
                <a:spcPts val="0"/>
              </a:spcBef>
              <a:spcAft>
                <a:spcPts val="0"/>
              </a:spcAft>
              <a:buSzPts val="2200"/>
              <a:buChar char="•"/>
            </a:pPr>
            <a:r>
              <a:rPr lang="en-GB" sz="2200"/>
              <a:t>Mushroom dataset has a higher accuracy then heart diseases.  So it can be concluded that SVM works better in non numerical data.</a:t>
            </a:r>
            <a:endParaRPr sz="2200"/>
          </a:p>
          <a:p>
            <a:pPr marL="0" lvl="0" indent="0" algn="l" rtl="0">
              <a:spcBef>
                <a:spcPts val="0"/>
              </a:spcBef>
              <a:spcAft>
                <a:spcPts val="0"/>
              </a:spcAft>
              <a:buNone/>
            </a:pPr>
            <a:endParaRPr sz="2400"/>
          </a:p>
        </p:txBody>
      </p:sp>
      <p:sp>
        <p:nvSpPr>
          <p:cNvPr id="409" name="Google Shape;409;p5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43/67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4"/>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solidFill>
                  <a:srgbClr val="FFEBD5"/>
                </a:solidFill>
              </a:rPr>
              <a:t>Experiment 4. Analysis of impact  of alpha and epoch variances to SVM performance</a:t>
            </a:r>
            <a:endParaRPr/>
          </a:p>
          <a:p>
            <a:pPr marL="0" lvl="0" indent="0" algn="l" rtl="0">
              <a:spcBef>
                <a:spcPts val="0"/>
              </a:spcBef>
              <a:spcAft>
                <a:spcPts val="0"/>
              </a:spcAft>
              <a:buClr>
                <a:schemeClr val="dk1"/>
              </a:buClr>
              <a:buSzPts val="1100"/>
              <a:buFont typeface="Arial"/>
              <a:buNone/>
            </a:pPr>
            <a:endParaRPr sz="2800">
              <a:solidFill>
                <a:srgbClr val="FFEBD5"/>
              </a:solidFill>
            </a:endParaRPr>
          </a:p>
        </p:txBody>
      </p:sp>
      <p:sp>
        <p:nvSpPr>
          <p:cNvPr id="416" name="Google Shape;416;p54"/>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400"/>
              <a:t>Goal : </a:t>
            </a:r>
            <a:endParaRPr sz="2400"/>
          </a:p>
          <a:p>
            <a:pPr marL="457200" lvl="0" indent="-381000" algn="just" rtl="0">
              <a:spcBef>
                <a:spcPts val="360"/>
              </a:spcBef>
              <a:spcAft>
                <a:spcPts val="0"/>
              </a:spcAft>
              <a:buSzPts val="2400"/>
              <a:buChar char="•"/>
            </a:pPr>
            <a:r>
              <a:rPr lang="en-GB" sz="2400"/>
              <a:t>In SVM  searching optimum weight to obtain large margin can be done by updating the gradient until a good accuracy can be obtained. Alpha (learning rate) an epoch (in lambda) is used to update the gradient and obtain the w value. This experiment is done to analyse whether there is an impact of alpha and epoch variances to SVM accuracy in numerical and non numerical data</a:t>
            </a:r>
            <a:endParaRPr sz="2400"/>
          </a:p>
          <a:p>
            <a:pPr marL="0" lvl="0" indent="0" algn="l" rtl="0">
              <a:spcBef>
                <a:spcPts val="360"/>
              </a:spcBef>
              <a:spcAft>
                <a:spcPts val="0"/>
              </a:spcAft>
              <a:buNone/>
            </a:pPr>
            <a:endParaRPr sz="2400"/>
          </a:p>
          <a:p>
            <a:pPr marL="457200" lvl="0" indent="0" algn="l" rtl="0">
              <a:spcBef>
                <a:spcPts val="0"/>
              </a:spcBef>
              <a:spcAft>
                <a:spcPts val="0"/>
              </a:spcAft>
              <a:buNone/>
            </a:pPr>
            <a:endParaRPr sz="2000"/>
          </a:p>
        </p:txBody>
      </p:sp>
      <p:sp>
        <p:nvSpPr>
          <p:cNvPr id="417" name="Google Shape;417;p5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44/67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5"/>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solidFill>
                  <a:srgbClr val="FFEBD5"/>
                </a:solidFill>
              </a:rPr>
              <a:t>Experiment 4. Analysis of impact  of alpha and epoch variances to SVM performance</a:t>
            </a:r>
            <a:endParaRPr/>
          </a:p>
          <a:p>
            <a:pPr marL="0" lvl="0" indent="0" algn="l" rtl="0">
              <a:spcBef>
                <a:spcPts val="0"/>
              </a:spcBef>
              <a:spcAft>
                <a:spcPts val="0"/>
              </a:spcAft>
              <a:buClr>
                <a:schemeClr val="dk1"/>
              </a:buClr>
              <a:buSzPts val="1100"/>
              <a:buFont typeface="Arial"/>
              <a:buNone/>
            </a:pPr>
            <a:endParaRPr sz="2800">
              <a:solidFill>
                <a:srgbClr val="FFEBD5"/>
              </a:solidFill>
            </a:endParaRPr>
          </a:p>
        </p:txBody>
      </p:sp>
      <p:sp>
        <p:nvSpPr>
          <p:cNvPr id="424" name="Google Shape;424;p55"/>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t>Assumption </a:t>
            </a:r>
            <a:endParaRPr sz="2400"/>
          </a:p>
          <a:p>
            <a:pPr marL="914400" lvl="0" indent="0" algn="just" rtl="0">
              <a:spcBef>
                <a:spcPts val="0"/>
              </a:spcBef>
              <a:spcAft>
                <a:spcPts val="0"/>
              </a:spcAft>
              <a:buNone/>
            </a:pPr>
            <a:endParaRPr sz="2400"/>
          </a:p>
          <a:p>
            <a:pPr marL="457200" lvl="0" indent="-228600" algn="just" rtl="0">
              <a:spcBef>
                <a:spcPts val="0"/>
              </a:spcBef>
              <a:spcAft>
                <a:spcPts val="0"/>
              </a:spcAft>
              <a:buClr>
                <a:schemeClr val="dk1"/>
              </a:buClr>
              <a:buSzPts val="1800"/>
              <a:buFont typeface="Arial"/>
              <a:buNone/>
            </a:pPr>
            <a:endParaRPr sz="2400"/>
          </a:p>
          <a:p>
            <a:pPr marL="0" lvl="0" indent="0" algn="l" rtl="0">
              <a:spcBef>
                <a:spcPts val="360"/>
              </a:spcBef>
              <a:spcAft>
                <a:spcPts val="0"/>
              </a:spcAft>
              <a:buNone/>
            </a:pPr>
            <a:endParaRPr sz="2400"/>
          </a:p>
        </p:txBody>
      </p:sp>
      <p:graphicFrame>
        <p:nvGraphicFramePr>
          <p:cNvPr id="425" name="Google Shape;425;p55"/>
          <p:cNvGraphicFramePr/>
          <p:nvPr/>
        </p:nvGraphicFramePr>
        <p:xfrm>
          <a:off x="1060500" y="2627900"/>
          <a:ext cx="7732700" cy="3123825"/>
        </p:xfrm>
        <a:graphic>
          <a:graphicData uri="http://schemas.openxmlformats.org/drawingml/2006/table">
            <a:tbl>
              <a:tblPr>
                <a:noFill/>
                <a:tableStyleId>{8AF56FFD-5893-4E7D-A7EA-4B7C37CC7CF5}</a:tableStyleId>
              </a:tblPr>
              <a:tblGrid>
                <a:gridCol w="3866350"/>
                <a:gridCol w="3866350"/>
              </a:tblGrid>
              <a:tr h="472125">
                <a:tc>
                  <a:txBody>
                    <a:bodyPr/>
                    <a:lstStyle/>
                    <a:p>
                      <a:pPr marL="0" lvl="0" indent="0" algn="l" rtl="0">
                        <a:spcBef>
                          <a:spcPts val="0"/>
                        </a:spcBef>
                        <a:spcAft>
                          <a:spcPts val="0"/>
                        </a:spcAft>
                        <a:buNone/>
                      </a:pPr>
                      <a:r>
                        <a:rPr lang="en-GB" sz="1800"/>
                        <a:t>Constant</a:t>
                      </a:r>
                      <a:endParaRPr sz="1800"/>
                    </a:p>
                  </a:txBody>
                  <a:tcPr marL="91425" marR="91425" marT="91425" marB="91425">
                    <a:solidFill>
                      <a:schemeClr val="dk2"/>
                    </a:solidFill>
                  </a:tcPr>
                </a:tc>
                <a:tc>
                  <a:txBody>
                    <a:bodyPr/>
                    <a:lstStyle/>
                    <a:p>
                      <a:pPr marL="0" lvl="0" indent="0" algn="l" rtl="0">
                        <a:spcBef>
                          <a:spcPts val="0"/>
                        </a:spcBef>
                        <a:spcAft>
                          <a:spcPts val="0"/>
                        </a:spcAft>
                        <a:buNone/>
                      </a:pPr>
                      <a:r>
                        <a:rPr lang="en-GB" sz="1800"/>
                        <a:t>Tested value</a:t>
                      </a:r>
                      <a:endParaRPr sz="1800"/>
                    </a:p>
                  </a:txBody>
                  <a:tcPr marL="91425" marR="91425" marT="91425" marB="91425">
                    <a:solidFill>
                      <a:schemeClr val="dk2"/>
                    </a:solidFill>
                  </a:tcPr>
                </a:tc>
              </a:tr>
              <a:tr h="1589500">
                <a:tc>
                  <a:txBody>
                    <a:bodyPr/>
                    <a:lstStyle/>
                    <a:p>
                      <a:pPr marL="457200" lvl="0" indent="-342900" algn="l" rtl="0">
                        <a:spcBef>
                          <a:spcPts val="0"/>
                        </a:spcBef>
                        <a:spcAft>
                          <a:spcPts val="0"/>
                        </a:spcAft>
                        <a:buSzPts val="1800"/>
                        <a:buAutoNum type="arabicPeriod"/>
                      </a:pPr>
                      <a:r>
                        <a:rPr lang="en-GB" sz="1800"/>
                        <a:t>epoch=500 - </a:t>
                      </a:r>
                      <a:r>
                        <a:rPr lang="en-GB" sz="1800">
                          <a:solidFill>
                            <a:schemeClr val="dk1"/>
                          </a:solidFill>
                        </a:rPr>
                        <a:t>alpha=0.002</a:t>
                      </a:r>
                      <a:r>
                        <a:rPr lang="en-GB" sz="1800"/>
                        <a:t> </a:t>
                      </a:r>
                      <a:endParaRPr sz="1800"/>
                    </a:p>
                    <a:p>
                      <a:pPr marL="457200" lvl="0" indent="-342900" algn="l" rtl="0">
                        <a:spcBef>
                          <a:spcPts val="0"/>
                        </a:spcBef>
                        <a:spcAft>
                          <a:spcPts val="0"/>
                        </a:spcAft>
                        <a:buSzPts val="1800"/>
                        <a:buAutoNum type="arabicPeriod"/>
                      </a:pPr>
                      <a:r>
                        <a:rPr lang="en-GB" sz="1800">
                          <a:solidFill>
                            <a:schemeClr val="dk1"/>
                          </a:solidFill>
                        </a:rPr>
                        <a:t>epoch=1000 - alpha=0.001 </a:t>
                      </a:r>
                      <a:endParaRPr sz="1800">
                        <a:solidFill>
                          <a:schemeClr val="dk1"/>
                        </a:solidFill>
                      </a:endParaRPr>
                    </a:p>
                    <a:p>
                      <a:pPr marL="457200" lvl="0" indent="-342900" algn="l" rtl="0">
                        <a:spcBef>
                          <a:spcPts val="0"/>
                        </a:spcBef>
                        <a:spcAft>
                          <a:spcPts val="0"/>
                        </a:spcAft>
                        <a:buSzPts val="1800"/>
                        <a:buAutoNum type="arabicPeriod"/>
                      </a:pPr>
                      <a:r>
                        <a:rPr lang="en-GB" sz="1800">
                          <a:solidFill>
                            <a:schemeClr val="dk1"/>
                          </a:solidFill>
                        </a:rPr>
                        <a:t>epoch=2000 alpha=0.0005 </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GB" sz="1800">
                          <a:solidFill>
                            <a:schemeClr val="dk1"/>
                          </a:solidFill>
                        </a:rPr>
                        <a:t>epoch=5000 - alpha=0.0002</a:t>
                      </a:r>
                      <a:endParaRPr sz="1800">
                        <a:solidFill>
                          <a:schemeClr val="dk1"/>
                        </a:solidFill>
                      </a:endParaRPr>
                    </a:p>
                    <a:p>
                      <a:pPr marL="457200" lvl="0" indent="-342900" algn="l" rtl="0">
                        <a:spcBef>
                          <a:spcPts val="0"/>
                        </a:spcBef>
                        <a:spcAft>
                          <a:spcPts val="0"/>
                        </a:spcAft>
                        <a:buSzPts val="1800"/>
                        <a:buAutoNum type="arabicPeriod"/>
                      </a:pPr>
                      <a:r>
                        <a:rPr lang="en-GB" sz="1800">
                          <a:solidFill>
                            <a:schemeClr val="dk1"/>
                          </a:solidFill>
                        </a:rPr>
                        <a:t>epoch=10000 alpha=0.0001</a:t>
                      </a:r>
                      <a:endParaRPr sz="1800">
                        <a:solidFill>
                          <a:schemeClr val="dk1"/>
                        </a:solidFill>
                      </a:endParaRPr>
                    </a:p>
                    <a:p>
                      <a:pPr marL="0" lvl="0" indent="0" algn="just" rtl="0">
                        <a:spcBef>
                          <a:spcPts val="0"/>
                        </a:spcBef>
                        <a:spcAft>
                          <a:spcPts val="0"/>
                        </a:spcAft>
                        <a:buNone/>
                      </a:pPr>
                      <a:r>
                        <a:rPr lang="en-GB" sz="1200">
                          <a:solidFill>
                            <a:schemeClr val="dk1"/>
                          </a:solidFill>
                          <a:latin typeface="Trebuchet MS"/>
                          <a:ea typeface="Trebuchet MS"/>
                          <a:cs typeface="Trebuchet MS"/>
                          <a:sym typeface="Trebuchet MS"/>
                        </a:rPr>
                        <a:t>Epoch in this table is the maximum epoch (which will be used in the iteration in SVM)</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t>Mushroom dataset (non numerical type)</a:t>
                      </a:r>
                      <a:endParaRPr sz="1800"/>
                    </a:p>
                  </a:txBody>
                  <a:tcPr marL="91425" marR="91425" marT="91425" marB="91425"/>
                </a:tc>
              </a:tr>
              <a:tr h="472125">
                <a:tc>
                  <a:txBody>
                    <a:bodyPr/>
                    <a:lstStyle/>
                    <a:p>
                      <a:pPr marL="0" lvl="0" indent="0" algn="l" rtl="0">
                        <a:spcBef>
                          <a:spcPts val="0"/>
                        </a:spcBef>
                        <a:spcAft>
                          <a:spcPts val="0"/>
                        </a:spcAft>
                        <a:buNone/>
                      </a:pPr>
                      <a:r>
                        <a:rPr lang="en-GB" sz="1800"/>
                        <a:t>Both are single class classification (1 or 0)</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Hear diseases dataset (numerical type)</a:t>
                      </a:r>
                      <a:endParaRPr sz="1800"/>
                    </a:p>
                  </a:txBody>
                  <a:tcPr marL="91425" marR="91425" marT="91425" marB="91425"/>
                </a:tc>
              </a:tr>
            </a:tbl>
          </a:graphicData>
        </a:graphic>
      </p:graphicFrame>
      <p:sp>
        <p:nvSpPr>
          <p:cNvPr id="426" name="Google Shape;426;p55"/>
          <p:cNvSpPr txBox="1"/>
          <p:nvPr/>
        </p:nvSpPr>
        <p:spPr>
          <a:xfrm>
            <a:off x="2269900" y="2275100"/>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10. Constant and tested value of Experiment 4</a:t>
            </a:r>
            <a:endParaRPr>
              <a:latin typeface="Trebuchet MS"/>
              <a:ea typeface="Trebuchet MS"/>
              <a:cs typeface="Trebuchet MS"/>
              <a:sym typeface="Trebuchet MS"/>
            </a:endParaRPr>
          </a:p>
        </p:txBody>
      </p:sp>
      <p:sp>
        <p:nvSpPr>
          <p:cNvPr id="427" name="Google Shape;427;p5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45/67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6"/>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solidFill>
                  <a:srgbClr val="FFEBD5"/>
                </a:solidFill>
              </a:rPr>
              <a:t>Experiment 4. Analysis of impact  of alpha and epoch variances to SVM performance</a:t>
            </a:r>
            <a:endParaRPr/>
          </a:p>
          <a:p>
            <a:pPr marL="0" lvl="0" indent="0" algn="l" rtl="0">
              <a:spcBef>
                <a:spcPts val="0"/>
              </a:spcBef>
              <a:spcAft>
                <a:spcPts val="0"/>
              </a:spcAft>
              <a:buClr>
                <a:schemeClr val="dk1"/>
              </a:buClr>
              <a:buSzPts val="1100"/>
              <a:buFont typeface="Arial"/>
              <a:buNone/>
            </a:pPr>
            <a:endParaRPr sz="2800">
              <a:solidFill>
                <a:srgbClr val="FFEBD5"/>
              </a:solidFill>
            </a:endParaRPr>
          </a:p>
        </p:txBody>
      </p:sp>
      <p:sp>
        <p:nvSpPr>
          <p:cNvPr id="434" name="Google Shape;434;p56"/>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GB" sz="2200"/>
              <a:t>Course of experiment:</a:t>
            </a:r>
            <a:endParaRPr sz="2200"/>
          </a:p>
          <a:p>
            <a:pPr marL="457200" lvl="0" indent="-368300" algn="l" rtl="0">
              <a:spcBef>
                <a:spcPts val="360"/>
              </a:spcBef>
              <a:spcAft>
                <a:spcPts val="0"/>
              </a:spcAft>
              <a:buSzPts val="2200"/>
              <a:buAutoNum type="arabicPeriod"/>
            </a:pPr>
            <a:r>
              <a:rPr lang="en-GB" sz="2200"/>
              <a:t>Load mushroom and heart diseases dataset</a:t>
            </a:r>
            <a:endParaRPr sz="2200"/>
          </a:p>
          <a:p>
            <a:pPr marL="457200" lvl="0" indent="-368300" algn="l" rtl="0">
              <a:spcBef>
                <a:spcPts val="0"/>
              </a:spcBef>
              <a:spcAft>
                <a:spcPts val="0"/>
              </a:spcAft>
              <a:buSzPts val="2200"/>
              <a:buAutoNum type="arabicPeriod"/>
            </a:pPr>
            <a:r>
              <a:rPr lang="en-GB" sz="2200">
                <a:latin typeface="Arial"/>
                <a:ea typeface="Arial"/>
                <a:cs typeface="Arial"/>
                <a:sym typeface="Arial"/>
              </a:rPr>
              <a:t>Mushroom data are transformed to numerical value. </a:t>
            </a:r>
            <a:endParaRPr sz="2200"/>
          </a:p>
          <a:p>
            <a:pPr marL="457200" lvl="0" indent="-368300" algn="l" rtl="0">
              <a:spcBef>
                <a:spcPts val="0"/>
              </a:spcBef>
              <a:spcAft>
                <a:spcPts val="0"/>
              </a:spcAft>
              <a:buSzPts val="2200"/>
              <a:buAutoNum type="arabicPeriod"/>
            </a:pPr>
            <a:r>
              <a:rPr lang="en-GB" sz="2200"/>
              <a:t>Apply SVM Classification is applied to both dataset for 5 pairs of alpha and epoch </a:t>
            </a:r>
            <a:endParaRPr sz="2200"/>
          </a:p>
          <a:p>
            <a:pPr marL="457200" lvl="0" indent="-368300" algn="l" rtl="0">
              <a:spcBef>
                <a:spcPts val="0"/>
              </a:spcBef>
              <a:spcAft>
                <a:spcPts val="0"/>
              </a:spcAft>
              <a:buSzPts val="2200"/>
              <a:buAutoNum type="arabicPeriod"/>
            </a:pPr>
            <a:r>
              <a:rPr lang="en-GB" sz="2200"/>
              <a:t>Measure the performance using sklearn.metrics</a:t>
            </a:r>
            <a:endParaRPr sz="2200"/>
          </a:p>
          <a:p>
            <a:pPr marL="0" lvl="0" indent="0" algn="l" rtl="0">
              <a:spcBef>
                <a:spcPts val="0"/>
              </a:spcBef>
              <a:spcAft>
                <a:spcPts val="0"/>
              </a:spcAft>
              <a:buNone/>
            </a:pPr>
            <a:r>
              <a:rPr lang="en-GB" sz="2200"/>
              <a:t>Result:</a:t>
            </a:r>
            <a:endParaRPr sz="2200"/>
          </a:p>
          <a:p>
            <a:pPr marL="914400" lvl="1" indent="-368300" algn="l" rtl="0">
              <a:spcBef>
                <a:spcPts val="0"/>
              </a:spcBef>
              <a:spcAft>
                <a:spcPts val="0"/>
              </a:spcAft>
              <a:buSzPts val="2200"/>
              <a:buAutoNum type="alphaLcPeriod"/>
            </a:pPr>
            <a:r>
              <a:rPr lang="en-GB" sz="2200"/>
              <a:t>Mushroom dataset</a:t>
            </a:r>
            <a:endParaRPr sz="2200"/>
          </a:p>
          <a:p>
            <a:pPr marL="1371600" lvl="2" indent="-368300" algn="l" rtl="0">
              <a:spcBef>
                <a:spcPts val="0"/>
              </a:spcBef>
              <a:spcAft>
                <a:spcPts val="0"/>
              </a:spcAft>
              <a:buSzPts val="2200"/>
              <a:buAutoNum type="romanLcPeriod"/>
            </a:pPr>
            <a:r>
              <a:rPr lang="en-GB" sz="2200"/>
              <a:t>Highest accuracy (epoch=10000) = 96%</a:t>
            </a:r>
            <a:endParaRPr sz="2200"/>
          </a:p>
          <a:p>
            <a:pPr marL="1371600" lvl="2" indent="-368300" algn="l" rtl="0">
              <a:spcBef>
                <a:spcPts val="0"/>
              </a:spcBef>
              <a:spcAft>
                <a:spcPts val="0"/>
              </a:spcAft>
              <a:buSzPts val="2200"/>
              <a:buAutoNum type="romanLcPeriod"/>
            </a:pPr>
            <a:r>
              <a:rPr lang="en-GB" sz="2200"/>
              <a:t>Average accuracy = 78%</a:t>
            </a:r>
            <a:endParaRPr sz="2200"/>
          </a:p>
          <a:p>
            <a:pPr marL="914400" lvl="1" indent="-368300" algn="l" rtl="0">
              <a:spcBef>
                <a:spcPts val="0"/>
              </a:spcBef>
              <a:spcAft>
                <a:spcPts val="0"/>
              </a:spcAft>
              <a:buSzPts val="2200"/>
              <a:buAutoNum type="alphaLcPeriod"/>
            </a:pPr>
            <a:r>
              <a:rPr lang="en-GB" sz="2200"/>
              <a:t>Heart disease dataset</a:t>
            </a:r>
            <a:endParaRPr sz="2200"/>
          </a:p>
          <a:p>
            <a:pPr marL="1371600" lvl="2" indent="-368300" algn="l" rtl="0">
              <a:spcBef>
                <a:spcPts val="0"/>
              </a:spcBef>
              <a:spcAft>
                <a:spcPts val="0"/>
              </a:spcAft>
              <a:buSzPts val="2200"/>
              <a:buAutoNum type="romanLcPeriod"/>
            </a:pPr>
            <a:r>
              <a:rPr lang="en-GB" sz="2200"/>
              <a:t>Highest accuracy (epoch=10000) = 75%</a:t>
            </a:r>
            <a:endParaRPr sz="2200"/>
          </a:p>
          <a:p>
            <a:pPr marL="1371600" lvl="2" indent="-368300" algn="l" rtl="0">
              <a:spcBef>
                <a:spcPts val="0"/>
              </a:spcBef>
              <a:spcAft>
                <a:spcPts val="0"/>
              </a:spcAft>
              <a:buSzPts val="2200"/>
              <a:buAutoNum type="romanLcPeriod"/>
            </a:pPr>
            <a:r>
              <a:rPr lang="en-GB" sz="2200"/>
              <a:t>Average accuracy = 64%</a:t>
            </a:r>
            <a:endParaRPr sz="2200"/>
          </a:p>
          <a:p>
            <a:pPr marL="0" lvl="0" indent="0" algn="l" rtl="0">
              <a:spcBef>
                <a:spcPts val="360"/>
              </a:spcBef>
              <a:spcAft>
                <a:spcPts val="0"/>
              </a:spcAft>
              <a:buNone/>
            </a:pPr>
            <a:endParaRPr sz="2200"/>
          </a:p>
        </p:txBody>
      </p:sp>
      <p:sp>
        <p:nvSpPr>
          <p:cNvPr id="435" name="Google Shape;435;p5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46/67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7"/>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sz="2800"/>
              <a:t>Experiment 4. Analysis of impact  of alpha and epoch variances to SVM performance</a:t>
            </a:r>
            <a:endParaRPr sz="2800"/>
          </a:p>
          <a:p>
            <a:pPr marL="0" lvl="0" indent="0" algn="l" rtl="0">
              <a:spcBef>
                <a:spcPts val="0"/>
              </a:spcBef>
              <a:spcAft>
                <a:spcPts val="0"/>
              </a:spcAft>
              <a:buNone/>
            </a:pPr>
            <a:endParaRPr sz="2600"/>
          </a:p>
        </p:txBody>
      </p:sp>
      <p:graphicFrame>
        <p:nvGraphicFramePr>
          <p:cNvPr id="442" name="Google Shape;442;p57"/>
          <p:cNvGraphicFramePr/>
          <p:nvPr/>
        </p:nvGraphicFramePr>
        <p:xfrm>
          <a:off x="888475" y="2604185"/>
          <a:ext cx="7943000" cy="3713479"/>
        </p:xfrm>
        <a:graphic>
          <a:graphicData uri="http://schemas.openxmlformats.org/drawingml/2006/table">
            <a:tbl>
              <a:tblPr>
                <a:noFill/>
                <a:tableStyleId>{7F773C5D-C1F4-482B-950E-18BC597A63E8}</a:tableStyleId>
              </a:tblPr>
              <a:tblGrid>
                <a:gridCol w="794300"/>
                <a:gridCol w="794300"/>
                <a:gridCol w="794300"/>
                <a:gridCol w="794300"/>
                <a:gridCol w="794300"/>
                <a:gridCol w="794300"/>
                <a:gridCol w="794300"/>
                <a:gridCol w="794300"/>
                <a:gridCol w="794300"/>
                <a:gridCol w="794300"/>
              </a:tblGrid>
              <a:tr h="285275">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GB" sz="1800"/>
                        <a:t>Mushroom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lnSpc>
                          <a:spcPct val="115000"/>
                        </a:lnSpc>
                        <a:spcBef>
                          <a:spcPts val="0"/>
                        </a:spcBef>
                        <a:spcAft>
                          <a:spcPts val="0"/>
                        </a:spcAft>
                        <a:buNone/>
                      </a:pPr>
                      <a:r>
                        <a:rPr lang="en-GB" sz="1800"/>
                        <a:t>Heart Diseases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29275">
                <a:tc>
                  <a:txBody>
                    <a:bodyPr/>
                    <a:lstStyle/>
                    <a:p>
                      <a:pPr marL="0" lvl="0" indent="0" algn="l" rtl="0">
                        <a:lnSpc>
                          <a:spcPct val="115000"/>
                        </a:lnSpc>
                        <a:spcBef>
                          <a:spcPts val="0"/>
                        </a:spcBef>
                        <a:spcAft>
                          <a:spcPts val="0"/>
                        </a:spcAft>
                        <a:buNone/>
                      </a:pPr>
                      <a:r>
                        <a:rPr lang="en-GB" sz="1800"/>
                        <a:t>epoch</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Alpha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r>
              <a:tr h="237725">
                <a:tc>
                  <a:txBody>
                    <a:bodyPr/>
                    <a:lstStyle/>
                    <a:p>
                      <a:pPr marL="0" lvl="0" indent="0" algn="r" rtl="0">
                        <a:lnSpc>
                          <a:spcPct val="115000"/>
                        </a:lnSpc>
                        <a:spcBef>
                          <a:spcPts val="0"/>
                        </a:spcBef>
                        <a:spcAft>
                          <a:spcPts val="0"/>
                        </a:spcAft>
                        <a:buNone/>
                      </a:pPr>
                      <a:r>
                        <a:rPr lang="en-GB" sz="1800"/>
                        <a:t>500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37725">
                <a:tc>
                  <a:txBody>
                    <a:bodyPr/>
                    <a:lstStyle/>
                    <a:p>
                      <a:pPr marL="0" lvl="0" indent="0" algn="r" rtl="0">
                        <a:lnSpc>
                          <a:spcPct val="115000"/>
                        </a:lnSpc>
                        <a:spcBef>
                          <a:spcPts val="0"/>
                        </a:spcBef>
                        <a:spcAft>
                          <a:spcPts val="0"/>
                        </a:spcAft>
                        <a:buNone/>
                      </a:pPr>
                      <a:r>
                        <a:rPr lang="en-GB" sz="1800"/>
                        <a:t>1000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0.005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0.53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0.35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2250">
                <a:tc>
                  <a:txBody>
                    <a:bodyPr/>
                    <a:lstStyle/>
                    <a:p>
                      <a:pPr marL="0" lvl="0" indent="0" algn="r" rtl="0">
                        <a:lnSpc>
                          <a:spcPct val="115000"/>
                        </a:lnSpc>
                        <a:spcBef>
                          <a:spcPts val="0"/>
                        </a:spcBef>
                        <a:spcAft>
                          <a:spcPts val="0"/>
                        </a:spcAft>
                        <a:buNone/>
                      </a:pPr>
                      <a:r>
                        <a:rPr lang="en-GB" sz="1800"/>
                        <a:t>2000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800"/>
                        <a:t>0.82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2250">
                <a:tc>
                  <a:txBody>
                    <a:bodyPr/>
                    <a:lstStyle/>
                    <a:p>
                      <a:pPr marL="0" lvl="0" indent="0" algn="r" rtl="0">
                        <a:lnSpc>
                          <a:spcPct val="115000"/>
                        </a:lnSpc>
                        <a:spcBef>
                          <a:spcPts val="0"/>
                        </a:spcBef>
                        <a:spcAft>
                          <a:spcPts val="0"/>
                        </a:spcAft>
                        <a:buNone/>
                      </a:pPr>
                      <a:r>
                        <a:rPr lang="en-GB" sz="1800"/>
                        <a:t>5000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2250">
                <a:tc>
                  <a:txBody>
                    <a:bodyPr/>
                    <a:lstStyle/>
                    <a:p>
                      <a:pPr marL="0" lvl="0" indent="0" algn="r" rtl="0">
                        <a:lnSpc>
                          <a:spcPct val="115000"/>
                        </a:lnSpc>
                        <a:spcBef>
                          <a:spcPts val="0"/>
                        </a:spcBef>
                        <a:spcAft>
                          <a:spcPts val="0"/>
                        </a:spcAft>
                        <a:buNone/>
                      </a:pPr>
                      <a:r>
                        <a:rPr lang="en-GB" sz="1800"/>
                        <a:t>10000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26750">
                <a:tc gridSpan="2">
                  <a:txBody>
                    <a:bodyPr/>
                    <a:lstStyle/>
                    <a:p>
                      <a:pPr marL="0" lvl="0" indent="0" algn="l" rtl="0">
                        <a:lnSpc>
                          <a:spcPct val="115000"/>
                        </a:lnSpc>
                        <a:spcBef>
                          <a:spcPts val="0"/>
                        </a:spcBef>
                        <a:spcAft>
                          <a:spcPts val="0"/>
                        </a:spcAft>
                        <a:buNone/>
                      </a:pPr>
                      <a:r>
                        <a:rPr lang="en-GB" sz="1800"/>
                        <a:t>Average</a:t>
                      </a:r>
                      <a:endParaRPr sz="1800"/>
                    </a:p>
                  </a:txBody>
                  <a:tcPr marL="91425" marR="9142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hMerge="1">
                  <a:txBody>
                    <a:bodyPr/>
                    <a:lstStyle/>
                    <a:p>
                      <a:endParaRPr lang="en-US"/>
                    </a:p>
                  </a:txBody>
                  <a:tcPr/>
                </a:tc>
                <a:tc>
                  <a:txBody>
                    <a:bodyPr/>
                    <a:lstStyle/>
                    <a:p>
                      <a:pPr marL="0" lvl="0" indent="0" algn="r" rtl="0">
                        <a:lnSpc>
                          <a:spcPct val="115000"/>
                        </a:lnSpc>
                        <a:spcBef>
                          <a:spcPts val="0"/>
                        </a:spcBef>
                        <a:spcAft>
                          <a:spcPts val="0"/>
                        </a:spcAft>
                        <a:buNone/>
                      </a:pPr>
                      <a:r>
                        <a:rPr lang="en-GB" sz="1800"/>
                        <a:t>0.784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0.844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0.748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0.642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0.768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0.688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0.622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r>
            </a:tbl>
          </a:graphicData>
        </a:graphic>
      </p:graphicFrame>
      <p:sp>
        <p:nvSpPr>
          <p:cNvPr id="443" name="Google Shape;443;p57"/>
          <p:cNvSpPr txBox="1"/>
          <p:nvPr/>
        </p:nvSpPr>
        <p:spPr>
          <a:xfrm>
            <a:off x="888475" y="2066325"/>
            <a:ext cx="60933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11. SVM Comparison of measurement for different alpha and epoch</a:t>
            </a:r>
            <a:endParaRPr>
              <a:latin typeface="Trebuchet MS"/>
              <a:ea typeface="Trebuchet MS"/>
              <a:cs typeface="Trebuchet MS"/>
              <a:sym typeface="Trebuchet MS"/>
            </a:endParaRPr>
          </a:p>
        </p:txBody>
      </p:sp>
      <p:sp>
        <p:nvSpPr>
          <p:cNvPr id="444" name="Google Shape;444;p5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47/67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sz="2800"/>
              <a:t>Experiment 4. Analysis of impact  of alpha and epoch variances to SVM performance</a:t>
            </a:r>
            <a:endParaRPr sz="2800"/>
          </a:p>
          <a:p>
            <a:pPr marL="0" lvl="0" indent="0" algn="l" rtl="0">
              <a:spcBef>
                <a:spcPts val="0"/>
              </a:spcBef>
              <a:spcAft>
                <a:spcPts val="0"/>
              </a:spcAft>
              <a:buNone/>
            </a:pPr>
            <a:endParaRPr sz="2600"/>
          </a:p>
        </p:txBody>
      </p:sp>
      <p:sp>
        <p:nvSpPr>
          <p:cNvPr id="451" name="Google Shape;451;p58"/>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452" name="Google Shape;452;p58" title="Chart"/>
          <p:cNvPicPr preferRelativeResize="0"/>
          <p:nvPr/>
        </p:nvPicPr>
        <p:blipFill>
          <a:blip r:embed="rId3">
            <a:alphaModFix/>
          </a:blip>
          <a:stretch>
            <a:fillRect/>
          </a:stretch>
        </p:blipFill>
        <p:spPr>
          <a:xfrm>
            <a:off x="1355900" y="2464325"/>
            <a:ext cx="6935499" cy="4277774"/>
          </a:xfrm>
          <a:prstGeom prst="rect">
            <a:avLst/>
          </a:prstGeom>
          <a:noFill/>
          <a:ln>
            <a:noFill/>
          </a:ln>
        </p:spPr>
      </p:pic>
      <p:sp>
        <p:nvSpPr>
          <p:cNvPr id="453" name="Google Shape;453;p58"/>
          <p:cNvSpPr txBox="1"/>
          <p:nvPr/>
        </p:nvSpPr>
        <p:spPr>
          <a:xfrm>
            <a:off x="1148900" y="6380775"/>
            <a:ext cx="36864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Fig 12. Accuracy comparison chart</a:t>
            </a:r>
            <a:endParaRPr>
              <a:latin typeface="Trebuchet MS"/>
              <a:ea typeface="Trebuchet MS"/>
              <a:cs typeface="Trebuchet MS"/>
              <a:sym typeface="Trebuchet MS"/>
            </a:endParaRPr>
          </a:p>
        </p:txBody>
      </p:sp>
      <p:sp>
        <p:nvSpPr>
          <p:cNvPr id="454" name="Google Shape;454;p5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48/67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9"/>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t>Experiment 4. Analysis of impact  of alpha and epoch variances to SVM performance</a:t>
            </a:r>
            <a:endParaRPr sz="2800"/>
          </a:p>
          <a:p>
            <a:pPr marL="0" lvl="0" indent="0" algn="l" rtl="0">
              <a:spcBef>
                <a:spcPts val="0"/>
              </a:spcBef>
              <a:spcAft>
                <a:spcPts val="0"/>
              </a:spcAft>
              <a:buNone/>
            </a:pPr>
            <a:endParaRPr sz="2600"/>
          </a:p>
        </p:txBody>
      </p:sp>
      <p:sp>
        <p:nvSpPr>
          <p:cNvPr id="461" name="Google Shape;461;p59"/>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2600"/>
              <a:t>Comment:</a:t>
            </a:r>
            <a:endParaRPr sz="2600"/>
          </a:p>
          <a:p>
            <a:pPr marL="457200" lvl="0" indent="-393700" algn="just" rtl="0">
              <a:spcBef>
                <a:spcPts val="360"/>
              </a:spcBef>
              <a:spcAft>
                <a:spcPts val="0"/>
              </a:spcAft>
              <a:buSzPts val="2600"/>
              <a:buChar char="•"/>
            </a:pPr>
            <a:r>
              <a:rPr lang="en-GB" sz="2600"/>
              <a:t>High alpha and epoch increase the performance of SVM.</a:t>
            </a:r>
            <a:endParaRPr sz="2600"/>
          </a:p>
          <a:p>
            <a:pPr marL="457200" lvl="0" indent="-393700" algn="just" rtl="0">
              <a:spcBef>
                <a:spcPts val="360"/>
              </a:spcBef>
              <a:spcAft>
                <a:spcPts val="0"/>
              </a:spcAft>
              <a:buSzPts val="2600"/>
              <a:buChar char="•"/>
            </a:pPr>
            <a:r>
              <a:rPr lang="en-GB" sz="2600"/>
              <a:t>Lower value of alpha and epoch tend to produce lower accuracy.</a:t>
            </a:r>
            <a:endParaRPr sz="2600"/>
          </a:p>
          <a:p>
            <a:pPr marL="457200" lvl="0" indent="-393700" algn="just" rtl="0">
              <a:spcBef>
                <a:spcPts val="360"/>
              </a:spcBef>
              <a:spcAft>
                <a:spcPts val="0"/>
              </a:spcAft>
              <a:buSzPts val="2600"/>
              <a:buChar char="•"/>
            </a:pPr>
            <a:r>
              <a:rPr lang="en-GB" sz="2600"/>
              <a:t>The difference in the accuracy value jump between Mushroom and Heart dataset might be caused of the difference in the data type.  Since based on experiment 3, non numerical data has better performance dan numerical data.</a:t>
            </a:r>
            <a:endParaRPr sz="2600"/>
          </a:p>
          <a:p>
            <a:pPr marL="0" lvl="0" indent="0" algn="l" rtl="0">
              <a:spcBef>
                <a:spcPts val="360"/>
              </a:spcBef>
              <a:spcAft>
                <a:spcPts val="0"/>
              </a:spcAft>
              <a:buNone/>
            </a:pPr>
            <a:endParaRPr/>
          </a:p>
        </p:txBody>
      </p:sp>
      <p:sp>
        <p:nvSpPr>
          <p:cNvPr id="462" name="Google Shape;462;p5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49/67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611188" y="630238"/>
            <a:ext cx="8424900" cy="1035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Related works</a:t>
            </a:r>
            <a:endParaRPr/>
          </a:p>
        </p:txBody>
      </p:sp>
      <p:sp>
        <p:nvSpPr>
          <p:cNvPr id="91" name="Google Shape;91;p15"/>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571500" lvl="0" indent="-457200" algn="just" rtl="0">
              <a:lnSpc>
                <a:spcPct val="100000"/>
              </a:lnSpc>
              <a:spcBef>
                <a:spcPts val="360"/>
              </a:spcBef>
              <a:spcAft>
                <a:spcPts val="0"/>
              </a:spcAft>
              <a:buSzPts val="1800"/>
              <a:buFont typeface="Arial"/>
              <a:buAutoNum type="arabicPeriod" startAt="2"/>
            </a:pPr>
            <a:r>
              <a:rPr lang="en-GB" sz="2400"/>
              <a:t>Comparison of SVM and KNN to classify water quality status [2]</a:t>
            </a:r>
            <a:endParaRPr sz="2400"/>
          </a:p>
          <a:p>
            <a:pPr marL="457200" lvl="0" indent="-342900" algn="just" rtl="0">
              <a:lnSpc>
                <a:spcPct val="100000"/>
              </a:lnSpc>
              <a:spcBef>
                <a:spcPts val="0"/>
              </a:spcBef>
              <a:spcAft>
                <a:spcPts val="0"/>
              </a:spcAft>
              <a:buSzPts val="1800"/>
              <a:buChar char="•"/>
            </a:pPr>
            <a:r>
              <a:rPr lang="en-GB" sz="2400"/>
              <a:t>This study compare the accuracy of SVM and KNN by using testing with 10-fold Cross Validation. The highest result was achieved by SVM (92.40%) at linear kernel, while KNN is 71.28% (k=7)</a:t>
            </a:r>
            <a:endParaRPr sz="2400"/>
          </a:p>
        </p:txBody>
      </p:sp>
      <p:sp>
        <p:nvSpPr>
          <p:cNvPr id="92" name="Google Shape;92;p1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0"/>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dataset features reduction to SVM performance</a:t>
            </a:r>
            <a:endParaRPr sz="2600"/>
          </a:p>
          <a:p>
            <a:pPr marL="0" lvl="0" indent="0" algn="l" rtl="0">
              <a:spcBef>
                <a:spcPts val="0"/>
              </a:spcBef>
              <a:spcAft>
                <a:spcPts val="0"/>
              </a:spcAft>
              <a:buNone/>
            </a:pPr>
            <a:endParaRPr sz="2600"/>
          </a:p>
        </p:txBody>
      </p:sp>
      <p:sp>
        <p:nvSpPr>
          <p:cNvPr id="469" name="Google Shape;469;p60"/>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Clr>
                <a:schemeClr val="dk1"/>
              </a:buClr>
              <a:buSzPts val="1100"/>
              <a:buFont typeface="Arial"/>
              <a:buNone/>
            </a:pPr>
            <a:r>
              <a:rPr lang="en-GB" sz="2400"/>
              <a:t>Goal : </a:t>
            </a:r>
            <a:endParaRPr sz="2400"/>
          </a:p>
          <a:p>
            <a:pPr marL="457200" lvl="0" indent="-381000" algn="just" rtl="0">
              <a:spcBef>
                <a:spcPts val="360"/>
              </a:spcBef>
              <a:spcAft>
                <a:spcPts val="0"/>
              </a:spcAft>
              <a:buSzPts val="2400"/>
              <a:buChar char="•"/>
            </a:pPr>
            <a:r>
              <a:rPr lang="en-GB" sz="2400"/>
              <a:t>Number of features in dataset determine the dimension of the plane. This experiment is made to analyse the impact of features reduction in SVM performances for numerical and non numerical data.</a:t>
            </a:r>
            <a:endParaRPr sz="2400"/>
          </a:p>
          <a:p>
            <a:pPr marL="0" lvl="0" indent="0" algn="l" rtl="0">
              <a:spcBef>
                <a:spcPts val="360"/>
              </a:spcBef>
              <a:spcAft>
                <a:spcPts val="0"/>
              </a:spcAft>
              <a:buClr>
                <a:schemeClr val="dk1"/>
              </a:buClr>
              <a:buSzPts val="1100"/>
              <a:buFont typeface="Arial"/>
              <a:buNone/>
            </a:pPr>
            <a:endParaRPr sz="2400"/>
          </a:p>
          <a:p>
            <a:pPr marL="457200" lvl="0" indent="0" algn="l" rtl="0">
              <a:spcBef>
                <a:spcPts val="0"/>
              </a:spcBef>
              <a:spcAft>
                <a:spcPts val="0"/>
              </a:spcAft>
              <a:buClr>
                <a:schemeClr val="dk1"/>
              </a:buClr>
              <a:buSzPts val="1100"/>
              <a:buFont typeface="Arial"/>
              <a:buNone/>
            </a:pPr>
            <a:endParaRPr sz="2000"/>
          </a:p>
          <a:p>
            <a:pPr marL="0" lvl="0" indent="0" algn="l" rtl="0">
              <a:spcBef>
                <a:spcPts val="360"/>
              </a:spcBef>
              <a:spcAft>
                <a:spcPts val="0"/>
              </a:spcAft>
              <a:buNone/>
            </a:pPr>
            <a:endParaRPr/>
          </a:p>
        </p:txBody>
      </p:sp>
      <p:sp>
        <p:nvSpPr>
          <p:cNvPr id="470" name="Google Shape;470;p6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50/67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1"/>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datasest features reduction to SVM performance</a:t>
            </a:r>
            <a:endParaRPr sz="2600"/>
          </a:p>
          <a:p>
            <a:pPr marL="0" lvl="0" indent="0" algn="l" rtl="0">
              <a:spcBef>
                <a:spcPts val="0"/>
              </a:spcBef>
              <a:spcAft>
                <a:spcPts val="0"/>
              </a:spcAft>
              <a:buNone/>
            </a:pPr>
            <a:endParaRPr sz="2600"/>
          </a:p>
        </p:txBody>
      </p:sp>
      <p:sp>
        <p:nvSpPr>
          <p:cNvPr id="477" name="Google Shape;477;p61"/>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t>Assumption </a:t>
            </a:r>
            <a:endParaRPr sz="2400"/>
          </a:p>
          <a:p>
            <a:pPr marL="914400" lvl="0" indent="0" algn="just" rtl="0">
              <a:spcBef>
                <a:spcPts val="0"/>
              </a:spcBef>
              <a:spcAft>
                <a:spcPts val="0"/>
              </a:spcAft>
              <a:buNone/>
            </a:pPr>
            <a:endParaRPr sz="2400"/>
          </a:p>
          <a:p>
            <a:pPr marL="457200" lvl="0" indent="-228600" algn="just" rtl="0">
              <a:spcBef>
                <a:spcPts val="0"/>
              </a:spcBef>
              <a:spcAft>
                <a:spcPts val="0"/>
              </a:spcAft>
              <a:buClr>
                <a:schemeClr val="dk1"/>
              </a:buClr>
              <a:buSzPts val="1800"/>
              <a:buFont typeface="Arial"/>
              <a:buNone/>
            </a:pPr>
            <a:endParaRPr sz="2400"/>
          </a:p>
          <a:p>
            <a:pPr marL="0" lvl="0" indent="0" algn="l" rtl="0">
              <a:spcBef>
                <a:spcPts val="360"/>
              </a:spcBef>
              <a:spcAft>
                <a:spcPts val="0"/>
              </a:spcAft>
              <a:buNone/>
            </a:pPr>
            <a:endParaRPr sz="2400"/>
          </a:p>
        </p:txBody>
      </p:sp>
      <p:graphicFrame>
        <p:nvGraphicFramePr>
          <p:cNvPr id="478" name="Google Shape;478;p61"/>
          <p:cNvGraphicFramePr/>
          <p:nvPr/>
        </p:nvGraphicFramePr>
        <p:xfrm>
          <a:off x="1060500" y="2762625"/>
          <a:ext cx="7732700" cy="3931830"/>
        </p:xfrm>
        <a:graphic>
          <a:graphicData uri="http://schemas.openxmlformats.org/drawingml/2006/table">
            <a:tbl>
              <a:tblPr>
                <a:noFill/>
                <a:tableStyleId>{8AF56FFD-5893-4E7D-A7EA-4B7C37CC7CF5}</a:tableStyleId>
              </a:tblPr>
              <a:tblGrid>
                <a:gridCol w="3866350"/>
                <a:gridCol w="3866350"/>
              </a:tblGrid>
              <a:tr h="436225">
                <a:tc>
                  <a:txBody>
                    <a:bodyPr/>
                    <a:lstStyle/>
                    <a:p>
                      <a:pPr marL="0" lvl="0" indent="0" algn="l" rtl="0">
                        <a:spcBef>
                          <a:spcPts val="0"/>
                        </a:spcBef>
                        <a:spcAft>
                          <a:spcPts val="0"/>
                        </a:spcAft>
                        <a:buNone/>
                      </a:pPr>
                      <a:r>
                        <a:rPr lang="en-GB" sz="1800"/>
                        <a:t>Constant</a:t>
                      </a:r>
                      <a:endParaRPr sz="1800"/>
                    </a:p>
                  </a:txBody>
                  <a:tcPr marL="91425" marR="91425" marT="91425" marB="91425">
                    <a:solidFill>
                      <a:schemeClr val="dk2"/>
                    </a:solidFill>
                  </a:tcPr>
                </a:tc>
                <a:tc>
                  <a:txBody>
                    <a:bodyPr/>
                    <a:lstStyle/>
                    <a:p>
                      <a:pPr marL="0" lvl="0" indent="0" algn="l" rtl="0">
                        <a:spcBef>
                          <a:spcPts val="0"/>
                        </a:spcBef>
                        <a:spcAft>
                          <a:spcPts val="0"/>
                        </a:spcAft>
                        <a:buNone/>
                      </a:pPr>
                      <a:r>
                        <a:rPr lang="en-GB" sz="1800"/>
                        <a:t>Tested value</a:t>
                      </a:r>
                      <a:endParaRPr sz="1800"/>
                    </a:p>
                  </a:txBody>
                  <a:tcPr marL="91425" marR="91425" marT="91425" marB="91425">
                    <a:solidFill>
                      <a:schemeClr val="dk2"/>
                    </a:solidFill>
                  </a:tcPr>
                </a:tc>
              </a:tr>
              <a:tr h="1872075">
                <a:tc>
                  <a:txBody>
                    <a:bodyPr/>
                    <a:lstStyle/>
                    <a:p>
                      <a:pPr marL="457200" lvl="0" indent="-342900" algn="l" rtl="0">
                        <a:spcBef>
                          <a:spcPts val="0"/>
                        </a:spcBef>
                        <a:spcAft>
                          <a:spcPts val="0"/>
                        </a:spcAft>
                        <a:buSzPts val="1800"/>
                        <a:buAutoNum type="arabicPeriod"/>
                      </a:pPr>
                      <a:r>
                        <a:rPr lang="en-GB" sz="1800"/>
                        <a:t>epoch=500 - </a:t>
                      </a:r>
                      <a:r>
                        <a:rPr lang="en-GB" sz="1800">
                          <a:solidFill>
                            <a:schemeClr val="dk1"/>
                          </a:solidFill>
                        </a:rPr>
                        <a:t>alpha=0.002</a:t>
                      </a:r>
                      <a:r>
                        <a:rPr lang="en-GB" sz="1800"/>
                        <a:t> </a:t>
                      </a:r>
                      <a:endParaRPr sz="1800"/>
                    </a:p>
                    <a:p>
                      <a:pPr marL="457200" lvl="0" indent="-342900" algn="l" rtl="0">
                        <a:spcBef>
                          <a:spcPts val="0"/>
                        </a:spcBef>
                        <a:spcAft>
                          <a:spcPts val="0"/>
                        </a:spcAft>
                        <a:buSzPts val="1800"/>
                        <a:buAutoNum type="arabicPeriod"/>
                      </a:pPr>
                      <a:r>
                        <a:rPr lang="en-GB" sz="1800">
                          <a:solidFill>
                            <a:schemeClr val="dk1"/>
                          </a:solidFill>
                        </a:rPr>
                        <a:t>epoch=1000 - alpha=0.001 </a:t>
                      </a:r>
                      <a:endParaRPr sz="1800">
                        <a:solidFill>
                          <a:schemeClr val="dk1"/>
                        </a:solidFill>
                      </a:endParaRPr>
                    </a:p>
                    <a:p>
                      <a:pPr marL="457200" lvl="0" indent="-342900" algn="l" rtl="0">
                        <a:spcBef>
                          <a:spcPts val="0"/>
                        </a:spcBef>
                        <a:spcAft>
                          <a:spcPts val="0"/>
                        </a:spcAft>
                        <a:buSzPts val="1800"/>
                        <a:buAutoNum type="arabicPeriod"/>
                      </a:pPr>
                      <a:r>
                        <a:rPr lang="en-GB" sz="1800">
                          <a:solidFill>
                            <a:schemeClr val="dk1"/>
                          </a:solidFill>
                        </a:rPr>
                        <a:t>epoch=2000 alpha=0.0005 </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GB" sz="1800">
                          <a:solidFill>
                            <a:schemeClr val="dk1"/>
                          </a:solidFill>
                        </a:rPr>
                        <a:t>epoch=5000 - alpha=0.0002</a:t>
                      </a:r>
                      <a:endParaRPr sz="1800">
                        <a:solidFill>
                          <a:schemeClr val="dk1"/>
                        </a:solidFill>
                      </a:endParaRPr>
                    </a:p>
                    <a:p>
                      <a:pPr marL="457200" lvl="0" indent="-342900" algn="l" rtl="0">
                        <a:spcBef>
                          <a:spcPts val="0"/>
                        </a:spcBef>
                        <a:spcAft>
                          <a:spcPts val="0"/>
                        </a:spcAft>
                        <a:buSzPts val="1800"/>
                        <a:buAutoNum type="arabicPeriod"/>
                      </a:pPr>
                      <a:r>
                        <a:rPr lang="en-GB" sz="1800">
                          <a:solidFill>
                            <a:schemeClr val="dk1"/>
                          </a:solidFill>
                        </a:rPr>
                        <a:t>epoch=10000 alpha=0.0001</a:t>
                      </a:r>
                      <a:endParaRPr sz="1800">
                        <a:solidFill>
                          <a:schemeClr val="dk1"/>
                        </a:solidFill>
                      </a:endParaRPr>
                    </a:p>
                    <a:p>
                      <a:pPr marL="0" lvl="0" indent="0" algn="just" rtl="0">
                        <a:spcBef>
                          <a:spcPts val="0"/>
                        </a:spcBef>
                        <a:spcAft>
                          <a:spcPts val="0"/>
                        </a:spcAft>
                        <a:buNone/>
                      </a:pPr>
                      <a:r>
                        <a:rPr lang="en-GB" sz="1200">
                          <a:solidFill>
                            <a:schemeClr val="dk1"/>
                          </a:solidFill>
                          <a:latin typeface="Trebuchet MS"/>
                          <a:ea typeface="Trebuchet MS"/>
                          <a:cs typeface="Trebuchet MS"/>
                          <a:sym typeface="Trebuchet MS"/>
                        </a:rPr>
                        <a:t>Epoch in this table is the maximum epoch (which will be used in the iteration in SVM)</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800"/>
                        <a:t>Mushroom dataset (non numerical type) </a:t>
                      </a:r>
                      <a:endParaRPr sz="1800"/>
                    </a:p>
                    <a:p>
                      <a:pPr marL="0" lvl="0" indent="0" algn="l" rtl="0">
                        <a:spcBef>
                          <a:spcPts val="0"/>
                        </a:spcBef>
                        <a:spcAft>
                          <a:spcPts val="0"/>
                        </a:spcAft>
                        <a:buNone/>
                      </a:pPr>
                      <a:r>
                        <a:rPr lang="en-GB" sz="1800"/>
                        <a:t>for number of features= 13 and number of features = 8</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txBody>
                  <a:tcPr marL="91425" marR="91425" marT="91425" marB="91425"/>
                </a:tc>
              </a:tr>
              <a:tr h="472125">
                <a:tc>
                  <a:txBody>
                    <a:bodyPr/>
                    <a:lstStyle/>
                    <a:p>
                      <a:pPr marL="0" lvl="0" indent="0" algn="l" rtl="0">
                        <a:spcBef>
                          <a:spcPts val="0"/>
                        </a:spcBef>
                        <a:spcAft>
                          <a:spcPts val="0"/>
                        </a:spcAft>
                        <a:buNone/>
                      </a:pPr>
                      <a:r>
                        <a:rPr lang="en-GB" sz="1800"/>
                        <a:t>Both are single class classification (1 or 0)</a:t>
                      </a:r>
                      <a:endParaRPr sz="1800"/>
                    </a:p>
                  </a:txBody>
                  <a:tcPr marL="91425" marR="91425" marT="91425" marB="91425"/>
                </a:tc>
                <a:tc>
                  <a:txBody>
                    <a:bodyPr/>
                    <a:lstStyle/>
                    <a:p>
                      <a:pPr marL="0" lvl="0" indent="0" algn="l" rtl="0">
                        <a:spcBef>
                          <a:spcPts val="0"/>
                        </a:spcBef>
                        <a:spcAft>
                          <a:spcPts val="0"/>
                        </a:spcAft>
                        <a:buNone/>
                      </a:pPr>
                      <a:r>
                        <a:rPr lang="en-GB" sz="1800">
                          <a:solidFill>
                            <a:schemeClr val="dk1"/>
                          </a:solidFill>
                        </a:rPr>
                        <a:t>Hear diseases dataset (numerical type)</a:t>
                      </a:r>
                      <a:endParaRPr sz="1800">
                        <a:solidFill>
                          <a:schemeClr val="dk1"/>
                        </a:solidFill>
                      </a:endParaRPr>
                    </a:p>
                    <a:p>
                      <a:pPr marL="0" lvl="0" indent="0" algn="l" rtl="0">
                        <a:spcBef>
                          <a:spcPts val="0"/>
                        </a:spcBef>
                        <a:spcAft>
                          <a:spcPts val="0"/>
                        </a:spcAft>
                        <a:buClr>
                          <a:schemeClr val="dk1"/>
                        </a:buClr>
                        <a:buSzPts val="1100"/>
                        <a:buFont typeface="Arial"/>
                        <a:buNone/>
                      </a:pPr>
                      <a:r>
                        <a:rPr lang="en-GB" sz="1800">
                          <a:solidFill>
                            <a:schemeClr val="dk1"/>
                          </a:solidFill>
                        </a:rPr>
                        <a:t>for number of features= 22 and number of features = 12</a:t>
                      </a:r>
                      <a:endParaRPr sz="1800">
                        <a:solidFill>
                          <a:schemeClr val="dk1"/>
                        </a:solidFill>
                      </a:endParaRPr>
                    </a:p>
                    <a:p>
                      <a:pPr marL="0" lvl="0" indent="0" algn="l" rtl="0">
                        <a:spcBef>
                          <a:spcPts val="0"/>
                        </a:spcBef>
                        <a:spcAft>
                          <a:spcPts val="0"/>
                        </a:spcAft>
                        <a:buNone/>
                      </a:pPr>
                      <a:endParaRPr sz="1800">
                        <a:solidFill>
                          <a:schemeClr val="dk1"/>
                        </a:solidFill>
                      </a:endParaRPr>
                    </a:p>
                  </a:txBody>
                  <a:tcPr marL="91425" marR="91425" marT="91425" marB="91425"/>
                </a:tc>
              </a:tr>
            </a:tbl>
          </a:graphicData>
        </a:graphic>
      </p:graphicFrame>
      <p:sp>
        <p:nvSpPr>
          <p:cNvPr id="479" name="Google Shape;479;p61"/>
          <p:cNvSpPr txBox="1"/>
          <p:nvPr/>
        </p:nvSpPr>
        <p:spPr>
          <a:xfrm>
            <a:off x="1815450" y="2409825"/>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12. Constant and tested value of Experiment 5</a:t>
            </a:r>
            <a:endParaRPr>
              <a:latin typeface="Trebuchet MS"/>
              <a:ea typeface="Trebuchet MS"/>
              <a:cs typeface="Trebuchet MS"/>
              <a:sym typeface="Trebuchet MS"/>
            </a:endParaRPr>
          </a:p>
        </p:txBody>
      </p:sp>
      <p:sp>
        <p:nvSpPr>
          <p:cNvPr id="480" name="Google Shape;480;p6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51/67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2"/>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dataset features reduction to SVM performance</a:t>
            </a:r>
            <a:endParaRPr sz="2600"/>
          </a:p>
          <a:p>
            <a:pPr marL="0" lvl="0" indent="0" algn="l" rtl="0">
              <a:spcBef>
                <a:spcPts val="0"/>
              </a:spcBef>
              <a:spcAft>
                <a:spcPts val="0"/>
              </a:spcAft>
              <a:buNone/>
            </a:pPr>
            <a:endParaRPr sz="2600"/>
          </a:p>
        </p:txBody>
      </p:sp>
      <p:sp>
        <p:nvSpPr>
          <p:cNvPr id="487" name="Google Shape;487;p62"/>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solidFill>
                  <a:srgbClr val="000000"/>
                </a:solidFill>
              </a:rPr>
              <a:t>Course of experiment:</a:t>
            </a:r>
            <a:endParaRPr sz="2400">
              <a:solidFill>
                <a:srgbClr val="000000"/>
              </a:solidFill>
            </a:endParaRPr>
          </a:p>
          <a:p>
            <a:pPr marL="457200" lvl="0" indent="-381000" algn="just" rtl="0">
              <a:spcBef>
                <a:spcPts val="0"/>
              </a:spcBef>
              <a:spcAft>
                <a:spcPts val="0"/>
              </a:spcAft>
              <a:buClr>
                <a:srgbClr val="000000"/>
              </a:buClr>
              <a:buSzPts val="2400"/>
              <a:buFont typeface="Trebuchet MS"/>
              <a:buAutoNum type="arabicPeriod"/>
            </a:pPr>
            <a:r>
              <a:rPr lang="en-GB" sz="2400">
                <a:solidFill>
                  <a:srgbClr val="000000"/>
                </a:solidFill>
              </a:rPr>
              <a:t>Load mushroom and heart diseases dataset</a:t>
            </a:r>
            <a:endParaRPr sz="2400">
              <a:solidFill>
                <a:srgbClr val="000000"/>
              </a:solidFill>
            </a:endParaRPr>
          </a:p>
          <a:p>
            <a:pPr marL="457200" lvl="0" indent="-381000" algn="just" rtl="0">
              <a:spcBef>
                <a:spcPts val="0"/>
              </a:spcBef>
              <a:spcAft>
                <a:spcPts val="0"/>
              </a:spcAft>
              <a:buClr>
                <a:srgbClr val="000000"/>
              </a:buClr>
              <a:buSzPts val="2400"/>
              <a:buFont typeface="Trebuchet MS"/>
              <a:buAutoNum type="arabicPeriod"/>
            </a:pPr>
            <a:r>
              <a:rPr lang="en-GB" sz="2400">
                <a:solidFill>
                  <a:srgbClr val="000000"/>
                </a:solidFill>
              </a:rPr>
              <a:t>Mushroom data are transformed to numerical value. </a:t>
            </a:r>
            <a:endParaRPr sz="2400">
              <a:solidFill>
                <a:srgbClr val="000000"/>
              </a:solidFill>
            </a:endParaRPr>
          </a:p>
          <a:p>
            <a:pPr marL="457200" lvl="0" indent="-381000" algn="just" rtl="0">
              <a:spcBef>
                <a:spcPts val="0"/>
              </a:spcBef>
              <a:spcAft>
                <a:spcPts val="0"/>
              </a:spcAft>
              <a:buClr>
                <a:schemeClr val="dk1"/>
              </a:buClr>
              <a:buSzPts val="2400"/>
              <a:buFont typeface="Trebuchet MS"/>
              <a:buAutoNum type="arabicPeriod"/>
            </a:pPr>
            <a:r>
              <a:rPr lang="en-GB" sz="2400"/>
              <a:t>The number of feature are reduced as per  the assumption table.</a:t>
            </a:r>
            <a:endParaRPr sz="2400">
              <a:solidFill>
                <a:srgbClr val="000000"/>
              </a:solidFill>
            </a:endParaRPr>
          </a:p>
          <a:p>
            <a:pPr marL="457200" lvl="0" indent="-381000" algn="just" rtl="0">
              <a:spcBef>
                <a:spcPts val="0"/>
              </a:spcBef>
              <a:spcAft>
                <a:spcPts val="0"/>
              </a:spcAft>
              <a:buClr>
                <a:srgbClr val="000000"/>
              </a:buClr>
              <a:buSzPts val="2400"/>
              <a:buFont typeface="Trebuchet MS"/>
              <a:buAutoNum type="arabicPeriod"/>
            </a:pPr>
            <a:r>
              <a:rPr lang="en-GB" sz="2400">
                <a:solidFill>
                  <a:srgbClr val="000000"/>
                </a:solidFill>
              </a:rPr>
              <a:t>SVM Classification is applied to both dataset.</a:t>
            </a:r>
            <a:endParaRPr sz="2400">
              <a:solidFill>
                <a:srgbClr val="000000"/>
              </a:solidFill>
            </a:endParaRPr>
          </a:p>
          <a:p>
            <a:pPr marL="457200" lvl="0" indent="-381000" algn="just" rtl="0">
              <a:spcBef>
                <a:spcPts val="0"/>
              </a:spcBef>
              <a:spcAft>
                <a:spcPts val="0"/>
              </a:spcAft>
              <a:buClr>
                <a:srgbClr val="000000"/>
              </a:buClr>
              <a:buSzPts val="2400"/>
              <a:buFont typeface="Trebuchet MS"/>
              <a:buAutoNum type="arabicPeriod"/>
            </a:pPr>
            <a:r>
              <a:rPr lang="en-GB" sz="2400">
                <a:solidFill>
                  <a:srgbClr val="000000"/>
                </a:solidFill>
              </a:rPr>
              <a:t>Measure the performance using sklearn.metrics</a:t>
            </a:r>
            <a:endParaRPr sz="2400">
              <a:solidFill>
                <a:srgbClr val="000000"/>
              </a:solidFill>
            </a:endParaRPr>
          </a:p>
          <a:p>
            <a:pPr marL="0" lvl="0" indent="0" algn="just" rtl="0">
              <a:spcBef>
                <a:spcPts val="0"/>
              </a:spcBef>
              <a:spcAft>
                <a:spcPts val="0"/>
              </a:spcAft>
              <a:buNone/>
            </a:pPr>
            <a:endParaRPr sz="2400">
              <a:solidFill>
                <a:srgbClr val="000000"/>
              </a:solidFill>
            </a:endParaRPr>
          </a:p>
          <a:p>
            <a:pPr marL="0" lvl="0" indent="0" algn="just" rtl="0">
              <a:spcBef>
                <a:spcPts val="360"/>
              </a:spcBef>
              <a:spcAft>
                <a:spcPts val="0"/>
              </a:spcAft>
              <a:buNone/>
            </a:pPr>
            <a:endParaRPr sz="2400"/>
          </a:p>
        </p:txBody>
      </p:sp>
      <p:sp>
        <p:nvSpPr>
          <p:cNvPr id="488" name="Google Shape;488;p6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52/67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3"/>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dataset features reduction to SVM performance</a:t>
            </a:r>
            <a:endParaRPr sz="2600"/>
          </a:p>
          <a:p>
            <a:pPr marL="0" lvl="0" indent="0" algn="l" rtl="0">
              <a:spcBef>
                <a:spcPts val="0"/>
              </a:spcBef>
              <a:spcAft>
                <a:spcPts val="0"/>
              </a:spcAft>
              <a:buNone/>
            </a:pPr>
            <a:endParaRPr sz="2600"/>
          </a:p>
        </p:txBody>
      </p:sp>
      <p:sp>
        <p:nvSpPr>
          <p:cNvPr id="495" name="Google Shape;495;p63"/>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solidFill>
                  <a:srgbClr val="000000"/>
                </a:solidFill>
              </a:rPr>
              <a:t>Result:</a:t>
            </a:r>
            <a:endParaRPr sz="2400">
              <a:solidFill>
                <a:srgbClr val="000000"/>
              </a:solidFill>
            </a:endParaRPr>
          </a:p>
          <a:p>
            <a:pPr marL="457200" lvl="0" indent="-381000" algn="just" rtl="0">
              <a:spcBef>
                <a:spcPts val="0"/>
              </a:spcBef>
              <a:spcAft>
                <a:spcPts val="0"/>
              </a:spcAft>
              <a:buClr>
                <a:srgbClr val="000000"/>
              </a:buClr>
              <a:buSzPts val="2400"/>
              <a:buChar char="•"/>
            </a:pPr>
            <a:r>
              <a:rPr lang="en-GB" sz="2400">
                <a:solidFill>
                  <a:srgbClr val="000000"/>
                </a:solidFill>
              </a:rPr>
              <a:t>Reducing the features decrease the accuracy average of both mushroom and numerical dataset.</a:t>
            </a:r>
            <a:endParaRPr sz="2400">
              <a:solidFill>
                <a:srgbClr val="000000"/>
              </a:solidFill>
            </a:endParaRPr>
          </a:p>
          <a:p>
            <a:pPr marL="457200" lvl="0" indent="-381000" algn="just" rtl="0">
              <a:spcBef>
                <a:spcPts val="0"/>
              </a:spcBef>
              <a:spcAft>
                <a:spcPts val="0"/>
              </a:spcAft>
              <a:buClr>
                <a:srgbClr val="000000"/>
              </a:buClr>
              <a:buSzPts val="2400"/>
              <a:buChar char="•"/>
            </a:pPr>
            <a:r>
              <a:rPr lang="en-GB" sz="2400">
                <a:solidFill>
                  <a:srgbClr val="000000"/>
                </a:solidFill>
              </a:rPr>
              <a:t>For heart diseases dataset the highest accuracy decrease by 14% from 75% to 61%</a:t>
            </a:r>
            <a:endParaRPr sz="2400">
              <a:solidFill>
                <a:srgbClr val="000000"/>
              </a:solidFill>
            </a:endParaRPr>
          </a:p>
          <a:p>
            <a:pPr marL="457200" lvl="0" indent="-381000" algn="just" rtl="0">
              <a:spcBef>
                <a:spcPts val="0"/>
              </a:spcBef>
              <a:spcAft>
                <a:spcPts val="0"/>
              </a:spcAft>
              <a:buClr>
                <a:srgbClr val="000000"/>
              </a:buClr>
              <a:buSzPts val="2400"/>
              <a:buChar char="•"/>
            </a:pPr>
            <a:r>
              <a:rPr lang="en-GB" sz="2400">
                <a:solidFill>
                  <a:srgbClr val="000000"/>
                </a:solidFill>
              </a:rPr>
              <a:t>For mushroom dataset there is no change in the highest accuracy, but the average accuracy decreased by 4%</a:t>
            </a:r>
            <a:endParaRPr sz="2400">
              <a:solidFill>
                <a:srgbClr val="000000"/>
              </a:solidFill>
            </a:endParaRPr>
          </a:p>
          <a:p>
            <a:pPr marL="0" lvl="0" indent="0" algn="just" rtl="0">
              <a:spcBef>
                <a:spcPts val="0"/>
              </a:spcBef>
              <a:spcAft>
                <a:spcPts val="0"/>
              </a:spcAft>
              <a:buNone/>
            </a:pPr>
            <a:endParaRPr sz="2400">
              <a:solidFill>
                <a:srgbClr val="000000"/>
              </a:solidFill>
            </a:endParaRPr>
          </a:p>
          <a:p>
            <a:pPr marL="0" lvl="0" indent="0" algn="just" rtl="0">
              <a:spcBef>
                <a:spcPts val="360"/>
              </a:spcBef>
              <a:spcAft>
                <a:spcPts val="0"/>
              </a:spcAft>
              <a:buNone/>
            </a:pPr>
            <a:endParaRPr sz="2400"/>
          </a:p>
        </p:txBody>
      </p:sp>
      <p:sp>
        <p:nvSpPr>
          <p:cNvPr id="496" name="Google Shape;496;p6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53/67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datasest features reduction to SVM performance</a:t>
            </a:r>
            <a:endParaRPr sz="2600"/>
          </a:p>
          <a:p>
            <a:pPr marL="0" lvl="0" indent="0" algn="l" rtl="0">
              <a:spcBef>
                <a:spcPts val="0"/>
              </a:spcBef>
              <a:spcAft>
                <a:spcPts val="0"/>
              </a:spcAft>
              <a:buNone/>
            </a:pPr>
            <a:endParaRPr sz="2600"/>
          </a:p>
        </p:txBody>
      </p:sp>
      <p:sp>
        <p:nvSpPr>
          <p:cNvPr id="503" name="Google Shape;503;p64"/>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2400">
                <a:solidFill>
                  <a:srgbClr val="000000"/>
                </a:solidFill>
                <a:latin typeface="Arial"/>
                <a:ea typeface="Arial"/>
                <a:cs typeface="Arial"/>
                <a:sym typeface="Arial"/>
              </a:rPr>
              <a:t>Mushroom dataset</a:t>
            </a:r>
            <a:endParaRPr sz="24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0" lvl="0" indent="0" algn="l" rtl="0">
              <a:spcBef>
                <a:spcPts val="360"/>
              </a:spcBef>
              <a:spcAft>
                <a:spcPts val="0"/>
              </a:spcAft>
              <a:buNone/>
            </a:pPr>
            <a:endParaRPr sz="2400"/>
          </a:p>
        </p:txBody>
      </p:sp>
      <p:graphicFrame>
        <p:nvGraphicFramePr>
          <p:cNvPr id="504" name="Google Shape;504;p64"/>
          <p:cNvGraphicFramePr/>
          <p:nvPr/>
        </p:nvGraphicFramePr>
        <p:xfrm>
          <a:off x="968525" y="2834638"/>
          <a:ext cx="7710250" cy="3572744"/>
        </p:xfrm>
        <a:graphic>
          <a:graphicData uri="http://schemas.openxmlformats.org/drawingml/2006/table">
            <a:tbl>
              <a:tblPr>
                <a:noFill/>
                <a:tableStyleId>{7F773C5D-C1F4-482B-950E-18BC597A63E8}</a:tableStyleId>
              </a:tblPr>
              <a:tblGrid>
                <a:gridCol w="771025"/>
                <a:gridCol w="771025"/>
                <a:gridCol w="771025"/>
                <a:gridCol w="771025"/>
                <a:gridCol w="771025"/>
                <a:gridCol w="771025"/>
                <a:gridCol w="771025"/>
                <a:gridCol w="771025"/>
                <a:gridCol w="771025"/>
                <a:gridCol w="771025"/>
              </a:tblGrid>
              <a:tr h="348425">
                <a:tc gridSpan="10">
                  <a:txBody>
                    <a:bodyPr/>
                    <a:lstStyle/>
                    <a:p>
                      <a:pPr marL="0" lvl="0" indent="0" algn="ctr" rtl="0">
                        <a:lnSpc>
                          <a:spcPct val="115000"/>
                        </a:lnSpc>
                        <a:spcBef>
                          <a:spcPts val="0"/>
                        </a:spcBef>
                        <a:spcAft>
                          <a:spcPts val="0"/>
                        </a:spcAft>
                        <a:buNone/>
                      </a:pPr>
                      <a:r>
                        <a:rPr lang="en-GB" sz="1800"/>
                        <a:t>Mushroom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8100">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GB" sz="1800"/>
                        <a:t>Original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lnSpc>
                          <a:spcPct val="115000"/>
                        </a:lnSpc>
                        <a:spcBef>
                          <a:spcPts val="0"/>
                        </a:spcBef>
                        <a:spcAft>
                          <a:spcPts val="0"/>
                        </a:spcAft>
                        <a:buNone/>
                      </a:pPr>
                      <a:r>
                        <a:rPr lang="en-GB" sz="1800"/>
                        <a:t>Reduced feature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33500">
                <a:tc>
                  <a:txBody>
                    <a:bodyPr/>
                    <a:lstStyle/>
                    <a:p>
                      <a:pPr marL="0" lvl="0" indent="0" algn="l" rtl="0">
                        <a:lnSpc>
                          <a:spcPct val="115000"/>
                        </a:lnSpc>
                        <a:spcBef>
                          <a:spcPts val="0"/>
                        </a:spcBef>
                        <a:spcAft>
                          <a:spcPts val="0"/>
                        </a:spcAft>
                        <a:buNone/>
                      </a:pPr>
                      <a:r>
                        <a:rPr lang="en-GB" sz="1800"/>
                        <a:t>epoch</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Alpha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r>
              <a:tr h="348425">
                <a:tc>
                  <a:txBody>
                    <a:bodyPr/>
                    <a:lstStyle/>
                    <a:p>
                      <a:pPr marL="0" lvl="0" indent="0" algn="r" rtl="0">
                        <a:lnSpc>
                          <a:spcPct val="115000"/>
                        </a:lnSpc>
                        <a:spcBef>
                          <a:spcPts val="0"/>
                        </a:spcBef>
                        <a:spcAft>
                          <a:spcPts val="0"/>
                        </a:spcAft>
                        <a:buNone/>
                      </a:pPr>
                      <a:r>
                        <a:rPr lang="en-GB" sz="1800"/>
                        <a:t>500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0.37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48425">
                <a:tc>
                  <a:txBody>
                    <a:bodyPr/>
                    <a:lstStyle/>
                    <a:p>
                      <a:pPr marL="0" lvl="0" indent="0" algn="r" rtl="0">
                        <a:lnSpc>
                          <a:spcPct val="115000"/>
                        </a:lnSpc>
                        <a:spcBef>
                          <a:spcPts val="0"/>
                        </a:spcBef>
                        <a:spcAft>
                          <a:spcPts val="0"/>
                        </a:spcAft>
                        <a:buNone/>
                      </a:pPr>
                      <a:r>
                        <a:rPr lang="en-GB" sz="1800"/>
                        <a:t>1000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0.53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0.35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0.38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274450">
                <a:tc>
                  <a:txBody>
                    <a:bodyPr/>
                    <a:lstStyle/>
                    <a:p>
                      <a:pPr marL="0" lvl="0" indent="0" algn="r" rtl="0">
                        <a:lnSpc>
                          <a:spcPct val="115000"/>
                        </a:lnSpc>
                        <a:spcBef>
                          <a:spcPts val="0"/>
                        </a:spcBef>
                        <a:spcAft>
                          <a:spcPts val="0"/>
                        </a:spcAft>
                        <a:buNone/>
                      </a:pPr>
                      <a:r>
                        <a:rPr lang="en-GB" sz="1800"/>
                        <a:t>2000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0.79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64200">
                <a:tc>
                  <a:txBody>
                    <a:bodyPr/>
                    <a:lstStyle/>
                    <a:p>
                      <a:pPr marL="0" lvl="0" indent="0" algn="r" rtl="0">
                        <a:lnSpc>
                          <a:spcPct val="115000"/>
                        </a:lnSpc>
                        <a:spcBef>
                          <a:spcPts val="0"/>
                        </a:spcBef>
                        <a:spcAft>
                          <a:spcPts val="0"/>
                        </a:spcAft>
                        <a:buNone/>
                      </a:pPr>
                      <a:r>
                        <a:rPr lang="en-GB" sz="1800"/>
                        <a:t>5000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292400">
                <a:tc>
                  <a:txBody>
                    <a:bodyPr/>
                    <a:lstStyle/>
                    <a:p>
                      <a:pPr marL="0" lvl="0" indent="0" algn="r" rtl="0">
                        <a:lnSpc>
                          <a:spcPct val="115000"/>
                        </a:lnSpc>
                        <a:spcBef>
                          <a:spcPts val="0"/>
                        </a:spcBef>
                        <a:spcAft>
                          <a:spcPts val="0"/>
                        </a:spcAft>
                        <a:buNone/>
                      </a:pPr>
                      <a:r>
                        <a:rPr lang="en-GB" sz="1800"/>
                        <a:t>10000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0.95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48425">
                <a:tc gridSpan="2">
                  <a:txBody>
                    <a:bodyPr/>
                    <a:lstStyle/>
                    <a:p>
                      <a:pPr marL="0" lvl="0" indent="0" algn="l" rtl="0">
                        <a:lnSpc>
                          <a:spcPct val="115000"/>
                        </a:lnSpc>
                        <a:spcBef>
                          <a:spcPts val="0"/>
                        </a:spcBef>
                        <a:spcAft>
                          <a:spcPts val="0"/>
                        </a:spcAft>
                        <a:buNone/>
                      </a:pPr>
                      <a:r>
                        <a:rPr lang="en-GB" sz="1800"/>
                        <a:t>Average</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hMerge="1">
                  <a:txBody>
                    <a:bodyPr/>
                    <a:lstStyle/>
                    <a:p>
                      <a:endParaRPr lang="en-US"/>
                    </a:p>
                  </a:txBody>
                  <a:tcPr/>
                </a:tc>
                <a:tc>
                  <a:txBody>
                    <a:bodyPr/>
                    <a:lstStyle/>
                    <a:p>
                      <a:pPr marL="0" lvl="0" indent="0" algn="r" rtl="0">
                        <a:lnSpc>
                          <a:spcPct val="115000"/>
                        </a:lnSpc>
                        <a:spcBef>
                          <a:spcPts val="0"/>
                        </a:spcBef>
                        <a:spcAft>
                          <a:spcPts val="0"/>
                        </a:spcAft>
                        <a:buNone/>
                      </a:pPr>
                      <a:r>
                        <a:rPr lang="en-GB" sz="1800"/>
                        <a:t>0.784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0.844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0.782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0.748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0.742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0.726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r>
            </a:tbl>
          </a:graphicData>
        </a:graphic>
      </p:graphicFrame>
      <p:sp>
        <p:nvSpPr>
          <p:cNvPr id="505" name="Google Shape;505;p64"/>
          <p:cNvSpPr txBox="1"/>
          <p:nvPr/>
        </p:nvSpPr>
        <p:spPr>
          <a:xfrm>
            <a:off x="968525" y="2396300"/>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13. SVM Comparison of measurement after data reduction</a:t>
            </a:r>
            <a:endParaRPr>
              <a:latin typeface="Trebuchet MS"/>
              <a:ea typeface="Trebuchet MS"/>
              <a:cs typeface="Trebuchet MS"/>
              <a:sym typeface="Trebuchet MS"/>
            </a:endParaRPr>
          </a:p>
        </p:txBody>
      </p:sp>
      <p:sp>
        <p:nvSpPr>
          <p:cNvPr id="506" name="Google Shape;506;p6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54/67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5"/>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800"/>
              <a:t>Experiment 5. Analysis of impact datasest features reduction to SVM performance</a:t>
            </a:r>
            <a:endParaRPr sz="2800"/>
          </a:p>
        </p:txBody>
      </p:sp>
      <p:sp>
        <p:nvSpPr>
          <p:cNvPr id="513" name="Google Shape;513;p65"/>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2400">
                <a:solidFill>
                  <a:srgbClr val="000000"/>
                </a:solidFill>
                <a:latin typeface="Arial"/>
                <a:ea typeface="Arial"/>
                <a:cs typeface="Arial"/>
                <a:sym typeface="Arial"/>
              </a:rPr>
              <a:t>Heart diseases dataset</a:t>
            </a:r>
            <a:endParaRPr sz="24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360"/>
              </a:spcBef>
              <a:spcAft>
                <a:spcPts val="0"/>
              </a:spcAft>
              <a:buNone/>
            </a:pPr>
            <a:endParaRPr sz="1800"/>
          </a:p>
        </p:txBody>
      </p:sp>
      <p:graphicFrame>
        <p:nvGraphicFramePr>
          <p:cNvPr id="514" name="Google Shape;514;p65"/>
          <p:cNvGraphicFramePr/>
          <p:nvPr/>
        </p:nvGraphicFramePr>
        <p:xfrm>
          <a:off x="850950" y="2768863"/>
          <a:ext cx="7638750" cy="3551919"/>
        </p:xfrm>
        <a:graphic>
          <a:graphicData uri="http://schemas.openxmlformats.org/drawingml/2006/table">
            <a:tbl>
              <a:tblPr>
                <a:noFill/>
                <a:tableStyleId>{7F773C5D-C1F4-482B-950E-18BC597A63E8}</a:tableStyleId>
              </a:tblPr>
              <a:tblGrid>
                <a:gridCol w="763875"/>
                <a:gridCol w="763875"/>
                <a:gridCol w="763875"/>
                <a:gridCol w="763875"/>
                <a:gridCol w="763875"/>
                <a:gridCol w="763875"/>
                <a:gridCol w="763875"/>
                <a:gridCol w="763875"/>
                <a:gridCol w="763875"/>
                <a:gridCol w="763875"/>
              </a:tblGrid>
              <a:tr h="329425">
                <a:tc gridSpan="10">
                  <a:txBody>
                    <a:bodyPr/>
                    <a:lstStyle/>
                    <a:p>
                      <a:pPr marL="0" lvl="0" indent="0" algn="ctr" rtl="0">
                        <a:lnSpc>
                          <a:spcPct val="115000"/>
                        </a:lnSpc>
                        <a:spcBef>
                          <a:spcPts val="0"/>
                        </a:spcBef>
                        <a:spcAft>
                          <a:spcPts val="0"/>
                        </a:spcAft>
                        <a:buNone/>
                      </a:pPr>
                      <a:r>
                        <a:rPr lang="en-GB" sz="1800"/>
                        <a:t>Heart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5300">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GB" sz="1800"/>
                        <a:t>Original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lnSpc>
                          <a:spcPct val="115000"/>
                        </a:lnSpc>
                        <a:spcBef>
                          <a:spcPts val="0"/>
                        </a:spcBef>
                        <a:spcAft>
                          <a:spcPts val="0"/>
                        </a:spcAft>
                        <a:buNone/>
                      </a:pPr>
                      <a:r>
                        <a:rPr lang="en-GB" sz="1800"/>
                        <a:t>Reduced feature data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98950">
                <a:tc>
                  <a:txBody>
                    <a:bodyPr/>
                    <a:lstStyle/>
                    <a:p>
                      <a:pPr marL="0" lvl="0" indent="0" algn="l" rtl="0">
                        <a:lnSpc>
                          <a:spcPct val="115000"/>
                        </a:lnSpc>
                        <a:spcBef>
                          <a:spcPts val="0"/>
                        </a:spcBef>
                        <a:spcAft>
                          <a:spcPts val="0"/>
                        </a:spcAft>
                        <a:buNone/>
                      </a:pPr>
                      <a:r>
                        <a:rPr lang="en-GB" sz="1800"/>
                        <a:t>epoch</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Alpha</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Accuracy</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Precision</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Recall</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F1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r>
              <a:tr h="329425">
                <a:tc>
                  <a:txBody>
                    <a:bodyPr/>
                    <a:lstStyle/>
                    <a:p>
                      <a:pPr marL="0" lvl="0" indent="0" algn="r" rtl="0">
                        <a:lnSpc>
                          <a:spcPct val="115000"/>
                        </a:lnSpc>
                        <a:spcBef>
                          <a:spcPts val="0"/>
                        </a:spcBef>
                        <a:spcAft>
                          <a:spcPts val="0"/>
                        </a:spcAft>
                        <a:buNone/>
                      </a:pPr>
                      <a:r>
                        <a:rPr lang="en-GB" sz="1800"/>
                        <a:t>500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0.57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0.43</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0.46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0.32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29425">
                <a:tc>
                  <a:txBody>
                    <a:bodyPr/>
                    <a:lstStyle/>
                    <a:p>
                      <a:pPr marL="0" lvl="0" indent="0" algn="r" rtl="0">
                        <a:lnSpc>
                          <a:spcPct val="115000"/>
                        </a:lnSpc>
                        <a:spcBef>
                          <a:spcPts val="0"/>
                        </a:spcBef>
                        <a:spcAft>
                          <a:spcPts val="0"/>
                        </a:spcAft>
                        <a:buNone/>
                      </a:pPr>
                      <a:r>
                        <a:rPr lang="en-GB" sz="1800"/>
                        <a:t>1000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0.61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0.46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30350">
                <a:tc>
                  <a:txBody>
                    <a:bodyPr/>
                    <a:lstStyle/>
                    <a:p>
                      <a:pPr marL="0" lvl="0" indent="0" algn="r" rtl="0">
                        <a:lnSpc>
                          <a:spcPct val="115000"/>
                        </a:lnSpc>
                        <a:spcBef>
                          <a:spcPts val="0"/>
                        </a:spcBef>
                        <a:spcAft>
                          <a:spcPts val="0"/>
                        </a:spcAft>
                        <a:buNone/>
                      </a:pPr>
                      <a:r>
                        <a:rPr lang="en-GB" sz="1800"/>
                        <a:t>2000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0.62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66175">
                <a:tc>
                  <a:txBody>
                    <a:bodyPr/>
                    <a:lstStyle/>
                    <a:p>
                      <a:pPr marL="0" lvl="0" indent="0" algn="r" rtl="0">
                        <a:lnSpc>
                          <a:spcPct val="115000"/>
                        </a:lnSpc>
                        <a:spcBef>
                          <a:spcPts val="0"/>
                        </a:spcBef>
                        <a:spcAft>
                          <a:spcPts val="0"/>
                        </a:spcAft>
                        <a:buNone/>
                      </a:pPr>
                      <a:r>
                        <a:rPr lang="en-GB" sz="1800"/>
                        <a:t>5000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0.66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0.52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0.48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30375">
                <a:tc>
                  <a:txBody>
                    <a:bodyPr/>
                    <a:lstStyle/>
                    <a:p>
                      <a:pPr marL="0" lvl="0" indent="0" algn="r" rtl="0">
                        <a:lnSpc>
                          <a:spcPct val="115000"/>
                        </a:lnSpc>
                        <a:spcBef>
                          <a:spcPts val="0"/>
                        </a:spcBef>
                        <a:spcAft>
                          <a:spcPts val="0"/>
                        </a:spcAft>
                        <a:buNone/>
                      </a:pPr>
                      <a:r>
                        <a:rPr lang="en-GB" sz="1800"/>
                        <a:t>10000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0.0001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0.75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800"/>
                        <a:t>0.61</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0.65</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c>
                  <a:txBody>
                    <a:bodyPr/>
                    <a:lstStyle/>
                    <a:p>
                      <a:pPr marL="0" lvl="0" indent="0" algn="r" rtl="0">
                        <a:lnSpc>
                          <a:spcPct val="115000"/>
                        </a:lnSpc>
                        <a:spcBef>
                          <a:spcPts val="0"/>
                        </a:spcBef>
                        <a:spcAft>
                          <a:spcPts val="0"/>
                        </a:spcAft>
                        <a:buNone/>
                      </a:pPr>
                      <a:r>
                        <a:rPr lang="en-GB" sz="1800"/>
                        <a:t>0.59</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3F3F3"/>
                    </a:solidFill>
                  </a:tcPr>
                </a:tc>
              </a:tr>
              <a:tr h="329425">
                <a:tc gridSpan="2">
                  <a:txBody>
                    <a:bodyPr/>
                    <a:lstStyle/>
                    <a:p>
                      <a:pPr marL="0" lvl="0" indent="0" algn="l" rtl="0">
                        <a:lnSpc>
                          <a:spcPct val="115000"/>
                        </a:lnSpc>
                        <a:spcBef>
                          <a:spcPts val="0"/>
                        </a:spcBef>
                        <a:spcAft>
                          <a:spcPts val="0"/>
                        </a:spcAft>
                        <a:buNone/>
                      </a:pPr>
                      <a:r>
                        <a:rPr lang="en-GB" sz="1800"/>
                        <a:t>Average</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hMerge="1">
                  <a:txBody>
                    <a:bodyPr/>
                    <a:lstStyle/>
                    <a:p>
                      <a:endParaRPr lang="en-US"/>
                    </a:p>
                  </a:txBody>
                  <a:tcPr/>
                </a:tc>
                <a:tc>
                  <a:txBody>
                    <a:bodyPr/>
                    <a:lstStyle/>
                    <a:p>
                      <a:pPr marL="0" lvl="0" indent="0" algn="r" rtl="0">
                        <a:lnSpc>
                          <a:spcPct val="115000"/>
                        </a:lnSpc>
                        <a:spcBef>
                          <a:spcPts val="0"/>
                        </a:spcBef>
                        <a:spcAft>
                          <a:spcPts val="0"/>
                        </a:spcAft>
                        <a:buNone/>
                      </a:pPr>
                      <a:r>
                        <a:rPr lang="en-GB" sz="1800"/>
                        <a:t>0.642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0.768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0.688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0.622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0.522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0.632</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0.58</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GB" sz="1800"/>
                        <a:t>0.47</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2CC"/>
                    </a:solidFill>
                  </a:tcPr>
                </a:tc>
              </a:tr>
            </a:tbl>
          </a:graphicData>
        </a:graphic>
      </p:graphicFrame>
      <p:sp>
        <p:nvSpPr>
          <p:cNvPr id="515" name="Google Shape;515;p65"/>
          <p:cNvSpPr txBox="1"/>
          <p:nvPr/>
        </p:nvSpPr>
        <p:spPr>
          <a:xfrm>
            <a:off x="968525" y="2396300"/>
            <a:ext cx="75213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14. SVM Comparison of measurement after data reduction</a:t>
            </a:r>
            <a:endParaRPr>
              <a:latin typeface="Trebuchet MS"/>
              <a:ea typeface="Trebuchet MS"/>
              <a:cs typeface="Trebuchet MS"/>
              <a:sym typeface="Trebuchet MS"/>
            </a:endParaRPr>
          </a:p>
        </p:txBody>
      </p:sp>
      <p:sp>
        <p:nvSpPr>
          <p:cNvPr id="516" name="Google Shape;516;p6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55/67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6"/>
          <p:cNvSpPr txBox="1">
            <a:spLocks noGrp="1"/>
          </p:cNvSpPr>
          <p:nvPr>
            <p:ph type="title"/>
          </p:nvPr>
        </p:nvSpPr>
        <p:spPr>
          <a:xfrm>
            <a:off x="611200" y="630253"/>
            <a:ext cx="8424900" cy="125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2600"/>
              <a:t>Experiment 5. Analysis of impact dataset features reduction to SVM performance</a:t>
            </a:r>
            <a:endParaRPr sz="2600"/>
          </a:p>
          <a:p>
            <a:pPr marL="0" lvl="0" indent="0" algn="l" rtl="0">
              <a:spcBef>
                <a:spcPts val="0"/>
              </a:spcBef>
              <a:spcAft>
                <a:spcPts val="0"/>
              </a:spcAft>
              <a:buNone/>
            </a:pPr>
            <a:endParaRPr sz="2600"/>
          </a:p>
        </p:txBody>
      </p:sp>
      <p:sp>
        <p:nvSpPr>
          <p:cNvPr id="523" name="Google Shape;523;p66"/>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solidFill>
                  <a:srgbClr val="000000"/>
                </a:solidFill>
              </a:rPr>
              <a:t>Comment:</a:t>
            </a:r>
            <a:endParaRPr sz="2400">
              <a:solidFill>
                <a:srgbClr val="000000"/>
              </a:solidFill>
            </a:endParaRPr>
          </a:p>
          <a:p>
            <a:pPr marL="457200" lvl="0" indent="-381000" algn="just" rtl="0">
              <a:spcBef>
                <a:spcPts val="0"/>
              </a:spcBef>
              <a:spcAft>
                <a:spcPts val="0"/>
              </a:spcAft>
              <a:buClr>
                <a:srgbClr val="000000"/>
              </a:buClr>
              <a:buSzPts val="2400"/>
              <a:buChar char="•"/>
            </a:pPr>
            <a:r>
              <a:rPr lang="en-GB" sz="2400">
                <a:solidFill>
                  <a:srgbClr val="000000"/>
                </a:solidFill>
              </a:rPr>
              <a:t>Number of features is important in calculating the gradient to obtain the optimum weight for large margin.More features means the data get bigger and based on experiment we can see that data with reduced features(smaller size) will have lower performances. That’s why the reduction of features has an impact in the SVM performances.</a:t>
            </a:r>
            <a:endParaRPr sz="2400">
              <a:solidFill>
                <a:srgbClr val="000000"/>
              </a:solidFill>
            </a:endParaRPr>
          </a:p>
          <a:p>
            <a:pPr marL="0" lvl="0" indent="0" algn="just" rtl="0">
              <a:spcBef>
                <a:spcPts val="0"/>
              </a:spcBef>
              <a:spcAft>
                <a:spcPts val="0"/>
              </a:spcAft>
              <a:buNone/>
            </a:pPr>
            <a:endParaRPr sz="2400">
              <a:solidFill>
                <a:srgbClr val="000000"/>
              </a:solidFill>
            </a:endParaRPr>
          </a:p>
          <a:p>
            <a:pPr marL="0" lvl="0" indent="0" algn="just" rtl="0">
              <a:spcBef>
                <a:spcPts val="360"/>
              </a:spcBef>
              <a:spcAft>
                <a:spcPts val="0"/>
              </a:spcAft>
              <a:buNone/>
            </a:pPr>
            <a:endParaRPr sz="2400"/>
          </a:p>
        </p:txBody>
      </p:sp>
      <p:sp>
        <p:nvSpPr>
          <p:cNvPr id="524" name="Google Shape;524;p6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56/67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28"/>
        <p:cNvGrpSpPr/>
        <p:nvPr/>
      </p:nvGrpSpPr>
      <p:grpSpPr>
        <a:xfrm>
          <a:off x="0" y="0"/>
          <a:ext cx="0" cy="0"/>
          <a:chOff x="0" y="0"/>
          <a:chExt cx="0" cy="0"/>
        </a:xfrm>
      </p:grpSpPr>
      <p:sp>
        <p:nvSpPr>
          <p:cNvPr id="529" name="Google Shape;529;p67"/>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565150" lvl="0" indent="-514350" algn="l" rtl="0">
              <a:lnSpc>
                <a:spcPct val="100000"/>
              </a:lnSpc>
              <a:spcBef>
                <a:spcPts val="0"/>
              </a:spcBef>
              <a:spcAft>
                <a:spcPts val="0"/>
              </a:spcAft>
              <a:buSzPts val="1400"/>
              <a:buNone/>
            </a:pPr>
            <a:r>
              <a:rPr lang="en-GB" sz="4800"/>
              <a:t>9. KNN vs SVM Experiment Group</a:t>
            </a:r>
            <a:endParaRPr sz="4800"/>
          </a:p>
        </p:txBody>
      </p:sp>
      <p:sp>
        <p:nvSpPr>
          <p:cNvPr id="530" name="Google Shape;530;p6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57/67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8"/>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200"/>
              <a:t>Experiment 6. Analysis of comparison of KNN and SVM</a:t>
            </a:r>
            <a:endParaRPr sz="3200"/>
          </a:p>
        </p:txBody>
      </p:sp>
      <p:sp>
        <p:nvSpPr>
          <p:cNvPr id="537" name="Google Shape;537;p68"/>
          <p:cNvSpPr txBox="1">
            <a:spLocks noGrp="1"/>
          </p:cNvSpPr>
          <p:nvPr>
            <p:ph type="body" idx="1"/>
          </p:nvPr>
        </p:nvSpPr>
        <p:spPr>
          <a:xfrm>
            <a:off x="611200" y="1881200"/>
            <a:ext cx="81204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800"/>
              <a:t>Goal:</a:t>
            </a:r>
            <a:endParaRPr sz="2800"/>
          </a:p>
          <a:p>
            <a:pPr marL="0" lvl="0" indent="0" algn="just" rtl="0">
              <a:spcBef>
                <a:spcPts val="360"/>
              </a:spcBef>
              <a:spcAft>
                <a:spcPts val="0"/>
              </a:spcAft>
              <a:buNone/>
            </a:pPr>
            <a:r>
              <a:rPr lang="en-GB" sz="2800"/>
              <a:t>SVM and KNN are a 2 different classification method.KNN use distances between points while in SVM we need to find the proper hyperplane and margin in training phase. In this experiment we want to compare the performance between SVM and KNN for numerical and non numerical data.</a:t>
            </a:r>
            <a:endParaRPr sz="2800"/>
          </a:p>
        </p:txBody>
      </p:sp>
      <p:sp>
        <p:nvSpPr>
          <p:cNvPr id="538" name="Google Shape;538;p6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58/67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9"/>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200"/>
              <a:t>Experiment 6. Analysis of comparison of KNN and SVM</a:t>
            </a:r>
            <a:endParaRPr sz="3200"/>
          </a:p>
        </p:txBody>
      </p:sp>
      <p:sp>
        <p:nvSpPr>
          <p:cNvPr id="545" name="Google Shape;545;p69"/>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GB" sz="2400"/>
              <a:t>Assumption </a:t>
            </a:r>
            <a:endParaRPr sz="2400"/>
          </a:p>
          <a:p>
            <a:pPr marL="914400" lvl="0" indent="0" algn="just" rtl="0">
              <a:spcBef>
                <a:spcPts val="0"/>
              </a:spcBef>
              <a:spcAft>
                <a:spcPts val="0"/>
              </a:spcAft>
              <a:buNone/>
            </a:pPr>
            <a:endParaRPr sz="2400"/>
          </a:p>
          <a:p>
            <a:pPr marL="457200" lvl="0" indent="-228600" algn="just" rtl="0">
              <a:spcBef>
                <a:spcPts val="0"/>
              </a:spcBef>
              <a:spcAft>
                <a:spcPts val="0"/>
              </a:spcAft>
              <a:buClr>
                <a:schemeClr val="dk1"/>
              </a:buClr>
              <a:buSzPts val="1800"/>
              <a:buFont typeface="Arial"/>
              <a:buNone/>
            </a:pPr>
            <a:endParaRPr sz="2400"/>
          </a:p>
          <a:p>
            <a:pPr marL="0" lvl="0" indent="0" algn="l" rtl="0">
              <a:spcBef>
                <a:spcPts val="360"/>
              </a:spcBef>
              <a:spcAft>
                <a:spcPts val="0"/>
              </a:spcAft>
              <a:buNone/>
            </a:pPr>
            <a:endParaRPr sz="2400"/>
          </a:p>
        </p:txBody>
      </p:sp>
      <p:graphicFrame>
        <p:nvGraphicFramePr>
          <p:cNvPr id="546" name="Google Shape;546;p69"/>
          <p:cNvGraphicFramePr/>
          <p:nvPr/>
        </p:nvGraphicFramePr>
        <p:xfrm>
          <a:off x="1042800" y="3163088"/>
          <a:ext cx="7561700" cy="2984665"/>
        </p:xfrm>
        <a:graphic>
          <a:graphicData uri="http://schemas.openxmlformats.org/drawingml/2006/table">
            <a:tbl>
              <a:tblPr>
                <a:noFill/>
                <a:tableStyleId>{7F773C5D-C1F4-482B-950E-18BC597A63E8}</a:tableStyleId>
              </a:tblPr>
              <a:tblGrid>
                <a:gridCol w="4695575"/>
                <a:gridCol w="2866125"/>
              </a:tblGrid>
              <a:tr h="289825">
                <a:tc>
                  <a:txBody>
                    <a:bodyPr/>
                    <a:lstStyle/>
                    <a:p>
                      <a:pPr marL="0" lvl="0" indent="0" algn="l" rtl="0">
                        <a:lnSpc>
                          <a:spcPct val="115000"/>
                        </a:lnSpc>
                        <a:spcBef>
                          <a:spcPts val="0"/>
                        </a:spcBef>
                        <a:spcAft>
                          <a:spcPts val="0"/>
                        </a:spcAft>
                        <a:buNone/>
                      </a:pPr>
                      <a:r>
                        <a:rPr lang="en-GB" sz="1800"/>
                        <a:t>Constant</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1800"/>
                        <a:t>Tested value</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E5CD"/>
                    </a:solidFill>
                  </a:tcPr>
                </a:tc>
              </a:tr>
              <a:tr h="464375">
                <a:tc rowSpan="2">
                  <a:txBody>
                    <a:bodyPr/>
                    <a:lstStyle/>
                    <a:p>
                      <a:pPr marL="0" lvl="0" indent="0" algn="l" rtl="0">
                        <a:lnSpc>
                          <a:spcPct val="115000"/>
                        </a:lnSpc>
                        <a:spcBef>
                          <a:spcPts val="0"/>
                        </a:spcBef>
                        <a:spcAft>
                          <a:spcPts val="0"/>
                        </a:spcAft>
                        <a:buNone/>
                      </a:pPr>
                      <a:r>
                        <a:rPr lang="en-GB" sz="1800"/>
                        <a:t>K in KNN = 6</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2">
                  <a:txBody>
                    <a:bodyPr/>
                    <a:lstStyle/>
                    <a:p>
                      <a:pPr marL="0" lvl="0" indent="0" algn="l" rtl="0">
                        <a:lnSpc>
                          <a:spcPct val="115000"/>
                        </a:lnSpc>
                        <a:spcBef>
                          <a:spcPts val="0"/>
                        </a:spcBef>
                        <a:spcAft>
                          <a:spcPts val="0"/>
                        </a:spcAft>
                        <a:buNone/>
                      </a:pPr>
                      <a:r>
                        <a:rPr lang="en-GB" sz="1800"/>
                        <a:t>Mushroom dataset (non numerical type)</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78425">
                <a:tc vMerge="1">
                  <a:txBody>
                    <a:bodyPr/>
                    <a:lstStyle/>
                    <a:p>
                      <a:endParaRPr lang="en-US"/>
                    </a:p>
                  </a:txBody>
                  <a:tcPr/>
                </a:tc>
                <a:tc vMerge="1">
                  <a:txBody>
                    <a:bodyPr/>
                    <a:lstStyle/>
                    <a:p>
                      <a:endParaRPr lang="en-US"/>
                    </a:p>
                  </a:txBody>
                  <a:tcPr/>
                </a:tc>
              </a:tr>
              <a:tr h="939475">
                <a:tc>
                  <a:txBody>
                    <a:bodyPr/>
                    <a:lstStyle/>
                    <a:p>
                      <a:pPr marL="0" lvl="0" indent="0" algn="l" rtl="0">
                        <a:lnSpc>
                          <a:spcPct val="115000"/>
                        </a:lnSpc>
                        <a:spcBef>
                          <a:spcPts val="0"/>
                        </a:spcBef>
                        <a:spcAft>
                          <a:spcPts val="0"/>
                        </a:spcAft>
                        <a:buNone/>
                      </a:pPr>
                      <a:r>
                        <a:rPr lang="en-GB" sz="1800"/>
                        <a:t>For SVM:</a:t>
                      </a:r>
                      <a:endParaRPr sz="1800"/>
                    </a:p>
                    <a:p>
                      <a:pPr marL="0" lvl="0" indent="0" algn="l" rtl="0">
                        <a:lnSpc>
                          <a:spcPct val="115000"/>
                        </a:lnSpc>
                        <a:spcBef>
                          <a:spcPts val="0"/>
                        </a:spcBef>
                        <a:spcAft>
                          <a:spcPts val="0"/>
                        </a:spcAft>
                        <a:buNone/>
                      </a:pPr>
                      <a:r>
                        <a:rPr lang="en-GB" sz="1800"/>
                        <a:t>epoch=10000 alpha=0.0001</a:t>
                      </a:r>
                      <a:endParaRPr sz="1800"/>
                    </a:p>
                    <a:p>
                      <a:pPr marL="0" lvl="0" indent="0" algn="l" rtl="0">
                        <a:lnSpc>
                          <a:spcPct val="115000"/>
                        </a:lnSpc>
                        <a:spcBef>
                          <a:spcPts val="0"/>
                        </a:spcBef>
                        <a:spcAft>
                          <a:spcPts val="0"/>
                        </a:spcAft>
                        <a:buNone/>
                      </a:pPr>
                      <a:r>
                        <a:rPr lang="en-GB" sz="1800"/>
                        <a:t>Epoch in this table is the maximum epoch (which will be used in the iteration in SVM)</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2">
                  <a:txBody>
                    <a:bodyPr/>
                    <a:lstStyle/>
                    <a:p>
                      <a:pPr marL="0" lvl="0" indent="0" algn="l" rtl="0">
                        <a:lnSpc>
                          <a:spcPct val="115000"/>
                        </a:lnSpc>
                        <a:spcBef>
                          <a:spcPts val="0"/>
                        </a:spcBef>
                        <a:spcAft>
                          <a:spcPts val="0"/>
                        </a:spcAft>
                        <a:buNone/>
                      </a:pPr>
                      <a:r>
                        <a:rPr lang="en-GB" sz="1800"/>
                        <a:t>Hear diseases dataset (numerical type)</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88325">
                <a:tc>
                  <a:txBody>
                    <a:bodyPr/>
                    <a:lstStyle/>
                    <a:p>
                      <a:pPr marL="0" lvl="0" indent="0" algn="l" rtl="0">
                        <a:lnSpc>
                          <a:spcPct val="115000"/>
                        </a:lnSpc>
                        <a:spcBef>
                          <a:spcPts val="0"/>
                        </a:spcBef>
                        <a:spcAft>
                          <a:spcPts val="0"/>
                        </a:spcAft>
                        <a:buNone/>
                      </a:pPr>
                      <a:r>
                        <a:rPr lang="en-GB" sz="1800"/>
                        <a:t>Both are single class classification (1 or 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bl>
          </a:graphicData>
        </a:graphic>
      </p:graphicFrame>
      <p:sp>
        <p:nvSpPr>
          <p:cNvPr id="547" name="Google Shape;547;p69"/>
          <p:cNvSpPr txBox="1"/>
          <p:nvPr/>
        </p:nvSpPr>
        <p:spPr>
          <a:xfrm>
            <a:off x="2125325" y="2810300"/>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15. Constant and tested value of Experiment 6</a:t>
            </a:r>
            <a:endParaRPr>
              <a:latin typeface="Trebuchet MS"/>
              <a:ea typeface="Trebuchet MS"/>
              <a:cs typeface="Trebuchet MS"/>
              <a:sym typeface="Trebuchet MS"/>
            </a:endParaRPr>
          </a:p>
        </p:txBody>
      </p:sp>
      <p:sp>
        <p:nvSpPr>
          <p:cNvPr id="548" name="Google Shape;548;p6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59/67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Related works</a:t>
            </a:r>
            <a:endParaRPr/>
          </a:p>
        </p:txBody>
      </p:sp>
      <p:sp>
        <p:nvSpPr>
          <p:cNvPr id="98" name="Google Shape;98;p16"/>
          <p:cNvSpPr txBox="1">
            <a:spLocks noGrp="1"/>
          </p:cNvSpPr>
          <p:nvPr>
            <p:ph type="body" idx="1"/>
          </p:nvPr>
        </p:nvSpPr>
        <p:spPr>
          <a:xfrm>
            <a:off x="611188" y="1881188"/>
            <a:ext cx="8424900" cy="4860900"/>
          </a:xfrm>
          <a:prstGeom prst="rect">
            <a:avLst/>
          </a:prstGeom>
          <a:noFill/>
          <a:ln>
            <a:noFill/>
          </a:ln>
        </p:spPr>
        <p:txBody>
          <a:bodyPr spcFirstLastPara="1" wrap="square" lIns="91425" tIns="45700" rIns="91425" bIns="45700" anchor="t" anchorCtr="0">
            <a:noAutofit/>
          </a:bodyPr>
          <a:lstStyle/>
          <a:p>
            <a:pPr marL="571500" lvl="0" indent="-457200" algn="just" rtl="0">
              <a:lnSpc>
                <a:spcPct val="100000"/>
              </a:lnSpc>
              <a:spcBef>
                <a:spcPts val="360"/>
              </a:spcBef>
              <a:spcAft>
                <a:spcPts val="0"/>
              </a:spcAft>
              <a:buSzPts val="1800"/>
              <a:buFont typeface="Arial"/>
              <a:buAutoNum type="arabicPeriod" startAt="3"/>
            </a:pPr>
            <a:r>
              <a:rPr lang="en-GB" sz="2000"/>
              <a:t>Automated Arabic Text Categorization Using SVM and NB [3]</a:t>
            </a:r>
            <a:endParaRPr/>
          </a:p>
          <a:p>
            <a:pPr marL="457200" lvl="0" indent="-342900" algn="just" rtl="0">
              <a:lnSpc>
                <a:spcPct val="100000"/>
              </a:lnSpc>
              <a:spcBef>
                <a:spcPts val="360"/>
              </a:spcBef>
              <a:spcAft>
                <a:spcPts val="0"/>
              </a:spcAft>
              <a:buClr>
                <a:schemeClr val="dk1"/>
              </a:buClr>
              <a:buSzPts val="1800"/>
              <a:buChar char="•"/>
            </a:pPr>
            <a:r>
              <a:rPr lang="en-GB" sz="2000"/>
              <a:t>In this article, the writer compare the performance of Naive Bayesian method (NB) and Support Vector Machine algorithm (SVM) for Arabic text classification. </a:t>
            </a:r>
            <a:endParaRPr sz="2000"/>
          </a:p>
          <a:p>
            <a:pPr marL="457200" lvl="0" indent="-342900" algn="just" rtl="0">
              <a:lnSpc>
                <a:spcPct val="100000"/>
              </a:lnSpc>
              <a:spcBef>
                <a:spcPts val="360"/>
              </a:spcBef>
              <a:spcAft>
                <a:spcPts val="0"/>
              </a:spcAft>
              <a:buClr>
                <a:schemeClr val="dk1"/>
              </a:buClr>
              <a:buSzPts val="1800"/>
              <a:buChar char="•"/>
            </a:pPr>
            <a:r>
              <a:rPr lang="en-GB" sz="2000"/>
              <a:t>The data set used for the experiment consist of 5121 Arabic documents of different lengths that belongs to 7 categories</a:t>
            </a:r>
            <a:endParaRPr sz="2000"/>
          </a:p>
          <a:p>
            <a:pPr marL="457200" lvl="0" indent="-342900" algn="just" rtl="0">
              <a:lnSpc>
                <a:spcPct val="100000"/>
              </a:lnSpc>
              <a:spcBef>
                <a:spcPts val="360"/>
              </a:spcBef>
              <a:spcAft>
                <a:spcPts val="0"/>
              </a:spcAft>
              <a:buClr>
                <a:schemeClr val="dk1"/>
              </a:buClr>
              <a:buSzPts val="1800"/>
              <a:buChar char="•"/>
            </a:pPr>
            <a:r>
              <a:rPr lang="en-GB" sz="2000"/>
              <a:t>The goal of this paper is to present and compare results obtained against Saudi Newspapers (SNP) Arabic text collections using Support Vector Machine (SVM) algorithm and Naïve Bayesian (NB) algorithm. The result of experiment is that, the SVM algorithm outperformed NB algorithm regards to F1, Recall and Precision measures.</a:t>
            </a:r>
            <a:br>
              <a:rPr lang="en-GB" sz="2000"/>
            </a:br>
            <a:endParaRPr sz="2000"/>
          </a:p>
        </p:txBody>
      </p:sp>
      <p:sp>
        <p:nvSpPr>
          <p:cNvPr id="99" name="Google Shape;99;p1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0"/>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200"/>
              <a:t>Experiment 6. Analysis of comparison of KNN and SVM</a:t>
            </a:r>
            <a:endParaRPr sz="3200"/>
          </a:p>
        </p:txBody>
      </p:sp>
      <p:sp>
        <p:nvSpPr>
          <p:cNvPr id="555" name="Google Shape;555;p70"/>
          <p:cNvSpPr txBox="1">
            <a:spLocks noGrp="1"/>
          </p:cNvSpPr>
          <p:nvPr>
            <p:ph type="body" idx="1"/>
          </p:nvPr>
        </p:nvSpPr>
        <p:spPr>
          <a:xfrm>
            <a:off x="611200" y="1881200"/>
            <a:ext cx="8208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Clr>
                <a:schemeClr val="dk1"/>
              </a:buClr>
              <a:buSzPts val="1100"/>
              <a:buFont typeface="Arial"/>
              <a:buNone/>
            </a:pPr>
            <a:r>
              <a:rPr lang="en-GB" sz="2200"/>
              <a:t>Course of experiment:</a:t>
            </a:r>
            <a:endParaRPr sz="2200"/>
          </a:p>
          <a:p>
            <a:pPr marL="457200" lvl="0" indent="-368300" algn="just" rtl="0">
              <a:spcBef>
                <a:spcPts val="360"/>
              </a:spcBef>
              <a:spcAft>
                <a:spcPts val="0"/>
              </a:spcAft>
              <a:buSzPts val="2200"/>
              <a:buAutoNum type="arabicPeriod"/>
            </a:pPr>
            <a:r>
              <a:rPr lang="en-GB" sz="2200"/>
              <a:t>Load mushroom and heart diseases dataset</a:t>
            </a:r>
            <a:endParaRPr sz="2200"/>
          </a:p>
          <a:p>
            <a:pPr marL="457200" lvl="0" indent="-368300" algn="just" rtl="0">
              <a:spcBef>
                <a:spcPts val="0"/>
              </a:spcBef>
              <a:spcAft>
                <a:spcPts val="0"/>
              </a:spcAft>
              <a:buSzPts val="2200"/>
              <a:buAutoNum type="arabicPeriod"/>
            </a:pPr>
            <a:r>
              <a:rPr lang="en-GB" sz="2200">
                <a:latin typeface="Arial"/>
                <a:ea typeface="Arial"/>
                <a:cs typeface="Arial"/>
                <a:sym typeface="Arial"/>
              </a:rPr>
              <a:t>Mushroom data are transformed to numerical value.</a:t>
            </a:r>
            <a:endParaRPr sz="2200"/>
          </a:p>
          <a:p>
            <a:pPr marL="457200" lvl="0" indent="-368300" algn="just" rtl="0">
              <a:spcBef>
                <a:spcPts val="0"/>
              </a:spcBef>
              <a:spcAft>
                <a:spcPts val="0"/>
              </a:spcAft>
              <a:buSzPts val="2200"/>
              <a:buAutoNum type="arabicPeriod"/>
            </a:pPr>
            <a:r>
              <a:rPr lang="en-GB" sz="2200"/>
              <a:t>Apply SVM and KNN Classification</a:t>
            </a:r>
            <a:endParaRPr sz="2200"/>
          </a:p>
          <a:p>
            <a:pPr marL="457200" lvl="0" indent="-368300" algn="just" rtl="0">
              <a:spcBef>
                <a:spcPts val="0"/>
              </a:spcBef>
              <a:spcAft>
                <a:spcPts val="0"/>
              </a:spcAft>
              <a:buSzPts val="2200"/>
              <a:buAutoNum type="arabicPeriod"/>
            </a:pPr>
            <a:r>
              <a:rPr lang="en-GB" sz="2200"/>
              <a:t>Measure the performance using sklearn.metrics</a:t>
            </a:r>
            <a:endParaRPr sz="2200"/>
          </a:p>
          <a:p>
            <a:pPr marL="0" lvl="0" indent="0" algn="just" rtl="0">
              <a:spcBef>
                <a:spcPts val="0"/>
              </a:spcBef>
              <a:spcAft>
                <a:spcPts val="0"/>
              </a:spcAft>
              <a:buClr>
                <a:schemeClr val="dk1"/>
              </a:buClr>
              <a:buSzPts val="1100"/>
              <a:buFont typeface="Arial"/>
              <a:buNone/>
            </a:pPr>
            <a:r>
              <a:rPr lang="en-GB" sz="2200"/>
              <a:t>Result:</a:t>
            </a:r>
            <a:endParaRPr sz="2200"/>
          </a:p>
          <a:p>
            <a:pPr marL="914400" lvl="1" indent="-368300" algn="just" rtl="0">
              <a:spcBef>
                <a:spcPts val="0"/>
              </a:spcBef>
              <a:spcAft>
                <a:spcPts val="0"/>
              </a:spcAft>
              <a:buSzPts val="2200"/>
              <a:buAutoNum type="alphaLcPeriod"/>
            </a:pPr>
            <a:r>
              <a:rPr lang="en-GB" sz="2200"/>
              <a:t>Mushroom dataset</a:t>
            </a:r>
            <a:endParaRPr sz="2200"/>
          </a:p>
          <a:p>
            <a:pPr marL="1371600" lvl="2" indent="-368300" algn="just" rtl="0">
              <a:spcBef>
                <a:spcPts val="0"/>
              </a:spcBef>
              <a:spcAft>
                <a:spcPts val="0"/>
              </a:spcAft>
              <a:buSzPts val="2200"/>
              <a:buAutoNum type="romanLcPeriod"/>
            </a:pPr>
            <a:r>
              <a:rPr lang="en-GB" sz="2200"/>
              <a:t>Highest accuracy (KNN) = 100%</a:t>
            </a:r>
            <a:endParaRPr sz="2200"/>
          </a:p>
          <a:p>
            <a:pPr marL="914400" lvl="1" indent="-368300" algn="just" rtl="0">
              <a:spcBef>
                <a:spcPts val="0"/>
              </a:spcBef>
              <a:spcAft>
                <a:spcPts val="0"/>
              </a:spcAft>
              <a:buSzPts val="2200"/>
              <a:buAutoNum type="alphaLcPeriod"/>
            </a:pPr>
            <a:r>
              <a:rPr lang="en-GB" sz="2200"/>
              <a:t>Heart disease dataset</a:t>
            </a:r>
            <a:endParaRPr sz="2200"/>
          </a:p>
          <a:p>
            <a:pPr marL="1371600" lvl="2" indent="-368300" algn="just" rtl="0">
              <a:spcBef>
                <a:spcPts val="0"/>
              </a:spcBef>
              <a:spcAft>
                <a:spcPts val="0"/>
              </a:spcAft>
              <a:buSzPts val="2200"/>
              <a:buAutoNum type="romanLcPeriod"/>
            </a:pPr>
            <a:r>
              <a:rPr lang="en-GB" sz="2200"/>
              <a:t>Highest accuracy (SVM) = 75%</a:t>
            </a:r>
            <a:endParaRPr sz="2200"/>
          </a:p>
          <a:p>
            <a:pPr marL="914400" lvl="1" indent="-368300" algn="just" rtl="0">
              <a:spcBef>
                <a:spcPts val="0"/>
              </a:spcBef>
              <a:spcAft>
                <a:spcPts val="0"/>
              </a:spcAft>
              <a:buSzPts val="2200"/>
              <a:buAutoNum type="alphaLcPeriod"/>
            </a:pPr>
            <a:r>
              <a:rPr lang="en-GB" sz="2200"/>
              <a:t>KNN has a better performance than SVM for Mushroom dataset. But SVM has a better performance in heart diseases dataset.</a:t>
            </a:r>
            <a:endParaRPr sz="2200"/>
          </a:p>
        </p:txBody>
      </p:sp>
      <p:sp>
        <p:nvSpPr>
          <p:cNvPr id="556" name="Google Shape;556;p70"/>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60/67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1"/>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200"/>
              <a:t>Experiment 6. Analysis of comparison of KNN and SVM</a:t>
            </a:r>
            <a:endParaRPr/>
          </a:p>
        </p:txBody>
      </p:sp>
      <p:graphicFrame>
        <p:nvGraphicFramePr>
          <p:cNvPr id="563" name="Google Shape;563;p71"/>
          <p:cNvGraphicFramePr/>
          <p:nvPr/>
        </p:nvGraphicFramePr>
        <p:xfrm>
          <a:off x="792088" y="2380863"/>
          <a:ext cx="7758325" cy="4084050"/>
        </p:xfrm>
        <a:graphic>
          <a:graphicData uri="http://schemas.openxmlformats.org/drawingml/2006/table">
            <a:tbl>
              <a:tblPr>
                <a:noFill/>
                <a:tableStyleId>{8AF56FFD-5893-4E7D-A7EA-4B7C37CC7CF5}</a:tableStyleId>
              </a:tblPr>
              <a:tblGrid>
                <a:gridCol w="1141575"/>
                <a:gridCol w="1646125"/>
                <a:gridCol w="2412825"/>
                <a:gridCol w="2557800"/>
              </a:tblGrid>
              <a:tr h="594775">
                <a:tc>
                  <a:txBody>
                    <a:bodyPr/>
                    <a:lstStyle/>
                    <a:p>
                      <a:pPr marL="0" lvl="0" indent="0" algn="l" rtl="0">
                        <a:spcBef>
                          <a:spcPts val="0"/>
                        </a:spcBef>
                        <a:spcAft>
                          <a:spcPts val="0"/>
                        </a:spcAft>
                        <a:buNone/>
                      </a:pPr>
                      <a:endParaRPr sz="1800"/>
                    </a:p>
                  </a:txBody>
                  <a:tcPr marL="91425" marR="91425" marT="91425" marB="91425">
                    <a:solidFill>
                      <a:schemeClr val="dk2"/>
                    </a:solidFill>
                  </a:tcPr>
                </a:tc>
                <a:tc>
                  <a:txBody>
                    <a:bodyPr/>
                    <a:lstStyle/>
                    <a:p>
                      <a:pPr marL="0" lvl="0" indent="0" algn="l" rtl="0">
                        <a:spcBef>
                          <a:spcPts val="0"/>
                        </a:spcBef>
                        <a:spcAft>
                          <a:spcPts val="0"/>
                        </a:spcAft>
                        <a:buNone/>
                      </a:pPr>
                      <a:r>
                        <a:rPr lang="en-GB" sz="1800"/>
                        <a:t>Measurement </a:t>
                      </a:r>
                      <a:endParaRPr sz="1800"/>
                    </a:p>
                  </a:txBody>
                  <a:tcPr marL="91425" marR="91425" marT="91425" marB="91425">
                    <a:solidFill>
                      <a:schemeClr val="dk2"/>
                    </a:solidFill>
                  </a:tcPr>
                </a:tc>
                <a:tc>
                  <a:txBody>
                    <a:bodyPr/>
                    <a:lstStyle/>
                    <a:p>
                      <a:pPr marL="0" lvl="0" indent="0" algn="l" rtl="0">
                        <a:spcBef>
                          <a:spcPts val="0"/>
                        </a:spcBef>
                        <a:spcAft>
                          <a:spcPts val="0"/>
                        </a:spcAft>
                        <a:buNone/>
                      </a:pPr>
                      <a:r>
                        <a:rPr lang="en-GB" sz="1800"/>
                        <a:t>KNN</a:t>
                      </a:r>
                      <a:r>
                        <a:rPr lang="en-GB"/>
                        <a:t> (k=6)</a:t>
                      </a:r>
                      <a:endParaRPr/>
                    </a:p>
                    <a:p>
                      <a:pPr marL="0" lvl="0" indent="0" algn="l" rtl="0">
                        <a:spcBef>
                          <a:spcPts val="0"/>
                        </a:spcBef>
                        <a:spcAft>
                          <a:spcPts val="0"/>
                        </a:spcAft>
                        <a:buNone/>
                      </a:pPr>
                      <a:endParaRPr/>
                    </a:p>
                  </a:txBody>
                  <a:tcPr marL="91425" marR="91425" marT="91425" marB="91425">
                    <a:solidFill>
                      <a:schemeClr val="dk2"/>
                    </a:solidFill>
                  </a:tcPr>
                </a:tc>
                <a:tc>
                  <a:txBody>
                    <a:bodyPr/>
                    <a:lstStyle/>
                    <a:p>
                      <a:pPr marL="0" lvl="0" indent="0" algn="l" rtl="0">
                        <a:spcBef>
                          <a:spcPts val="0"/>
                        </a:spcBef>
                        <a:spcAft>
                          <a:spcPts val="0"/>
                        </a:spcAft>
                        <a:buNone/>
                      </a:pPr>
                      <a:r>
                        <a:rPr lang="en-GB" sz="1800"/>
                        <a:t>SVM</a:t>
                      </a:r>
                      <a:endParaRPr sz="1800"/>
                    </a:p>
                    <a:p>
                      <a:pPr marL="0" lvl="0" indent="0" algn="l" rtl="0">
                        <a:spcBef>
                          <a:spcPts val="0"/>
                        </a:spcBef>
                        <a:spcAft>
                          <a:spcPts val="0"/>
                        </a:spcAft>
                        <a:buNone/>
                      </a:pPr>
                      <a:r>
                        <a:rPr lang="en-GB" sz="1200"/>
                        <a:t>(Epoch=10000 alpha= </a:t>
                      </a:r>
                      <a:r>
                        <a:rPr lang="en-GB" sz="1200">
                          <a:solidFill>
                            <a:schemeClr val="dk1"/>
                          </a:solidFill>
                        </a:rPr>
                        <a:t>0.00001)</a:t>
                      </a:r>
                      <a:endParaRPr sz="1200"/>
                    </a:p>
                  </a:txBody>
                  <a:tcPr marL="91425" marR="91425" marT="91425" marB="91425">
                    <a:solidFill>
                      <a:schemeClr val="dk2"/>
                    </a:solidFill>
                  </a:tcPr>
                </a:tc>
              </a:tr>
              <a:tr h="400275">
                <a:tc rowSpan="4">
                  <a:txBody>
                    <a:bodyPr/>
                    <a:lstStyle/>
                    <a:p>
                      <a:pPr marL="0" lvl="0" indent="0" algn="l" rtl="0">
                        <a:spcBef>
                          <a:spcPts val="0"/>
                        </a:spcBef>
                        <a:spcAft>
                          <a:spcPts val="0"/>
                        </a:spcAft>
                        <a:buNone/>
                      </a:pPr>
                      <a:r>
                        <a:rPr lang="en-GB" sz="1600"/>
                        <a:t>Mushrom </a:t>
                      </a:r>
                      <a:endParaRPr sz="1600"/>
                    </a:p>
                  </a:txBody>
                  <a:tcPr marL="91425" marR="91425" marT="91425" marB="91425">
                    <a:solidFill>
                      <a:schemeClr val="dk2"/>
                    </a:solidFill>
                  </a:tcPr>
                </a:tc>
                <a:tc>
                  <a:txBody>
                    <a:bodyPr/>
                    <a:lstStyle/>
                    <a:p>
                      <a:pPr marL="0" lvl="0" indent="0" algn="l" rtl="0">
                        <a:spcBef>
                          <a:spcPts val="0"/>
                        </a:spcBef>
                        <a:spcAft>
                          <a:spcPts val="0"/>
                        </a:spcAft>
                        <a:buNone/>
                      </a:pPr>
                      <a:r>
                        <a:rPr lang="en-GB" sz="1600"/>
                        <a:t>accuracy</a:t>
                      </a:r>
                      <a:endParaRPr sz="1600"/>
                    </a:p>
                  </a:txBody>
                  <a:tcPr marL="91425" marR="91425" marT="91425" marB="91425">
                    <a:solidFill>
                      <a:srgbClr val="FFD966"/>
                    </a:solidFill>
                  </a:tcPr>
                </a:tc>
                <a:tc>
                  <a:txBody>
                    <a:bodyPr/>
                    <a:lstStyle/>
                    <a:p>
                      <a:pPr marL="0" lvl="0" indent="0" algn="l" rtl="0">
                        <a:spcBef>
                          <a:spcPts val="0"/>
                        </a:spcBef>
                        <a:spcAft>
                          <a:spcPts val="0"/>
                        </a:spcAft>
                        <a:buNone/>
                      </a:pPr>
                      <a:r>
                        <a:rPr lang="en-GB" sz="1600"/>
                        <a:t>100.00%</a:t>
                      </a:r>
                      <a:endParaRPr sz="1600"/>
                    </a:p>
                  </a:txBody>
                  <a:tcPr marL="91425" marR="91425" marT="91425" marB="91425"/>
                </a:tc>
                <a:tc>
                  <a:txBody>
                    <a:bodyPr/>
                    <a:lstStyle/>
                    <a:p>
                      <a:pPr marL="0" lvl="0" indent="0" algn="l" rtl="0">
                        <a:spcBef>
                          <a:spcPts val="0"/>
                        </a:spcBef>
                        <a:spcAft>
                          <a:spcPts val="0"/>
                        </a:spcAft>
                        <a:buNone/>
                      </a:pPr>
                      <a:r>
                        <a:rPr lang="en-GB" sz="1600"/>
                        <a:t>96%</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prescision</a:t>
                      </a:r>
                      <a:endParaRPr sz="1600"/>
                    </a:p>
                  </a:txBody>
                  <a:tcPr marL="91425" marR="91425" marT="91425" marB="91425">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100.00%</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96%</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recall</a:t>
                      </a:r>
                      <a:endParaRPr sz="1600"/>
                    </a:p>
                  </a:txBody>
                  <a:tcPr marL="91425" marR="91425" marT="91425" marB="91425">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100.00%</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96%</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f score</a:t>
                      </a:r>
                      <a:endParaRPr sz="1600"/>
                    </a:p>
                  </a:txBody>
                  <a:tcPr marL="91425" marR="91425" marT="91425" marB="91425">
                    <a:lnB w="9525" cap="flat" cmpd="sng">
                      <a:solidFill>
                        <a:srgbClr val="9E9E9E"/>
                      </a:solidFill>
                      <a:prstDash val="solid"/>
                      <a:round/>
                      <a:headEnd type="none" w="sm" len="sm"/>
                      <a:tailEnd type="none" w="sm" len="sm"/>
                    </a:lnB>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100.00%</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96%</a:t>
                      </a:r>
                      <a:endParaRPr sz="1600"/>
                    </a:p>
                  </a:txBody>
                  <a:tcPr marL="91425" marR="91425" marT="91425" marB="91425"/>
                </a:tc>
              </a:tr>
              <a:tr h="400275">
                <a:tc rowSpan="4">
                  <a:txBody>
                    <a:bodyPr/>
                    <a:lstStyle/>
                    <a:p>
                      <a:pPr marL="0" lvl="0" indent="0" algn="l" rtl="0">
                        <a:spcBef>
                          <a:spcPts val="0"/>
                        </a:spcBef>
                        <a:spcAft>
                          <a:spcPts val="0"/>
                        </a:spcAft>
                        <a:buNone/>
                      </a:pPr>
                      <a:r>
                        <a:rPr lang="en-GB" sz="1600"/>
                        <a:t>Heart disease</a:t>
                      </a:r>
                      <a:endParaRPr sz="1600"/>
                    </a:p>
                  </a:txBody>
                  <a:tcPr marL="91425" marR="91425" marT="91425" marB="91425">
                    <a:lnR w="9525" cap="flat" cmpd="sng">
                      <a:solidFill>
                        <a:srgbClr val="9E9E9E"/>
                      </a:solidFill>
                      <a:prstDash val="solid"/>
                      <a:round/>
                      <a:headEnd type="none" w="sm" len="sm"/>
                      <a:tailEnd type="none" w="sm" len="sm"/>
                    </a:lnR>
                    <a:solidFill>
                      <a:schemeClr val="dk2"/>
                    </a:solidFill>
                  </a:tcPr>
                </a:tc>
                <a:tc>
                  <a:txBody>
                    <a:bodyPr/>
                    <a:lstStyle/>
                    <a:p>
                      <a:pPr marL="0" lvl="0" indent="0" algn="l" rtl="0">
                        <a:spcBef>
                          <a:spcPts val="0"/>
                        </a:spcBef>
                        <a:spcAft>
                          <a:spcPts val="0"/>
                        </a:spcAft>
                        <a:buNone/>
                      </a:pPr>
                      <a:r>
                        <a:rPr lang="en-GB" sz="1600"/>
                        <a:t>accuracy</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73.77%</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600"/>
                        <a:t>75%</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prescision</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73.00%</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600"/>
                        <a:t>78%</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recall</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73.00%</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600"/>
                        <a:t>78%</a:t>
                      </a:r>
                      <a:endParaRPr sz="1600"/>
                    </a:p>
                  </a:txBody>
                  <a:tcPr marL="91425" marR="91425" marT="91425" marB="91425"/>
                </a:tc>
              </a:tr>
              <a:tr h="400275">
                <a:tc vMerge="1">
                  <a:txBody>
                    <a:bodyPr/>
                    <a:lstStyle/>
                    <a:p>
                      <a:endParaRPr lang="en-US"/>
                    </a:p>
                  </a:txBody>
                  <a:tcPr/>
                </a:tc>
                <a:tc>
                  <a:txBody>
                    <a:bodyPr/>
                    <a:lstStyle/>
                    <a:p>
                      <a:pPr marL="0" lvl="0" indent="0" algn="l" rtl="0">
                        <a:spcBef>
                          <a:spcPts val="0"/>
                        </a:spcBef>
                        <a:spcAft>
                          <a:spcPts val="0"/>
                        </a:spcAft>
                        <a:buNone/>
                      </a:pPr>
                      <a:r>
                        <a:rPr lang="en-GB" sz="1600"/>
                        <a:t>f score</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tc>
                  <a:txBody>
                    <a:bodyPr/>
                    <a:lstStyle/>
                    <a:p>
                      <a:pPr marL="0" lvl="0" indent="0" algn="l" rtl="0">
                        <a:spcBef>
                          <a:spcPts val="0"/>
                        </a:spcBef>
                        <a:spcAft>
                          <a:spcPts val="0"/>
                        </a:spcAft>
                        <a:buClr>
                          <a:schemeClr val="dk1"/>
                        </a:buClr>
                        <a:buSzPts val="1100"/>
                        <a:buFont typeface="Arial"/>
                        <a:buNone/>
                      </a:pPr>
                      <a:r>
                        <a:rPr lang="en-GB" sz="1600">
                          <a:solidFill>
                            <a:schemeClr val="dk1"/>
                          </a:solidFill>
                        </a:rPr>
                        <a:t>73.00%</a:t>
                      </a:r>
                      <a:endParaRPr sz="16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600"/>
                        <a:t>75%</a:t>
                      </a:r>
                      <a:endParaRPr sz="1600"/>
                    </a:p>
                  </a:txBody>
                  <a:tcPr marL="91425" marR="91425" marT="91425" marB="91425"/>
                </a:tc>
              </a:tr>
            </a:tbl>
          </a:graphicData>
        </a:graphic>
      </p:graphicFrame>
      <p:sp>
        <p:nvSpPr>
          <p:cNvPr id="564" name="Google Shape;564;p71"/>
          <p:cNvSpPr txBox="1"/>
          <p:nvPr/>
        </p:nvSpPr>
        <p:spPr>
          <a:xfrm>
            <a:off x="944500" y="1884763"/>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16. Experiment result of SVM and KNN</a:t>
            </a:r>
            <a:endParaRPr>
              <a:latin typeface="Trebuchet MS"/>
              <a:ea typeface="Trebuchet MS"/>
              <a:cs typeface="Trebuchet MS"/>
              <a:sym typeface="Trebuchet MS"/>
            </a:endParaRPr>
          </a:p>
        </p:txBody>
      </p:sp>
      <p:sp>
        <p:nvSpPr>
          <p:cNvPr id="565" name="Google Shape;565;p71"/>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61/67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2"/>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200"/>
              <a:t>Experiment 6. Analysis of comparison of KNN and SVM</a:t>
            </a:r>
            <a:endParaRPr sz="3200"/>
          </a:p>
        </p:txBody>
      </p:sp>
      <p:sp>
        <p:nvSpPr>
          <p:cNvPr id="572" name="Google Shape;572;p72"/>
          <p:cNvSpPr txBox="1">
            <a:spLocks noGrp="1"/>
          </p:cNvSpPr>
          <p:nvPr>
            <p:ph type="body" idx="1"/>
          </p:nvPr>
        </p:nvSpPr>
        <p:spPr>
          <a:xfrm>
            <a:off x="611200" y="1881200"/>
            <a:ext cx="82971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200"/>
              <a:t>Comment:</a:t>
            </a:r>
            <a:endParaRPr sz="2200"/>
          </a:p>
          <a:p>
            <a:pPr marL="457200" lvl="0" indent="-368300" algn="just" rtl="0">
              <a:spcBef>
                <a:spcPts val="360"/>
              </a:spcBef>
              <a:spcAft>
                <a:spcPts val="0"/>
              </a:spcAft>
              <a:buSzPts val="2200"/>
              <a:buAutoNum type="arabicPeriod"/>
            </a:pPr>
            <a:r>
              <a:rPr lang="en-GB" sz="2200"/>
              <a:t>SVM and KNN has a better performance in mushroom dataset than in KNN. Which means KNN and SVM classifier works better for non numerical dataset (which are transformed to numerical value).</a:t>
            </a:r>
            <a:endParaRPr sz="2200"/>
          </a:p>
          <a:p>
            <a:pPr marL="457200" lvl="0" indent="-368300" algn="just" rtl="0">
              <a:spcBef>
                <a:spcPts val="0"/>
              </a:spcBef>
              <a:spcAft>
                <a:spcPts val="0"/>
              </a:spcAft>
              <a:buSzPts val="2200"/>
              <a:buAutoNum type="arabicPeriod"/>
            </a:pPr>
            <a:r>
              <a:rPr lang="en-GB" sz="2200"/>
              <a:t>KNN has a better performance in mushroom dataset than in SVM. But SVM has a better performance than KNN for heart diseases dataset. </a:t>
            </a:r>
            <a:endParaRPr sz="2200"/>
          </a:p>
          <a:p>
            <a:pPr marL="457200" lvl="0" indent="-368300" algn="just" rtl="0">
              <a:spcBef>
                <a:spcPts val="0"/>
              </a:spcBef>
              <a:spcAft>
                <a:spcPts val="0"/>
              </a:spcAft>
              <a:buSzPts val="2200"/>
              <a:buAutoNum type="arabicPeriod"/>
            </a:pPr>
            <a:r>
              <a:rPr lang="en-GB" sz="2200"/>
              <a:t>Since SVM need a numbers of iteration in updating the gradient to obtain the optimum weight for large margin. Increasing the the number of epoch and alpha can increase the accuracy result.</a:t>
            </a:r>
            <a:endParaRPr sz="2200"/>
          </a:p>
        </p:txBody>
      </p:sp>
      <p:sp>
        <p:nvSpPr>
          <p:cNvPr id="573" name="Google Shape;573;p72"/>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62/67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7"/>
        <p:cNvGrpSpPr/>
        <p:nvPr/>
      </p:nvGrpSpPr>
      <p:grpSpPr>
        <a:xfrm>
          <a:off x="0" y="0"/>
          <a:ext cx="0" cy="0"/>
          <a:chOff x="0" y="0"/>
          <a:chExt cx="0" cy="0"/>
        </a:xfrm>
      </p:grpSpPr>
      <p:sp>
        <p:nvSpPr>
          <p:cNvPr id="578" name="Google Shape;578;p73"/>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565150" lvl="0" indent="-514350" algn="l" rtl="0">
              <a:lnSpc>
                <a:spcPct val="100000"/>
              </a:lnSpc>
              <a:spcBef>
                <a:spcPts val="0"/>
              </a:spcBef>
              <a:spcAft>
                <a:spcPts val="0"/>
              </a:spcAft>
              <a:buSzPts val="1400"/>
              <a:buNone/>
            </a:pPr>
            <a:r>
              <a:rPr lang="en-GB" sz="4800"/>
              <a:t>10. Summary</a:t>
            </a:r>
            <a:endParaRPr sz="4800"/>
          </a:p>
        </p:txBody>
      </p:sp>
      <p:sp>
        <p:nvSpPr>
          <p:cNvPr id="579" name="Google Shape;579;p73"/>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63/67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4"/>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Summary</a:t>
            </a:r>
            <a:endParaRPr/>
          </a:p>
        </p:txBody>
      </p:sp>
      <p:sp>
        <p:nvSpPr>
          <p:cNvPr id="586" name="Google Shape;586;p74"/>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GB" sz="2400"/>
              <a:t>Based on the experiments, we can conclude that:</a:t>
            </a:r>
            <a:endParaRPr sz="2400"/>
          </a:p>
          <a:p>
            <a:pPr marL="457200" lvl="0" indent="-361950" algn="just" rtl="0">
              <a:spcBef>
                <a:spcPts val="360"/>
              </a:spcBef>
              <a:spcAft>
                <a:spcPts val="0"/>
              </a:spcAft>
              <a:buSzPts val="2100"/>
              <a:buChar char="•"/>
            </a:pPr>
            <a:r>
              <a:rPr lang="en-GB" sz="2100"/>
              <a:t>KNN works better when the range between data is small. Which in this case is the transformed dataset of non-numerical mushroom.</a:t>
            </a:r>
            <a:endParaRPr sz="2100"/>
          </a:p>
          <a:p>
            <a:pPr marL="457200" lvl="0" indent="-361950" algn="just" rtl="0">
              <a:spcBef>
                <a:spcPts val="0"/>
              </a:spcBef>
              <a:spcAft>
                <a:spcPts val="0"/>
              </a:spcAft>
              <a:buSzPts val="2100"/>
              <a:buChar char="•"/>
            </a:pPr>
            <a:r>
              <a:rPr lang="en-GB" sz="2100"/>
              <a:t>The highest accuracy for KNN was found in k=6 in both dataset</a:t>
            </a:r>
            <a:endParaRPr sz="2100"/>
          </a:p>
          <a:p>
            <a:pPr marL="457200" lvl="0" indent="-361950" algn="just" rtl="0">
              <a:spcBef>
                <a:spcPts val="0"/>
              </a:spcBef>
              <a:spcAft>
                <a:spcPts val="0"/>
              </a:spcAft>
              <a:buSzPts val="2100"/>
              <a:buChar char="•"/>
            </a:pPr>
            <a:r>
              <a:rPr lang="en-GB" sz="2100"/>
              <a:t>Minmax normalization was found to be a better feature scaling or data normalization.</a:t>
            </a:r>
            <a:endParaRPr sz="2100"/>
          </a:p>
          <a:p>
            <a:pPr marL="457200" lvl="0" indent="-361950" algn="just" rtl="0">
              <a:spcBef>
                <a:spcPts val="0"/>
              </a:spcBef>
              <a:spcAft>
                <a:spcPts val="0"/>
              </a:spcAft>
              <a:buSzPts val="2100"/>
              <a:buChar char="•"/>
            </a:pPr>
            <a:r>
              <a:rPr lang="en-GB" sz="2100"/>
              <a:t>SVM works better for non numerical data which are transformed.</a:t>
            </a:r>
            <a:endParaRPr sz="2100"/>
          </a:p>
          <a:p>
            <a:pPr marL="457200" lvl="0" indent="-361950" algn="just" rtl="0">
              <a:spcBef>
                <a:spcPts val="0"/>
              </a:spcBef>
              <a:spcAft>
                <a:spcPts val="0"/>
              </a:spcAft>
              <a:buSzPts val="2100"/>
              <a:buChar char="•"/>
            </a:pPr>
            <a:r>
              <a:rPr lang="en-GB" sz="2100"/>
              <a:t>Number of features can affect the performances of SVM classifiers.</a:t>
            </a:r>
            <a:endParaRPr sz="2100"/>
          </a:p>
          <a:p>
            <a:pPr marL="457200" lvl="0" indent="-361950" algn="just" rtl="0">
              <a:spcBef>
                <a:spcPts val="0"/>
              </a:spcBef>
              <a:spcAft>
                <a:spcPts val="0"/>
              </a:spcAft>
              <a:buSzPts val="2100"/>
              <a:buChar char="•"/>
            </a:pPr>
            <a:r>
              <a:rPr lang="en-GB" sz="2100"/>
              <a:t>Value of alpha and epoch in SVM affect the performances of SVM. The higher value of alpha and epoch can increase the accuracy of classifier result.</a:t>
            </a:r>
            <a:endParaRPr sz="2100"/>
          </a:p>
        </p:txBody>
      </p:sp>
      <p:sp>
        <p:nvSpPr>
          <p:cNvPr id="587" name="Google Shape;587;p74"/>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64/67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5"/>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References</a:t>
            </a:r>
            <a:endParaRPr/>
          </a:p>
        </p:txBody>
      </p:sp>
      <p:sp>
        <p:nvSpPr>
          <p:cNvPr id="594" name="Google Shape;594;p75"/>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1700"/>
              <a:t>[1] M. A. Wajeed and T. Adilakshmi. 2011.  Using KNN algorithm for text categorization.  In Vinu V. Das and Nessy Thankachan, editors, Computational Intelligence and Information Technology. Springer Berlin Heidelberg, Berlin, Heidelberg, pages 796–801.</a:t>
            </a:r>
            <a:endParaRPr sz="1700"/>
          </a:p>
          <a:p>
            <a:pPr marL="0" lvl="0" indent="0" algn="l" rtl="0">
              <a:spcBef>
                <a:spcPts val="360"/>
              </a:spcBef>
              <a:spcAft>
                <a:spcPts val="0"/>
              </a:spcAft>
              <a:buNone/>
            </a:pPr>
            <a:r>
              <a:rPr lang="en-GB" sz="1700"/>
              <a:t>[2] A. Danades, D. Pratama, D. Anggraini and D. Anggriani, "Comparison of accuracy level K-Nearest Neighbor algorithm and Support Vector Machine algorithm in classification water quality status," 2016 6th International Conference on System Engineering and Technology (ICSET), Bandung, 2016, pp. 137-141.</a:t>
            </a:r>
            <a:endParaRPr sz="1700"/>
          </a:p>
          <a:p>
            <a:pPr marL="0" lvl="0" indent="0" algn="l" rtl="0">
              <a:spcBef>
                <a:spcPts val="360"/>
              </a:spcBef>
              <a:spcAft>
                <a:spcPts val="0"/>
              </a:spcAft>
              <a:buNone/>
            </a:pPr>
            <a:r>
              <a:rPr lang="en-GB" sz="1700"/>
              <a:t>[3] Alsaleem, S. (2011). Automated Arabic Text Categorization Using SVM and NB. Int. Arab J. e-Technol., 2(2), 124-128.</a:t>
            </a:r>
            <a:endParaRPr sz="1700"/>
          </a:p>
          <a:p>
            <a:pPr marL="0" lvl="0" indent="0" algn="l" rtl="0">
              <a:spcBef>
                <a:spcPts val="360"/>
              </a:spcBef>
              <a:spcAft>
                <a:spcPts val="0"/>
              </a:spcAft>
              <a:buNone/>
            </a:pPr>
            <a:r>
              <a:rPr lang="en-GB" sz="1700"/>
              <a:t>[4] Keen, Ben. Feature Scaling with Scikit-Learn. 2017. http://benalexkeen.com/feature-scaling-with-scikit-learn/</a:t>
            </a:r>
            <a:endParaRPr sz="1700"/>
          </a:p>
          <a:p>
            <a:pPr marL="0" lvl="0" indent="0" algn="l" rtl="0">
              <a:spcBef>
                <a:spcPts val="360"/>
              </a:spcBef>
              <a:spcAft>
                <a:spcPts val="0"/>
              </a:spcAft>
              <a:buNone/>
            </a:pPr>
            <a:r>
              <a:rPr lang="en-GB" sz="1700"/>
              <a:t>[5] Bruno  Trstenjak,  Sasa  Mikac,  and  Dzenana  Donko. 2014.  Knn with tf-idf based framework for text categorization. In Procedia Engineering. volume 69, pages 1356–1364.</a:t>
            </a:r>
            <a:endParaRPr sz="1700"/>
          </a:p>
          <a:p>
            <a:pPr marL="0" lvl="0" indent="0" algn="l" rtl="0">
              <a:spcBef>
                <a:spcPts val="360"/>
              </a:spcBef>
              <a:spcAft>
                <a:spcPts val="0"/>
              </a:spcAft>
              <a:buNone/>
            </a:pPr>
            <a:r>
              <a:rPr lang="en-GB" sz="1700"/>
              <a:t>[6] Korde, Vandana. (2012). Text Classification and Classifiers:A Survey. International Journal of Artificial Intelligence &amp; Applications. 3. 85-99.</a:t>
            </a:r>
            <a:endParaRPr sz="1700"/>
          </a:p>
        </p:txBody>
      </p:sp>
      <p:sp>
        <p:nvSpPr>
          <p:cNvPr id="595" name="Google Shape;595;p75"/>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65/67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6"/>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02" name="Google Shape;602;p76"/>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GB" sz="1700"/>
              <a:t>[7] Moraes, R., Valiati, J. F., &amp; Gavião Neto, W. P. 2013. Document-level sentiment classification: An empirical comparison between SVM and ANN. Expert Systems with Applications, 40(2), 621–633.</a:t>
            </a:r>
            <a:endParaRPr sz="1700"/>
          </a:p>
          <a:p>
            <a:pPr marL="0" lvl="0" indent="0" algn="l" rtl="0">
              <a:spcBef>
                <a:spcPts val="360"/>
              </a:spcBef>
              <a:spcAft>
                <a:spcPts val="0"/>
              </a:spcAft>
              <a:buClr>
                <a:schemeClr val="dk1"/>
              </a:buClr>
              <a:buSzPts val="1100"/>
              <a:buFont typeface="Arial"/>
              <a:buNone/>
            </a:pPr>
            <a:r>
              <a:rPr lang="en-GB" sz="1700"/>
              <a:t>[8] Jakkula, V. (2006). Tutorial on support vector machine (svm). School of EECS, Washington State University, 37.</a:t>
            </a:r>
            <a:endParaRPr sz="1700"/>
          </a:p>
          <a:p>
            <a:pPr marL="0" lvl="0" indent="0" algn="l" rtl="0">
              <a:spcBef>
                <a:spcPts val="360"/>
              </a:spcBef>
              <a:spcAft>
                <a:spcPts val="0"/>
              </a:spcAft>
              <a:buClr>
                <a:schemeClr val="dk1"/>
              </a:buClr>
              <a:buSzPts val="1100"/>
              <a:buFont typeface="Arial"/>
              <a:buNone/>
            </a:pPr>
            <a:r>
              <a:rPr lang="en-GB" sz="1700"/>
              <a:t>[9] Erdem, Aykut. 2017. Lecture 15: −Support Vector Machines −Soft Margin Classification.  https://web.cs.hacettepe.edu.tr/~aykut/classes/fall2017/bbm406/slides/l15-support_vector_machines.pdf</a:t>
            </a:r>
            <a:endParaRPr sz="1700"/>
          </a:p>
          <a:p>
            <a:pPr marL="0" lvl="0" indent="0" algn="l" rtl="0">
              <a:spcBef>
                <a:spcPts val="360"/>
              </a:spcBef>
              <a:spcAft>
                <a:spcPts val="0"/>
              </a:spcAft>
              <a:buClr>
                <a:schemeClr val="dk1"/>
              </a:buClr>
              <a:buSzPts val="1100"/>
              <a:buFont typeface="Arial"/>
              <a:buNone/>
            </a:pPr>
            <a:r>
              <a:rPr lang="en-GB" sz="1700"/>
              <a:t>[10] Dogan, Rezarta. Support Vector Machine. https://www.cs.umd.edu/~samir/498/SVM.pdf?fbclid=IwAR1txSdO3y1XJUXrBSPQUKJezNWE6aMfena-EvR6H1dCx2WeNrEpfEpVr64. University of Maryland.</a:t>
            </a:r>
            <a:endParaRPr sz="1700"/>
          </a:p>
          <a:p>
            <a:pPr marL="0" lvl="0" indent="0" algn="l" rtl="0">
              <a:spcBef>
                <a:spcPts val="360"/>
              </a:spcBef>
              <a:spcAft>
                <a:spcPts val="0"/>
              </a:spcAft>
              <a:buClr>
                <a:schemeClr val="dk1"/>
              </a:buClr>
              <a:buSzPts val="1100"/>
              <a:buFont typeface="Arial"/>
              <a:buNone/>
            </a:pPr>
            <a:r>
              <a:rPr lang="en-GB" sz="1700"/>
              <a:t>[11] Gandhi, Rohith. 2018. Website: https://towardsdatascience.com/support-vector-machine-introduction-to-machine-learning-algorithms-934a444fca47</a:t>
            </a:r>
            <a:endParaRPr sz="1700"/>
          </a:p>
          <a:p>
            <a:pPr marL="0" lvl="0" indent="0" algn="l" rtl="0">
              <a:spcBef>
                <a:spcPts val="360"/>
              </a:spcBef>
              <a:spcAft>
                <a:spcPts val="0"/>
              </a:spcAft>
              <a:buClr>
                <a:schemeClr val="dk1"/>
              </a:buClr>
              <a:buSzPts val="1100"/>
              <a:buFont typeface="Arial"/>
              <a:buNone/>
            </a:pPr>
            <a:r>
              <a:rPr lang="en-GB" sz="1700"/>
              <a:t>[12] Sarang Narkhede. 2018. Website: https://towardsdatascience.com/understanding-confusion-matrix-a9ad42dcfd62</a:t>
            </a:r>
            <a:endParaRPr sz="1700"/>
          </a:p>
        </p:txBody>
      </p:sp>
      <p:sp>
        <p:nvSpPr>
          <p:cNvPr id="603" name="Google Shape;603;p76"/>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66/67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7"/>
          <p:cNvSpPr txBox="1">
            <a:spLocks noGrp="1"/>
          </p:cNvSpPr>
          <p:nvPr>
            <p:ph type="ctrTitle"/>
          </p:nvPr>
        </p:nvSpPr>
        <p:spPr>
          <a:xfrm>
            <a:off x="1871663" y="2130425"/>
            <a:ext cx="7092900" cy="2019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GB" sz="2800"/>
              <a:t>Thank you for your attention</a:t>
            </a:r>
            <a:endParaRPr sz="2800"/>
          </a:p>
        </p:txBody>
      </p:sp>
      <p:sp>
        <p:nvSpPr>
          <p:cNvPr id="610" name="Google Shape;610;p77"/>
          <p:cNvSpPr txBox="1">
            <a:spLocks noGrp="1"/>
          </p:cNvSpPr>
          <p:nvPr>
            <p:ph type="subTitle" idx="1"/>
          </p:nvPr>
        </p:nvSpPr>
        <p:spPr>
          <a:xfrm>
            <a:off x="1871663" y="5697538"/>
            <a:ext cx="7092900" cy="900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D3A1"/>
              </a:buClr>
              <a:buSzPts val="2000"/>
              <a:buFont typeface="Trebuchet MS"/>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24441" y="3240916"/>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5400"/>
              <a:t>3.Dataset</a:t>
            </a:r>
            <a:endParaRPr sz="5400"/>
          </a:p>
        </p:txBody>
      </p:sp>
      <p:sp>
        <p:nvSpPr>
          <p:cNvPr id="105" name="Google Shape;105;p17"/>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7/67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611188" y="630238"/>
            <a:ext cx="8424900" cy="1035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Dataset Origin</a:t>
            </a:r>
            <a:endParaRPr/>
          </a:p>
        </p:txBody>
      </p:sp>
      <p:sp>
        <p:nvSpPr>
          <p:cNvPr id="112" name="Google Shape;112;p18"/>
          <p:cNvSpPr txBox="1">
            <a:spLocks noGrp="1"/>
          </p:cNvSpPr>
          <p:nvPr>
            <p:ph type="body" idx="1"/>
          </p:nvPr>
        </p:nvSpPr>
        <p:spPr>
          <a:xfrm>
            <a:off x="611188" y="1881188"/>
            <a:ext cx="8424900" cy="4860900"/>
          </a:xfrm>
          <a:prstGeom prst="rect">
            <a:avLst/>
          </a:prstGeom>
        </p:spPr>
        <p:txBody>
          <a:bodyPr spcFirstLastPara="1" wrap="square" lIns="91425" tIns="45700" rIns="91425" bIns="45700" anchor="t" anchorCtr="0">
            <a:noAutofit/>
          </a:bodyPr>
          <a:lstStyle/>
          <a:p>
            <a:pPr marL="514350" lvl="0" indent="-514350" algn="l" rtl="0">
              <a:spcBef>
                <a:spcPts val="0"/>
              </a:spcBef>
              <a:spcAft>
                <a:spcPts val="0"/>
              </a:spcAft>
              <a:buSzPts val="1400"/>
              <a:buFont typeface="Arial"/>
              <a:buAutoNum type="arabicPeriod"/>
            </a:pPr>
            <a:r>
              <a:rPr lang="en-GB" sz="2800"/>
              <a:t>Source for dataset of heart existence:</a:t>
            </a:r>
            <a:endParaRPr sz="2800"/>
          </a:p>
          <a:p>
            <a:pPr marL="971550" lvl="1" indent="-514350" algn="l" rtl="0">
              <a:spcBef>
                <a:spcPts val="0"/>
              </a:spcBef>
              <a:spcAft>
                <a:spcPts val="0"/>
              </a:spcAft>
              <a:buClr>
                <a:srgbClr val="980000"/>
              </a:buClr>
              <a:buSzPts val="1400"/>
              <a:buChar char="–"/>
            </a:pPr>
            <a:r>
              <a:rPr lang="en-GB" sz="2400" u="sng">
                <a:solidFill>
                  <a:srgbClr val="980000"/>
                </a:solidFill>
                <a:hlinkClick r:id="rId3"/>
              </a:rPr>
              <a:t>https://www.kaggle.com/ronitf/heart-disease-uci</a:t>
            </a:r>
            <a:endParaRPr sz="2400">
              <a:solidFill>
                <a:srgbClr val="980000"/>
              </a:solidFill>
            </a:endParaRPr>
          </a:p>
          <a:p>
            <a:pPr marL="971550" lvl="1" indent="-514350" algn="l" rtl="0">
              <a:spcBef>
                <a:spcPts val="0"/>
              </a:spcBef>
              <a:spcAft>
                <a:spcPts val="0"/>
              </a:spcAft>
              <a:buSzPts val="1400"/>
              <a:buChar char="–"/>
            </a:pPr>
            <a:r>
              <a:rPr lang="en-GB" sz="2400"/>
              <a:t>The data set contains numerical data type</a:t>
            </a:r>
            <a:endParaRPr sz="2400"/>
          </a:p>
          <a:p>
            <a:pPr marL="514350" lvl="0" indent="-514350" algn="l" rtl="0">
              <a:spcBef>
                <a:spcPts val="0"/>
              </a:spcBef>
              <a:spcAft>
                <a:spcPts val="0"/>
              </a:spcAft>
              <a:buSzPts val="1400"/>
              <a:buFont typeface="Arial"/>
              <a:buAutoNum type="arabicPeriod"/>
            </a:pPr>
            <a:r>
              <a:rPr lang="en-GB" sz="2800"/>
              <a:t>Source for dataset of edible and poisonus mushroom:</a:t>
            </a:r>
            <a:endParaRPr/>
          </a:p>
          <a:p>
            <a:pPr marL="914400" lvl="1" indent="-457200" algn="l" rtl="0">
              <a:spcBef>
                <a:spcPts val="0"/>
              </a:spcBef>
              <a:spcAft>
                <a:spcPts val="0"/>
              </a:spcAft>
              <a:buSzPts val="1400"/>
              <a:buChar char="–"/>
            </a:pPr>
            <a:r>
              <a:rPr lang="en-GB" sz="2400"/>
              <a:t>The data set contains non numerical data type</a:t>
            </a:r>
            <a:endParaRPr sz="2400" u="sng">
              <a:solidFill>
                <a:schemeClr val="hlink"/>
              </a:solidFill>
              <a:hlinkClick r:id="rId4"/>
            </a:endParaRPr>
          </a:p>
          <a:p>
            <a:pPr marL="914400" lvl="1" indent="-457200" algn="l" rtl="0">
              <a:spcBef>
                <a:spcPts val="0"/>
              </a:spcBef>
              <a:spcAft>
                <a:spcPts val="0"/>
              </a:spcAft>
              <a:buClr>
                <a:srgbClr val="980000"/>
              </a:buClr>
              <a:buSzPts val="1400"/>
              <a:buChar char="–"/>
            </a:pPr>
            <a:r>
              <a:rPr lang="en-GB" sz="2400" u="sng">
                <a:solidFill>
                  <a:srgbClr val="980000"/>
                </a:solidFill>
                <a:hlinkClick r:id="rId4"/>
              </a:rPr>
              <a:t>https://www.kaggle.com/uciml/mushroom-classification</a:t>
            </a:r>
            <a:endParaRPr sz="2400">
              <a:solidFill>
                <a:srgbClr val="980000"/>
              </a:solidFill>
            </a:endParaRPr>
          </a:p>
          <a:p>
            <a:pPr marL="0" lvl="1" indent="0" algn="l" rtl="0">
              <a:spcBef>
                <a:spcPts val="0"/>
              </a:spcBef>
              <a:spcAft>
                <a:spcPts val="0"/>
              </a:spcAft>
              <a:buClr>
                <a:schemeClr val="dk1"/>
              </a:buClr>
              <a:buSzPts val="1400"/>
              <a:buFont typeface="Arial"/>
              <a:buNone/>
            </a:pPr>
            <a:r>
              <a:rPr lang="en-GB" sz="2400"/>
              <a:t>Dataset ratio for training : test= 80% : 20%</a:t>
            </a:r>
            <a:endParaRPr sz="2400"/>
          </a:p>
          <a:p>
            <a:pPr marL="628650" lvl="0" indent="-400050" algn="l" rtl="0">
              <a:spcBef>
                <a:spcPts val="360"/>
              </a:spcBef>
              <a:spcAft>
                <a:spcPts val="0"/>
              </a:spcAft>
              <a:buClr>
                <a:schemeClr val="dk1"/>
              </a:buClr>
              <a:buSzPts val="1800"/>
              <a:buFont typeface="Arial"/>
              <a:buNone/>
            </a:pPr>
            <a:endParaRPr sz="2800"/>
          </a:p>
          <a:p>
            <a:pPr marL="0" lvl="0" indent="0" algn="l" rtl="0">
              <a:spcBef>
                <a:spcPts val="360"/>
              </a:spcBef>
              <a:spcAft>
                <a:spcPts val="0"/>
              </a:spcAft>
              <a:buNone/>
            </a:pPr>
            <a:endParaRPr/>
          </a:p>
        </p:txBody>
      </p:sp>
      <p:sp>
        <p:nvSpPr>
          <p:cNvPr id="113" name="Google Shape;113;p18"/>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8/67</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611188" y="630238"/>
            <a:ext cx="8424862" cy="10350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Dataset Description</a:t>
            </a:r>
            <a:endParaRPr/>
          </a:p>
        </p:txBody>
      </p:sp>
      <p:graphicFrame>
        <p:nvGraphicFramePr>
          <p:cNvPr id="119" name="Google Shape;119;p19"/>
          <p:cNvGraphicFramePr/>
          <p:nvPr/>
        </p:nvGraphicFramePr>
        <p:xfrm>
          <a:off x="611188" y="2258813"/>
          <a:ext cx="8142050" cy="4411295"/>
        </p:xfrm>
        <a:graphic>
          <a:graphicData uri="http://schemas.openxmlformats.org/drawingml/2006/table">
            <a:tbl>
              <a:tblPr firstCol="1" bandRow="1">
                <a:noFill/>
                <a:tableStyleId>{A954AB25-FD56-4A06-9837-231293D2CEB2}</a:tableStyleId>
              </a:tblPr>
              <a:tblGrid>
                <a:gridCol w="1572100"/>
                <a:gridCol w="2462650"/>
                <a:gridCol w="4107300"/>
              </a:tblGrid>
              <a:tr h="355350">
                <a:tc rowSpan="6">
                  <a:txBody>
                    <a:bodyPr/>
                    <a:lstStyle/>
                    <a:p>
                      <a:pPr marL="0" lvl="0" indent="0" algn="l" rtl="0">
                        <a:spcBef>
                          <a:spcPts val="0"/>
                        </a:spcBef>
                        <a:spcAft>
                          <a:spcPts val="0"/>
                        </a:spcAft>
                        <a:buNone/>
                      </a:pPr>
                      <a:r>
                        <a:rPr lang="en-GB" sz="1800" b="1">
                          <a:solidFill>
                            <a:schemeClr val="lt1"/>
                          </a:solidFill>
                          <a:latin typeface="Trebuchet MS"/>
                          <a:ea typeface="Trebuchet MS"/>
                          <a:cs typeface="Trebuchet MS"/>
                          <a:sym typeface="Trebuchet MS"/>
                        </a:rPr>
                        <a:t>Mushroom classification</a:t>
                      </a:r>
                      <a:endParaRPr sz="1800" b="1">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Total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8,124</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Number of attributes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22</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Training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6,499</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Testing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1,625</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878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Class</a:t>
                      </a:r>
                      <a:endParaRPr sz="1800" u="none" strike="noStrike" cap="none"/>
                    </a:p>
                  </a:txBody>
                  <a:tcPr marL="91450" marR="3535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Edible(4,208), poisonous (3,916)</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None/>
                      </a:pPr>
                      <a:r>
                        <a:rPr lang="en-GB" sz="1800"/>
                        <a:t>Range value</a:t>
                      </a:r>
                      <a:endParaRPr sz="1800" u="none" strike="noStrike" cap="none"/>
                    </a:p>
                  </a:txBody>
                  <a:tcPr marL="91450" marR="3535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1800"/>
                        <a:t>0-12</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rowSpan="6">
                  <a:txBody>
                    <a:bodyPr/>
                    <a:lstStyle/>
                    <a:p>
                      <a:pPr marL="0" lvl="0" indent="0" algn="l" rtl="0">
                        <a:spcBef>
                          <a:spcPts val="0"/>
                        </a:spcBef>
                        <a:spcAft>
                          <a:spcPts val="0"/>
                        </a:spcAft>
                        <a:buNone/>
                      </a:pPr>
                      <a:r>
                        <a:rPr lang="en-GB" sz="1800" b="1">
                          <a:solidFill>
                            <a:schemeClr val="lt1"/>
                          </a:solidFill>
                          <a:latin typeface="Trebuchet MS"/>
                          <a:ea typeface="Trebuchet MS"/>
                          <a:cs typeface="Trebuchet MS"/>
                          <a:sym typeface="Trebuchet MS"/>
                        </a:rPr>
                        <a:t>Heart disease UCI </a:t>
                      </a:r>
                      <a:endParaRPr sz="1800" b="1">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Total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303</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Number of attributes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14</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Training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242</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Testing data</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61</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Class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Normal (138), abnormal (165)</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r h="355350">
                <a:tc vMerge="1">
                  <a:txBody>
                    <a:bodyPr/>
                    <a:lstStyle/>
                    <a:p>
                      <a:endParaRPr lang="en-US"/>
                    </a:p>
                  </a:txBody>
                  <a:tcPr/>
                </a:tc>
                <a:tc>
                  <a:txBody>
                    <a:bodyPr/>
                    <a:lstStyle/>
                    <a:p>
                      <a:pPr marL="0" marR="0" lvl="0" indent="0" algn="l" rtl="0">
                        <a:lnSpc>
                          <a:spcPct val="100000"/>
                        </a:lnSpc>
                        <a:spcBef>
                          <a:spcPts val="0"/>
                        </a:spcBef>
                        <a:spcAft>
                          <a:spcPts val="0"/>
                        </a:spcAft>
                        <a:buNone/>
                      </a:pPr>
                      <a:r>
                        <a:rPr lang="en-GB" sz="1800"/>
                        <a:t>Range value</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1800"/>
                        <a:t>0-250</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r>
            </a:tbl>
          </a:graphicData>
        </a:graphic>
      </p:graphicFrame>
      <p:sp>
        <p:nvSpPr>
          <p:cNvPr id="120" name="Google Shape;120;p19"/>
          <p:cNvSpPr txBox="1"/>
          <p:nvPr/>
        </p:nvSpPr>
        <p:spPr>
          <a:xfrm>
            <a:off x="611200" y="1785663"/>
            <a:ext cx="5751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Table 1.Dataset Description</a:t>
            </a:r>
            <a:endParaRPr>
              <a:latin typeface="Trebuchet MS"/>
              <a:ea typeface="Trebuchet MS"/>
              <a:cs typeface="Trebuchet MS"/>
              <a:sym typeface="Trebuchet MS"/>
            </a:endParaRPr>
          </a:p>
        </p:txBody>
      </p:sp>
      <p:sp>
        <p:nvSpPr>
          <p:cNvPr id="121" name="Google Shape;121;p19"/>
          <p:cNvSpPr txBox="1"/>
          <p:nvPr/>
        </p:nvSpPr>
        <p:spPr>
          <a:xfrm>
            <a:off x="8183650" y="6327750"/>
            <a:ext cx="7776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rebuchet MS"/>
                <a:ea typeface="Trebuchet MS"/>
                <a:cs typeface="Trebuchet MS"/>
                <a:sym typeface="Trebuchet MS"/>
              </a:rPr>
              <a:t>9/67</a:t>
            </a:r>
            <a:endParaRPr>
              <a:latin typeface="Trebuchet MS"/>
              <a:ea typeface="Trebuchet MS"/>
              <a:cs typeface="Trebuchet MS"/>
              <a:sym typeface="Trebuchet MS"/>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szablon2-EN">
  <a:themeElements>
    <a:clrScheme name="szablon pwr1 1">
      <a:dk1>
        <a:srgbClr val="000000"/>
      </a:dk1>
      <a:lt1>
        <a:srgbClr val="FFFFFF"/>
      </a:lt1>
      <a:dk2>
        <a:srgbClr val="FFD3A1"/>
      </a:dk2>
      <a:lt2>
        <a:srgbClr val="78120A"/>
      </a:lt2>
      <a:accent1>
        <a:srgbClr val="E32213"/>
      </a:accent1>
      <a:accent2>
        <a:srgbClr val="FFD3A1"/>
      </a:accent2>
      <a:accent3>
        <a:srgbClr val="FFFFFF"/>
      </a:accent3>
      <a:accent4>
        <a:srgbClr val="000000"/>
      </a:accent4>
      <a:accent5>
        <a:srgbClr val="FFD3A1"/>
      </a:accent5>
      <a:accent6>
        <a:srgbClr val="A7190E"/>
      </a:accent6>
      <a:hlink>
        <a:srgbClr val="FFD9AF"/>
      </a:hlink>
      <a:folHlink>
        <a:srgbClr val="FFB2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4951</Words>
  <Application>Microsoft Office PowerPoint</Application>
  <PresentationFormat>On-screen Show (4:3)</PresentationFormat>
  <Paragraphs>1206</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Calibri</vt:lpstr>
      <vt:lpstr>Arimo</vt:lpstr>
      <vt:lpstr>Noto Sans Symbols</vt:lpstr>
      <vt:lpstr>Trebuchet MS</vt:lpstr>
      <vt:lpstr>Arial</vt:lpstr>
      <vt:lpstr>Average</vt:lpstr>
      <vt:lpstr>szablon2-EN</vt:lpstr>
      <vt:lpstr>CLASSIFICATION METHOD COMPARISON OF KNN AND SVM</vt:lpstr>
      <vt:lpstr>Contents</vt:lpstr>
      <vt:lpstr>Research Plan (Motivations and Goal)</vt:lpstr>
      <vt:lpstr>2. Related Works </vt:lpstr>
      <vt:lpstr>Related works</vt:lpstr>
      <vt:lpstr>Related works</vt:lpstr>
      <vt:lpstr>3.Dataset</vt:lpstr>
      <vt:lpstr>Dataset Origin</vt:lpstr>
      <vt:lpstr>Dataset Description</vt:lpstr>
      <vt:lpstr>Dataset for Mushroom Classification</vt:lpstr>
      <vt:lpstr>Preprocessing Dataset Mushroom</vt:lpstr>
      <vt:lpstr>Dataset Heart Disease UCI</vt:lpstr>
      <vt:lpstr>Dataset Preprocessing for Heart Disease KNN</vt:lpstr>
      <vt:lpstr>4. Methodology</vt:lpstr>
      <vt:lpstr>KNN</vt:lpstr>
      <vt:lpstr>SVM</vt:lpstr>
      <vt:lpstr>SVM </vt:lpstr>
      <vt:lpstr>Hyperplane equation in SVM</vt:lpstr>
      <vt:lpstr>Hyperplane equation in SVM</vt:lpstr>
      <vt:lpstr>Hard Margin vs Soft Margin</vt:lpstr>
      <vt:lpstr>Large Margin,Cost Function, and Gradient</vt:lpstr>
      <vt:lpstr>Large Margin,Cost Function, and Gradient</vt:lpstr>
      <vt:lpstr>5. Research environment</vt:lpstr>
      <vt:lpstr>Research Environment</vt:lpstr>
      <vt:lpstr>6. Measurement</vt:lpstr>
      <vt:lpstr>Measurement [12]</vt:lpstr>
      <vt:lpstr>7. KNN experiment group</vt:lpstr>
      <vt:lpstr>Experiment 1. Analysis of KNN between 2 different dataset (non-numerical and numerical)</vt:lpstr>
      <vt:lpstr>Experiment 1.</vt:lpstr>
      <vt:lpstr>Experiment 1. Result</vt:lpstr>
      <vt:lpstr>Experiment 1. Result </vt:lpstr>
      <vt:lpstr>Experiment 1. Comment</vt:lpstr>
      <vt:lpstr>Experiment 2. Analysis of data normalization in KNN for Heart Disease dataset using Feature Scaling</vt:lpstr>
      <vt:lpstr>Experiment 2.</vt:lpstr>
      <vt:lpstr>Experiment 2. Result</vt:lpstr>
      <vt:lpstr>Experiment 2. Result </vt:lpstr>
      <vt:lpstr>Experiment 2. Comment</vt:lpstr>
      <vt:lpstr>8. SVM experiment group</vt:lpstr>
      <vt:lpstr>Experiment 3. Analysis of SVM performance between 2 different dataset (non-numerical and numerical)</vt:lpstr>
      <vt:lpstr>Experiment 3. Analysis of SVM performance between 2 different dataset (non-numerical and numerical)</vt:lpstr>
      <vt:lpstr>Experiment 3. Analysis of SVM performance between 2 different dataset (non-numerical and numerical)</vt:lpstr>
      <vt:lpstr>Experiment 3. Analysis of SVM performance between 2 different dataset (non-numerical and numerical)</vt:lpstr>
      <vt:lpstr>Experiment 3. Analysis of SVM performance between 2 different dataset (non-numerical and numerical)</vt:lpstr>
      <vt:lpstr>Experiment 4. Analysis of impact  of alpha and epoch variances to SVM performance </vt:lpstr>
      <vt:lpstr>Experiment 4. Analysis of impact  of alpha and epoch variances to SVM performance </vt:lpstr>
      <vt:lpstr>Experiment 4. Analysis of impact  of alpha and epoch variances to SVM performance </vt:lpstr>
      <vt:lpstr>Experiment 4. Analysis of impact  of alpha and epoch variances to SVM performance </vt:lpstr>
      <vt:lpstr>Experiment 4. Analysis of impact  of alpha and epoch variances to SVM performance </vt:lpstr>
      <vt:lpstr>Experiment 4. Analysis of impact  of alpha and epoch variances to SVM performance </vt:lpstr>
      <vt:lpstr>Experiment 5. Analysis of impact dataset features reduction to SVM performance </vt:lpstr>
      <vt:lpstr>Experiment 5. Analysis of impact datasest features reduction to SVM performance </vt:lpstr>
      <vt:lpstr>Experiment 5. Analysis of impact dataset features reduction to SVM performance </vt:lpstr>
      <vt:lpstr>Experiment 5. Analysis of impact dataset features reduction to SVM performance </vt:lpstr>
      <vt:lpstr>Experiment 5. Analysis of impact datasest features reduction to SVM performance </vt:lpstr>
      <vt:lpstr>Experiment 5. Analysis of impact datasest features reduction to SVM performance</vt:lpstr>
      <vt:lpstr>Experiment 5. Analysis of impact dataset features reduction to SVM performance </vt:lpstr>
      <vt:lpstr>9. KNN vs SVM Experiment Group</vt:lpstr>
      <vt:lpstr>Experiment 6. Analysis of comparison of KNN and SVM</vt:lpstr>
      <vt:lpstr>Experiment 6. Analysis of comparison of KNN and SVM</vt:lpstr>
      <vt:lpstr>Experiment 6. Analysis of comparison of KNN and SVM</vt:lpstr>
      <vt:lpstr>Experiment 6. Analysis of comparison of KNN and SVM</vt:lpstr>
      <vt:lpstr>Experiment 6. Analysis of comparison of KNN and SVM</vt:lpstr>
      <vt:lpstr>10. Summary</vt:lpstr>
      <vt:lpstr>Summary</vt:lpstr>
      <vt:lpstr>References</vt:lpstr>
      <vt:lpstr>PowerPoint Presentation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METHOD COMPARISON IN TEXT CLASSIFICATION</dc:title>
  <cp:lastModifiedBy>Reza Archuleta</cp:lastModifiedBy>
  <cp:revision>3</cp:revision>
  <dcterms:modified xsi:type="dcterms:W3CDTF">2020-01-20T11:06:44Z</dcterms:modified>
</cp:coreProperties>
</file>