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sldIdLst>
    <p:sldId id="260" r:id="rId2"/>
    <p:sldId id="277" r:id="rId3"/>
    <p:sldId id="292" r:id="rId4"/>
    <p:sldId id="294" r:id="rId5"/>
    <p:sldId id="295" r:id="rId6"/>
    <p:sldId id="297" r:id="rId7"/>
    <p:sldId id="296" r:id="rId8"/>
    <p:sldId id="291" r:id="rId9"/>
    <p:sldId id="293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한수원 한돋움" panose="020B0600000101010101" pitchFamily="50" charset="-127"/>
      <p:regular r:id="rId14"/>
      <p:bold r:id="rId15"/>
    </p:embeddedFont>
    <p:embeddedFont>
      <p:font typeface="한수원 한돋움 Bold" panose="020B0600000101010101" pitchFamily="50" charset="-127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275" userDrawn="1">
          <p15:clr>
            <a:srgbClr val="A4A3A4"/>
          </p15:clr>
        </p15:guide>
        <p15:guide id="7" pos="7537" userDrawn="1">
          <p15:clr>
            <a:srgbClr val="A4A3A4"/>
          </p15:clr>
        </p15:guide>
        <p15:guide id="8" orient="horz" pos="663" userDrawn="1">
          <p15:clr>
            <a:srgbClr val="A4A3A4"/>
          </p15:clr>
        </p15:guide>
        <p15:guide id="9" pos="35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7E1"/>
    <a:srgbClr val="E6E6E6"/>
    <a:srgbClr val="D5D5D5"/>
    <a:srgbClr val="3CD7F6"/>
    <a:srgbClr val="FAFAFA"/>
    <a:srgbClr val="FDFDFD"/>
    <a:srgbClr val="15B9F3"/>
    <a:srgbClr val="ECEDEE"/>
    <a:srgbClr val="D7D9DB"/>
    <a:srgbClr val="F31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335" autoAdjust="0"/>
  </p:normalViewPr>
  <p:slideViewPr>
    <p:cSldViewPr snapToGrid="0" showGuides="1">
      <p:cViewPr varScale="1">
        <p:scale>
          <a:sx n="104" d="100"/>
          <a:sy n="104" d="100"/>
        </p:scale>
        <p:origin x="816" y="114"/>
      </p:cViewPr>
      <p:guideLst>
        <p:guide orient="horz" pos="1275"/>
        <p:guide pos="7537"/>
        <p:guide orient="horz" pos="663"/>
        <p:guide pos="354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E070-50B1-43FD-BAAB-9A3379DDDD38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C76F7-949C-4639-B2C3-5E6FE8A1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0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2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8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20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8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361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901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63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104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1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5384-A5C8-4D2C-90AB-FFB68D7A975E}" type="datetime1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55420-8C17-4468-AEC8-4430EE58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D5049-4932-4B7B-85EC-40E833939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FB9A9-B33C-44ED-BABC-FA871DE1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316-7BA5-40EB-8581-200B5FEA2219}" type="datetime1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D8425-FCC0-4840-A31E-836B0162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EDF18-8531-4D1C-8D2C-557CA897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9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EEEB2E-B25A-4414-BD17-A799B96CD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F8B4CB-D02C-481C-AF58-5FF8AA623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32D09-B132-4F28-B128-E1DEFE45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FF83-2A70-421E-AECB-483A83DFCF49}" type="datetime1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12178-9859-40D8-866E-21CD2802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B6406-813E-4647-A1CD-44007D38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1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75D3C-BC40-4959-99A4-A4FA86FF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97603-2315-4C2B-9A9D-92656348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4F8D-5AA1-4320-859C-C96114E23502}" type="datetime1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7CEBB-FB44-43B4-BEC1-1E4F2CDB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3AD9-B19D-45F0-850E-9C8B4BDB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DD5C9-C8D9-4D87-A37C-CF8F5EE9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D817-E484-4057-8DFC-D44ECB05FA9D}" type="datetime1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FAAFA-ED36-45D1-BE1D-66AFD6BE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A15C4-8EE8-4FEC-9177-73B7EB3E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6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6724D-2213-4EAA-9808-618F4276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750EE-4115-4C51-8834-D4A84994B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09B05B-0309-47DC-922A-D465EE84B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4EAFA-AD9C-4F18-A3AE-85A691DE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B112-FA3A-4766-A52E-56F256FF9445}" type="datetime1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3F815-2CFA-4E42-96E5-B64B7EC3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974D9-97EC-4EC7-9693-C3C4C135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27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3C591-E098-4827-8F9D-10A41978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B2B7E-A180-4E0C-936F-0C28D9CF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ABC4B-31F5-47E2-A80B-C2A0AAE94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905E65-0A18-4469-BD2A-632C378E1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CB5198-90A4-428E-A2AF-E6B739C4D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273297-6D6E-40D2-8EBB-BA831FB9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B713-0508-4C24-8372-F5AFC0539C0C}" type="datetime1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87E771-D0F9-46EB-9B4B-7E185523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D791D4-00C9-44F9-B42C-A5939FEB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4AFF4-47E3-4395-BB65-1A8CF645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247138-787D-4B02-9183-24EA9294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9A50-DD41-4205-BB80-C6EBA4E56B45}" type="datetime1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28DC84-78BD-4E94-916C-23F6F67E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C8C0FF-066B-4CDB-B217-DB3203EA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5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260DF2-23F3-41F9-BC7F-7FD85899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2A61-4285-4AC5-A500-CA00E08C6256}" type="datetime1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9BCFB1-3512-4B67-91B9-3F0A56BC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AA53FF-C5B1-42BD-9AFD-6661508F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9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91DDF-7F0E-4CE1-8D79-6BA20246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8E2D3-A06A-4F93-AF98-86A4036F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D3827-E86F-459A-AD23-C4A4D1567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BB84D-DDF9-42C8-9081-962CBEAB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8C9A-EE1A-4710-B364-FEA52C89C2CB}" type="datetime1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66EB6-D9EE-4DF7-99E1-FBF5E99A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63FC8-29D5-4D5A-8F61-818F450C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4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89CDE-C98C-4A43-BD0C-B9A9E533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0894C1-0B8B-48EB-ADB9-D944E0726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E3D3FD-19D5-4E80-AA38-E948F18D9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20E7D2-EEE9-42E6-9F3F-6410191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82B4-C746-4D66-8200-49BCB741E42D}" type="datetime1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DED0B-7552-47A8-A1C2-E8460511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1428D-BECF-4B14-94FD-1E213505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BE126-E18A-4608-B32C-6C51CE03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EAFC1-8901-41E8-94A5-EF631E448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97176-D9B6-4D91-9F89-927906BEA790}" type="datetime1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C20060-D7A0-4E2F-9CA4-55E1B3252904}"/>
              </a:ext>
            </a:extLst>
          </p:cNvPr>
          <p:cNvGrpSpPr/>
          <p:nvPr/>
        </p:nvGrpSpPr>
        <p:grpSpPr>
          <a:xfrm>
            <a:off x="493485" y="845304"/>
            <a:ext cx="9283880" cy="4068177"/>
            <a:chOff x="493485" y="758281"/>
            <a:chExt cx="9283880" cy="406817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CDF5B2-7AB6-4C65-85AF-16DCC3A7A59C}"/>
                </a:ext>
              </a:extLst>
            </p:cNvPr>
            <p:cNvGrpSpPr/>
            <p:nvPr/>
          </p:nvGrpSpPr>
          <p:grpSpPr>
            <a:xfrm>
              <a:off x="493485" y="758281"/>
              <a:ext cx="9283880" cy="1800493"/>
              <a:chOff x="493485" y="1223308"/>
              <a:chExt cx="9283880" cy="180049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1FE0-6BEB-44C5-B4B9-1755F444F838}"/>
                  </a:ext>
                </a:extLst>
              </p:cNvPr>
              <p:cNvSpPr txBox="1"/>
              <p:nvPr/>
            </p:nvSpPr>
            <p:spPr>
              <a:xfrm>
                <a:off x="493485" y="1223308"/>
                <a:ext cx="5930637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45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0D7458C-4BCA-4F5F-BC06-13B3345CEF90}"/>
                  </a:ext>
                </a:extLst>
              </p:cNvPr>
              <p:cNvSpPr/>
              <p:nvPr/>
            </p:nvSpPr>
            <p:spPr>
              <a:xfrm>
                <a:off x="493485" y="2238971"/>
                <a:ext cx="9283880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9</a:t>
                </a:r>
                <a:r>
                  <a:rPr lang="ko-KR" altLang="en-US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월 </a:t>
                </a:r>
                <a:r>
                  <a:rPr lang="en-US" altLang="ko-KR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1</a:t>
                </a:r>
                <a:r>
                  <a:rPr lang="ko-KR" altLang="en-US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주차 업무보고</a:t>
                </a: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621394" y="4139857"/>
              <a:ext cx="8128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875DF8-A73F-486A-BD42-9D5A00F6ED6C}"/>
                </a:ext>
              </a:extLst>
            </p:cNvPr>
            <p:cNvSpPr/>
            <p:nvPr/>
          </p:nvSpPr>
          <p:spPr>
            <a:xfrm>
              <a:off x="533976" y="448790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rPr>
                <a:t>류경준</a:t>
              </a:r>
            </a:p>
          </p:txBody>
        </p:sp>
      </p:grpSp>
      <p:sp>
        <p:nvSpPr>
          <p:cNvPr id="2" name="직각 삼각형 1"/>
          <p:cNvSpPr/>
          <p:nvPr/>
        </p:nvSpPr>
        <p:spPr>
          <a:xfrm flipH="1">
            <a:off x="8113221" y="2876630"/>
            <a:ext cx="4078777" cy="3981370"/>
          </a:xfrm>
          <a:prstGeom prst="rtTriangle">
            <a:avLst/>
          </a:prstGeom>
          <a:solidFill>
            <a:srgbClr val="5E97E1"/>
          </a:solidFill>
          <a:ln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0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201364" y="467945"/>
            <a:ext cx="23358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INDEX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C219FE-313B-451F-ABA0-40F1C9E22EA4}"/>
              </a:ext>
            </a:extLst>
          </p:cNvPr>
          <p:cNvSpPr txBox="1"/>
          <p:nvPr/>
        </p:nvSpPr>
        <p:spPr>
          <a:xfrm>
            <a:off x="591744" y="2016230"/>
            <a:ext cx="10593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HRV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-A</a:t>
            </a:r>
          </a:p>
        </p:txBody>
      </p:sp>
    </p:spTree>
    <p:extLst>
      <p:ext uri="{BB962C8B-B14F-4D97-AF65-F5344CB8AC3E}">
        <p14:creationId xmlns:p14="http://schemas.microsoft.com/office/powerpoint/2010/main" val="104982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1517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HRV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B494550-A621-4DF7-A02E-0FCD694A4943}"/>
              </a:ext>
            </a:extLst>
          </p:cNvPr>
          <p:cNvSpPr/>
          <p:nvPr/>
        </p:nvSpPr>
        <p:spPr>
          <a:xfrm>
            <a:off x="1594832" y="2500252"/>
            <a:ext cx="281940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43D2595-D1EE-41B7-94AD-B59A53FE4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72" y="5073943"/>
            <a:ext cx="1808961" cy="1193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596FC9-C0CB-493A-A6A7-C9C1E7F4BFB3}"/>
              </a:ext>
            </a:extLst>
          </p:cNvPr>
          <p:cNvSpPr txBox="1"/>
          <p:nvPr/>
        </p:nvSpPr>
        <p:spPr>
          <a:xfrm>
            <a:off x="673100" y="4766166"/>
            <a:ext cx="718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[PPG]</a:t>
            </a:r>
            <a:endParaRPr lang="ko-KR" altLang="en-US" sz="1400" b="1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46207CA-5228-4CDE-B859-996312BA33EF}"/>
              </a:ext>
            </a:extLst>
          </p:cNvPr>
          <p:cNvSpPr/>
          <p:nvPr/>
        </p:nvSpPr>
        <p:spPr>
          <a:xfrm>
            <a:off x="2134350" y="5149996"/>
            <a:ext cx="281940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889B50A-38A4-4AA5-88AF-1C90543DF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937" y="5041873"/>
            <a:ext cx="1237133" cy="130025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E12F2134-2376-4CCC-867F-ABDE47CC77B7}"/>
              </a:ext>
            </a:extLst>
          </p:cNvPr>
          <p:cNvGraphicFramePr>
            <a:graphicFrameLocks noGrp="1"/>
          </p:cNvGraphicFramePr>
          <p:nvPr/>
        </p:nvGraphicFramePr>
        <p:xfrm>
          <a:off x="3664222" y="2144901"/>
          <a:ext cx="21344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860">
                  <a:extLst>
                    <a:ext uri="{9D8B030D-6E8A-4147-A177-3AD203B41FA5}">
                      <a16:colId xmlns:a16="http://schemas.microsoft.com/office/drawing/2014/main" val="321402125"/>
                    </a:ext>
                  </a:extLst>
                </a:gridCol>
                <a:gridCol w="430860">
                  <a:extLst>
                    <a:ext uri="{9D8B030D-6E8A-4147-A177-3AD203B41FA5}">
                      <a16:colId xmlns:a16="http://schemas.microsoft.com/office/drawing/2014/main" val="4241347790"/>
                    </a:ext>
                  </a:extLst>
                </a:gridCol>
                <a:gridCol w="430860">
                  <a:extLst>
                    <a:ext uri="{9D8B030D-6E8A-4147-A177-3AD203B41FA5}">
                      <a16:colId xmlns:a16="http://schemas.microsoft.com/office/drawing/2014/main" val="1638570634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805117439"/>
                    </a:ext>
                  </a:extLst>
                </a:gridCol>
                <a:gridCol w="364033">
                  <a:extLst>
                    <a:ext uri="{9D8B030D-6E8A-4147-A177-3AD203B41FA5}">
                      <a16:colId xmlns:a16="http://schemas.microsoft.com/office/drawing/2014/main" val="3567995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</a:t>
                      </a:r>
                      <a:r>
                        <a:rPr lang="en-US" altLang="ko-KR" sz="700" dirty="0"/>
                        <a:t>n-1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Fn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63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80973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F3EAA40-125A-4A0D-AD38-6C7BA98B2ABD}"/>
              </a:ext>
            </a:extLst>
          </p:cNvPr>
          <p:cNvSpPr txBox="1"/>
          <p:nvPr/>
        </p:nvSpPr>
        <p:spPr>
          <a:xfrm>
            <a:off x="4244685" y="1851913"/>
            <a:ext cx="917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Raw Data</a:t>
            </a:r>
            <a:endParaRPr lang="ko-KR" altLang="en-US" sz="1200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DBB1A80-2368-4E24-8F51-D668CFF8201C}"/>
              </a:ext>
            </a:extLst>
          </p:cNvPr>
          <p:cNvCxnSpPr>
            <a:cxnSpLocks/>
          </p:cNvCxnSpPr>
          <p:nvPr/>
        </p:nvCxnSpPr>
        <p:spPr>
          <a:xfrm>
            <a:off x="108999" y="4728933"/>
            <a:ext cx="118559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C623193-D7B4-4049-92B0-069F69F8B512}"/>
              </a:ext>
            </a:extLst>
          </p:cNvPr>
          <p:cNvSpPr/>
          <p:nvPr/>
        </p:nvSpPr>
        <p:spPr>
          <a:xfrm rot="5400000">
            <a:off x="3940467" y="3085847"/>
            <a:ext cx="325823" cy="8883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D538A34-8AC5-4784-B3CF-08F35D144D28}"/>
              </a:ext>
            </a:extLst>
          </p:cNvPr>
          <p:cNvSpPr/>
          <p:nvPr/>
        </p:nvSpPr>
        <p:spPr>
          <a:xfrm>
            <a:off x="6445009" y="5079485"/>
            <a:ext cx="281940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90A88E-93A6-4132-8B21-3FEB98F2A667}"/>
              </a:ext>
            </a:extLst>
          </p:cNvPr>
          <p:cNvSpPr/>
          <p:nvPr/>
        </p:nvSpPr>
        <p:spPr>
          <a:xfrm>
            <a:off x="3514810" y="3410491"/>
            <a:ext cx="933450" cy="451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Feature Selection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BA03305-0E33-42F7-9BBD-ADF6A2C73CF9}"/>
              </a:ext>
            </a:extLst>
          </p:cNvPr>
          <p:cNvCxnSpPr>
            <a:cxnSpLocks/>
          </p:cNvCxnSpPr>
          <p:nvPr/>
        </p:nvCxnSpPr>
        <p:spPr>
          <a:xfrm>
            <a:off x="3547139" y="3879088"/>
            <a:ext cx="0" cy="589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1B1BE8A-4219-4CD3-9A5F-7874EA26677A}"/>
              </a:ext>
            </a:extLst>
          </p:cNvPr>
          <p:cNvCxnSpPr>
            <a:cxnSpLocks/>
          </p:cNvCxnSpPr>
          <p:nvPr/>
        </p:nvCxnSpPr>
        <p:spPr>
          <a:xfrm>
            <a:off x="3547139" y="3990757"/>
            <a:ext cx="1685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57DFAC-BBA6-4AED-B49B-99073F14ADD6}"/>
              </a:ext>
            </a:extLst>
          </p:cNvPr>
          <p:cNvSpPr txBox="1"/>
          <p:nvPr/>
        </p:nvSpPr>
        <p:spPr>
          <a:xfrm>
            <a:off x="3714779" y="3906381"/>
            <a:ext cx="1219200" cy="168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b="1" dirty="0"/>
              <a:t>사람 마다 다른 자율신경계 환 영역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F6F98F4-0DB7-4F6E-B86E-F0ABBD5D8151}"/>
              </a:ext>
            </a:extLst>
          </p:cNvPr>
          <p:cNvCxnSpPr>
            <a:cxnSpLocks/>
          </p:cNvCxnSpPr>
          <p:nvPr/>
        </p:nvCxnSpPr>
        <p:spPr>
          <a:xfrm>
            <a:off x="3547139" y="4183285"/>
            <a:ext cx="1685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1FC13E6-8404-495B-8FAA-6D2D93BC4626}"/>
              </a:ext>
            </a:extLst>
          </p:cNvPr>
          <p:cNvSpPr txBox="1"/>
          <p:nvPr/>
        </p:nvSpPr>
        <p:spPr>
          <a:xfrm>
            <a:off x="3714779" y="4098909"/>
            <a:ext cx="1219200" cy="168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b="1" dirty="0"/>
              <a:t>교감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부교감 연결 영역의 차이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F65F2C3-BA50-4E63-A010-29A144A70F8A}"/>
              </a:ext>
            </a:extLst>
          </p:cNvPr>
          <p:cNvCxnSpPr>
            <a:cxnSpLocks/>
          </p:cNvCxnSpPr>
          <p:nvPr/>
        </p:nvCxnSpPr>
        <p:spPr>
          <a:xfrm>
            <a:off x="3547139" y="4375812"/>
            <a:ext cx="1685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C357AA-58A6-4820-A887-A43F0BD2F76D}"/>
              </a:ext>
            </a:extLst>
          </p:cNvPr>
          <p:cNvSpPr txBox="1"/>
          <p:nvPr/>
        </p:nvSpPr>
        <p:spPr>
          <a:xfrm>
            <a:off x="3714779" y="4291436"/>
            <a:ext cx="12192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/>
              <a:t>HF</a:t>
            </a:r>
            <a:r>
              <a:rPr lang="ko-KR" altLang="en-US" sz="500" b="1" dirty="0"/>
              <a:t>사용 </a:t>
            </a:r>
            <a:r>
              <a:rPr lang="en-US" altLang="ko-KR" sz="500" b="1" dirty="0"/>
              <a:t>Feature, LF</a:t>
            </a:r>
            <a:r>
              <a:rPr lang="ko-KR" altLang="en-US" sz="500" b="1" dirty="0"/>
              <a:t> 사용 </a:t>
            </a:r>
            <a:r>
              <a:rPr lang="en-US" altLang="ko-KR" sz="500" b="1" dirty="0"/>
              <a:t>Feature </a:t>
            </a:r>
            <a:r>
              <a:rPr lang="ko-KR" altLang="en-US" sz="500" b="1" dirty="0"/>
              <a:t>구분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6395EE84-09A9-4879-A797-ABD14640F4D2}"/>
              </a:ext>
            </a:extLst>
          </p:cNvPr>
          <p:cNvSpPr/>
          <p:nvPr/>
        </p:nvSpPr>
        <p:spPr>
          <a:xfrm>
            <a:off x="3376078" y="2443878"/>
            <a:ext cx="281940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4CFE56-6EBA-49F5-B1E2-4A579A3547C8}"/>
              </a:ext>
            </a:extLst>
          </p:cNvPr>
          <p:cNvSpPr txBox="1"/>
          <p:nvPr/>
        </p:nvSpPr>
        <p:spPr>
          <a:xfrm>
            <a:off x="1939759" y="2101734"/>
            <a:ext cx="1384167" cy="646331"/>
          </a:xfrm>
          <a:prstGeom prst="rect">
            <a:avLst/>
          </a:prstGeom>
          <a:noFill/>
          <a:ln>
            <a:solidFill>
              <a:srgbClr val="5E97E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Feature </a:t>
            </a:r>
            <a:r>
              <a:rPr lang="ko-KR" altLang="en-US" sz="1200" b="1" dirty="0"/>
              <a:t>정의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및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데이터 추출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49AF944-1ABC-44A2-983D-B7761FF00BC5}"/>
              </a:ext>
            </a:extLst>
          </p:cNvPr>
          <p:cNvCxnSpPr>
            <a:cxnSpLocks/>
          </p:cNvCxnSpPr>
          <p:nvPr/>
        </p:nvCxnSpPr>
        <p:spPr>
          <a:xfrm>
            <a:off x="2178454" y="2757164"/>
            <a:ext cx="0" cy="930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E80426B-E357-481F-B02A-6B55FE16CE3F}"/>
              </a:ext>
            </a:extLst>
          </p:cNvPr>
          <p:cNvCxnSpPr/>
          <p:nvPr/>
        </p:nvCxnSpPr>
        <p:spPr>
          <a:xfrm>
            <a:off x="2185447" y="2892121"/>
            <a:ext cx="167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CB7E1D6-CDC4-481F-AEB1-E2D091A54B26}"/>
              </a:ext>
            </a:extLst>
          </p:cNvPr>
          <p:cNvSpPr txBox="1"/>
          <p:nvPr/>
        </p:nvSpPr>
        <p:spPr>
          <a:xfrm>
            <a:off x="2351816" y="2807745"/>
            <a:ext cx="73387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Magnitude</a:t>
            </a:r>
            <a:endParaRPr lang="ko-KR" altLang="en-US" sz="800" b="1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FE411D8-EE69-48FC-8576-24F60224B3F3}"/>
              </a:ext>
            </a:extLst>
          </p:cNvPr>
          <p:cNvCxnSpPr/>
          <p:nvPr/>
        </p:nvCxnSpPr>
        <p:spPr>
          <a:xfrm>
            <a:off x="2185447" y="3186454"/>
            <a:ext cx="167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D90EDF2-DEE9-4054-B420-80BC2AE1FBDF}"/>
              </a:ext>
            </a:extLst>
          </p:cNvPr>
          <p:cNvSpPr txBox="1"/>
          <p:nvPr/>
        </p:nvSpPr>
        <p:spPr>
          <a:xfrm>
            <a:off x="2352123" y="3065378"/>
            <a:ext cx="654963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Angular</a:t>
            </a:r>
            <a:endParaRPr lang="ko-KR" altLang="en-US" sz="8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F93CA2-648E-400E-A7BC-2CC7F2FEA815}"/>
              </a:ext>
            </a:extLst>
          </p:cNvPr>
          <p:cNvSpPr txBox="1"/>
          <p:nvPr/>
        </p:nvSpPr>
        <p:spPr>
          <a:xfrm>
            <a:off x="7882803" y="5877825"/>
            <a:ext cx="1237134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HF, LF, HRV </a:t>
            </a:r>
            <a:r>
              <a:rPr lang="ko-KR" altLang="en-US" sz="1100" b="1" dirty="0"/>
              <a:t>값 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구하기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F7BFED-7AEC-46C8-850D-F0A9160A83C3}"/>
              </a:ext>
            </a:extLst>
          </p:cNvPr>
          <p:cNvSpPr/>
          <p:nvPr/>
        </p:nvSpPr>
        <p:spPr>
          <a:xfrm>
            <a:off x="10502954" y="1925253"/>
            <a:ext cx="1085850" cy="451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HF,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LF 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대역폭 정의</a:t>
            </a:r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FD6CE94E-D225-485B-9A1A-E27007FAFA03}"/>
              </a:ext>
            </a:extLst>
          </p:cNvPr>
          <p:cNvSpPr/>
          <p:nvPr/>
        </p:nvSpPr>
        <p:spPr>
          <a:xfrm>
            <a:off x="7394752" y="2085646"/>
            <a:ext cx="281940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B90BB56-6C60-4813-979D-A62CBAE25CB3}"/>
              </a:ext>
            </a:extLst>
          </p:cNvPr>
          <p:cNvSpPr/>
          <p:nvPr/>
        </p:nvSpPr>
        <p:spPr>
          <a:xfrm>
            <a:off x="8747439" y="1998529"/>
            <a:ext cx="1360066" cy="26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신호 데이터 추출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272BE10-9B7D-4DD6-8F8A-EFE79F5FB5EA}"/>
              </a:ext>
            </a:extLst>
          </p:cNvPr>
          <p:cNvCxnSpPr>
            <a:cxnSpLocks/>
          </p:cNvCxnSpPr>
          <p:nvPr/>
        </p:nvCxnSpPr>
        <p:spPr>
          <a:xfrm>
            <a:off x="10693988" y="2390753"/>
            <a:ext cx="0" cy="5471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049B365-7A72-4333-A0F2-80F305672138}"/>
              </a:ext>
            </a:extLst>
          </p:cNvPr>
          <p:cNvCxnSpPr/>
          <p:nvPr/>
        </p:nvCxnSpPr>
        <p:spPr>
          <a:xfrm>
            <a:off x="10701608" y="2529501"/>
            <a:ext cx="17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BFDA676-19E3-46F4-A02C-E25EC8061713}"/>
              </a:ext>
            </a:extLst>
          </p:cNvPr>
          <p:cNvSpPr txBox="1"/>
          <p:nvPr/>
        </p:nvSpPr>
        <p:spPr>
          <a:xfrm>
            <a:off x="10884487" y="2445125"/>
            <a:ext cx="496408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1" dirty="0"/>
              <a:t>논문 참조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4C12340-BA68-46D0-A42A-6C677F3641F8}"/>
              </a:ext>
            </a:extLst>
          </p:cNvPr>
          <p:cNvSpPr/>
          <p:nvPr/>
        </p:nvSpPr>
        <p:spPr>
          <a:xfrm>
            <a:off x="6819140" y="3209973"/>
            <a:ext cx="1597615" cy="26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HF, LF, HRV </a:t>
            </a:r>
            <a:r>
              <a:rPr lang="ko-KR" altLang="en-US" sz="1200" b="1" dirty="0">
                <a:solidFill>
                  <a:schemeClr val="tx1"/>
                </a:solidFill>
              </a:rPr>
              <a:t>구하기</a:t>
            </a:r>
          </a:p>
        </p:txBody>
      </p:sp>
      <p:sp>
        <p:nvSpPr>
          <p:cNvPr id="65" name="순서도: 판단 64">
            <a:extLst>
              <a:ext uri="{FF2B5EF4-FFF2-40B4-BE49-F238E27FC236}">
                <a16:creationId xmlns:a16="http://schemas.microsoft.com/office/drawing/2014/main" id="{C814A76F-C26A-487D-A1C5-A8D1405D86F2}"/>
              </a:ext>
            </a:extLst>
          </p:cNvPr>
          <p:cNvSpPr/>
          <p:nvPr/>
        </p:nvSpPr>
        <p:spPr>
          <a:xfrm>
            <a:off x="9515605" y="5328818"/>
            <a:ext cx="1822934" cy="63046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일치율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</a:rPr>
              <a:t>&gt;=95%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DF093B4C-B1E4-49F8-88FF-7739EE5535A5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rot="10800000" flipH="1">
            <a:off x="9515604" y="2151201"/>
            <a:ext cx="2073199" cy="3492849"/>
          </a:xfrm>
          <a:prstGeom prst="bentConnector5">
            <a:avLst>
              <a:gd name="adj1" fmla="val -5216"/>
              <a:gd name="adj2" fmla="val 20504"/>
              <a:gd name="adj3" fmla="val 11543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78E3A6D1-84ED-4F49-846E-23D572D77381}"/>
              </a:ext>
            </a:extLst>
          </p:cNvPr>
          <p:cNvCxnSpPr>
            <a:cxnSpLocks/>
            <a:stCxn id="44" idx="2"/>
            <a:endCxn id="65" idx="2"/>
          </p:cNvCxnSpPr>
          <p:nvPr/>
        </p:nvCxnSpPr>
        <p:spPr>
          <a:xfrm rot="5400000" flipH="1" flipV="1">
            <a:off x="9289504" y="5171145"/>
            <a:ext cx="349433" cy="1925702"/>
          </a:xfrm>
          <a:prstGeom prst="bentConnector3">
            <a:avLst>
              <a:gd name="adj1" fmla="val -6542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4F4007B-A9EF-40AC-B7D4-B1D5C3D3D482}"/>
              </a:ext>
            </a:extLst>
          </p:cNvPr>
          <p:cNvSpPr txBox="1"/>
          <p:nvPr/>
        </p:nvSpPr>
        <p:spPr>
          <a:xfrm>
            <a:off x="10050696" y="5915977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(1)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EFA15A-494F-493C-9584-A8D8DFAC8CED}"/>
              </a:ext>
            </a:extLst>
          </p:cNvPr>
          <p:cNvSpPr txBox="1"/>
          <p:nvPr/>
        </p:nvSpPr>
        <p:spPr>
          <a:xfrm>
            <a:off x="10395192" y="4942323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(1)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8C6DA00-A84C-4E37-B820-9193A75FE45F}"/>
              </a:ext>
            </a:extLst>
          </p:cNvPr>
          <p:cNvSpPr txBox="1"/>
          <p:nvPr/>
        </p:nvSpPr>
        <p:spPr>
          <a:xfrm>
            <a:off x="8684279" y="5429379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(2) No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83557B2-9C43-4BEE-9C84-3084B8886CAD}"/>
              </a:ext>
            </a:extLst>
          </p:cNvPr>
          <p:cNvSpPr/>
          <p:nvPr/>
        </p:nvSpPr>
        <p:spPr>
          <a:xfrm>
            <a:off x="7618341" y="3820230"/>
            <a:ext cx="1596438" cy="26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훈련 데이터 셋 구성</a:t>
            </a: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8AEA845D-C5E0-4D70-9B58-C8EE9792CC5D}"/>
              </a:ext>
            </a:extLst>
          </p:cNvPr>
          <p:cNvCxnSpPr>
            <a:cxnSpLocks/>
            <a:stCxn id="65" idx="3"/>
            <a:endCxn id="80" idx="3"/>
          </p:cNvCxnSpPr>
          <p:nvPr/>
        </p:nvCxnSpPr>
        <p:spPr>
          <a:xfrm flipH="1" flipV="1">
            <a:off x="9214779" y="3953263"/>
            <a:ext cx="2123760" cy="1690786"/>
          </a:xfrm>
          <a:prstGeom prst="bentConnector3">
            <a:avLst>
              <a:gd name="adj1" fmla="val -10764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6A47131-E986-4207-B245-A74B32B81E9E}"/>
              </a:ext>
            </a:extLst>
          </p:cNvPr>
          <p:cNvSpPr txBox="1"/>
          <p:nvPr/>
        </p:nvSpPr>
        <p:spPr>
          <a:xfrm>
            <a:off x="11233863" y="5630131"/>
            <a:ext cx="638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(2) Yes</a:t>
            </a:r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F55DC7B4-199D-4507-88C2-66B3664D8409}"/>
              </a:ext>
            </a:extLst>
          </p:cNvPr>
          <p:cNvSpPr/>
          <p:nvPr/>
        </p:nvSpPr>
        <p:spPr>
          <a:xfrm flipH="1">
            <a:off x="7310227" y="3910792"/>
            <a:ext cx="308113" cy="8219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0CFFB32-F707-4F90-A70F-2C45FEA64A02}"/>
              </a:ext>
            </a:extLst>
          </p:cNvPr>
          <p:cNvCxnSpPr>
            <a:cxnSpLocks/>
          </p:cNvCxnSpPr>
          <p:nvPr/>
        </p:nvCxnSpPr>
        <p:spPr>
          <a:xfrm>
            <a:off x="8976073" y="2266637"/>
            <a:ext cx="0" cy="8079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E38F4A4-4855-4C8C-89FD-703069392C7D}"/>
              </a:ext>
            </a:extLst>
          </p:cNvPr>
          <p:cNvSpPr txBox="1"/>
          <p:nvPr/>
        </p:nvSpPr>
        <p:spPr>
          <a:xfrm>
            <a:off x="9017444" y="1804973"/>
            <a:ext cx="714303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/>
              <a:t>60s / 120s / 180s</a:t>
            </a:r>
            <a:endParaRPr lang="ko-KR" altLang="en-US" sz="5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48CDF0C5-1224-436C-B880-5FF0F8D11A98}"/>
              </a:ext>
            </a:extLst>
          </p:cNvPr>
          <p:cNvCxnSpPr>
            <a:cxnSpLocks/>
          </p:cNvCxnSpPr>
          <p:nvPr/>
        </p:nvCxnSpPr>
        <p:spPr>
          <a:xfrm>
            <a:off x="6620870" y="3687301"/>
            <a:ext cx="51748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31B04A4-5FF4-46E9-A942-BE997BA8691E}"/>
              </a:ext>
            </a:extLst>
          </p:cNvPr>
          <p:cNvCxnSpPr/>
          <p:nvPr/>
        </p:nvCxnSpPr>
        <p:spPr>
          <a:xfrm>
            <a:off x="7846214" y="4081485"/>
            <a:ext cx="0" cy="3846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71406D5-657F-40EA-B503-C49E538487BE}"/>
              </a:ext>
            </a:extLst>
          </p:cNvPr>
          <p:cNvCxnSpPr>
            <a:cxnSpLocks/>
          </p:cNvCxnSpPr>
          <p:nvPr/>
        </p:nvCxnSpPr>
        <p:spPr>
          <a:xfrm>
            <a:off x="7846214" y="4238489"/>
            <a:ext cx="2847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70EB3EF-3996-4990-A02A-97E38C3F2453}"/>
              </a:ext>
            </a:extLst>
          </p:cNvPr>
          <p:cNvSpPr txBox="1"/>
          <p:nvPr/>
        </p:nvSpPr>
        <p:spPr>
          <a:xfrm>
            <a:off x="8131006" y="4104088"/>
            <a:ext cx="11803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 err="1"/>
              <a:t>Train_x</a:t>
            </a:r>
            <a:r>
              <a:rPr lang="en-US" altLang="ko-KR" sz="500" b="1" dirty="0"/>
              <a:t> : Iris Feature(</a:t>
            </a:r>
            <a:r>
              <a:rPr lang="ko-KR" altLang="en-US" sz="500" b="1" dirty="0"/>
              <a:t>신호 데이터</a:t>
            </a:r>
            <a:r>
              <a:rPr lang="en-US" altLang="ko-KR" sz="500" b="1" dirty="0"/>
              <a:t>)</a:t>
            </a:r>
          </a:p>
          <a:p>
            <a:r>
              <a:rPr lang="en-US" altLang="ko-KR" sz="500" b="1" dirty="0" err="1"/>
              <a:t>Train_y</a:t>
            </a:r>
            <a:r>
              <a:rPr lang="en-US" altLang="ko-KR" sz="500" b="1" dirty="0"/>
              <a:t> : Iris</a:t>
            </a:r>
            <a:r>
              <a:rPr lang="ko-KR" altLang="en-US" sz="500" b="1" dirty="0"/>
              <a:t> </a:t>
            </a:r>
            <a:r>
              <a:rPr lang="en-US" altLang="ko-KR" sz="500" b="1" dirty="0"/>
              <a:t>HRV</a:t>
            </a:r>
            <a:endParaRPr lang="ko-KR" altLang="en-US" sz="5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49349C5-9BD0-4AEF-9D3C-44764C231A0E}"/>
              </a:ext>
            </a:extLst>
          </p:cNvPr>
          <p:cNvCxnSpPr>
            <a:cxnSpLocks/>
          </p:cNvCxnSpPr>
          <p:nvPr/>
        </p:nvCxnSpPr>
        <p:spPr>
          <a:xfrm>
            <a:off x="7846214" y="4462377"/>
            <a:ext cx="2847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533F559-2EAA-40E3-9EB8-A9E350F399C8}"/>
              </a:ext>
            </a:extLst>
          </p:cNvPr>
          <p:cNvSpPr txBox="1"/>
          <p:nvPr/>
        </p:nvSpPr>
        <p:spPr>
          <a:xfrm>
            <a:off x="8131006" y="4369310"/>
            <a:ext cx="11682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 err="1"/>
              <a:t>Test_x</a:t>
            </a:r>
            <a:r>
              <a:rPr lang="ko-KR" altLang="en-US" sz="500" b="1" dirty="0"/>
              <a:t> </a:t>
            </a:r>
            <a:r>
              <a:rPr lang="en-US" altLang="ko-KR" sz="500" b="1" dirty="0"/>
              <a:t>: Iris Feature(</a:t>
            </a:r>
            <a:r>
              <a:rPr lang="ko-KR" altLang="en-US" sz="500" b="1" dirty="0"/>
              <a:t>신호 데이터</a:t>
            </a:r>
            <a:r>
              <a:rPr lang="en-US" altLang="ko-KR" sz="500" b="1" dirty="0"/>
              <a:t>)</a:t>
            </a:r>
          </a:p>
          <a:p>
            <a:r>
              <a:rPr lang="en-US" altLang="ko-KR" sz="500" b="1" dirty="0" err="1"/>
              <a:t>Test_y</a:t>
            </a:r>
            <a:r>
              <a:rPr lang="en-US" altLang="ko-KR" sz="500" b="1" dirty="0"/>
              <a:t> : PPG HRV</a:t>
            </a:r>
            <a:endParaRPr lang="ko-KR" altLang="en-US" sz="500" b="1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52E8ECB-B6DD-475A-A649-0F0E39790424}"/>
              </a:ext>
            </a:extLst>
          </p:cNvPr>
          <p:cNvSpPr/>
          <p:nvPr/>
        </p:nvSpPr>
        <p:spPr>
          <a:xfrm>
            <a:off x="6653109" y="3820230"/>
            <a:ext cx="623435" cy="26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평가</a:t>
            </a:r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D9AE4B53-57EC-42E5-AB8B-3646E5A37366}"/>
              </a:ext>
            </a:extLst>
          </p:cNvPr>
          <p:cNvCxnSpPr>
            <a:cxnSpLocks/>
            <a:stCxn id="66" idx="1"/>
            <a:endCxn id="65" idx="0"/>
          </p:cNvCxnSpPr>
          <p:nvPr/>
        </p:nvCxnSpPr>
        <p:spPr>
          <a:xfrm rot="10800000" flipH="1" flipV="1">
            <a:off x="6819140" y="3343006"/>
            <a:ext cx="3607932" cy="1985812"/>
          </a:xfrm>
          <a:prstGeom prst="bentConnector4">
            <a:avLst>
              <a:gd name="adj1" fmla="val -6336"/>
              <a:gd name="adj2" fmla="val 6716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8A259FE-1718-40C7-B292-13DFA7E7D30C}"/>
              </a:ext>
            </a:extLst>
          </p:cNvPr>
          <p:cNvSpPr txBox="1"/>
          <p:nvPr/>
        </p:nvSpPr>
        <p:spPr>
          <a:xfrm>
            <a:off x="10884486" y="2638468"/>
            <a:ext cx="532311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1"/>
              <a:t>연구자 주관</a:t>
            </a:r>
            <a:endParaRPr lang="ko-KR" altLang="en-US" sz="500" b="1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560D6752-0987-41F5-8A96-0C2441050BC8}"/>
              </a:ext>
            </a:extLst>
          </p:cNvPr>
          <p:cNvCxnSpPr/>
          <p:nvPr/>
        </p:nvCxnSpPr>
        <p:spPr>
          <a:xfrm>
            <a:off x="10701608" y="2719053"/>
            <a:ext cx="17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F899707-BFDB-4FB3-ADCF-8BBF17CC9881}"/>
              </a:ext>
            </a:extLst>
          </p:cNvPr>
          <p:cNvSpPr/>
          <p:nvPr/>
        </p:nvSpPr>
        <p:spPr>
          <a:xfrm>
            <a:off x="7706179" y="1992309"/>
            <a:ext cx="849656" cy="26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신호 처리</a:t>
            </a:r>
          </a:p>
        </p:txBody>
      </p:sp>
      <p:sp>
        <p:nvSpPr>
          <p:cNvPr id="143" name="화살표: 오른쪽 142">
            <a:extLst>
              <a:ext uri="{FF2B5EF4-FFF2-40B4-BE49-F238E27FC236}">
                <a16:creationId xmlns:a16="http://schemas.microsoft.com/office/drawing/2014/main" id="{9C6D1E0D-02D6-4647-AEE7-F3A3F75846BE}"/>
              </a:ext>
            </a:extLst>
          </p:cNvPr>
          <p:cNvSpPr/>
          <p:nvPr/>
        </p:nvSpPr>
        <p:spPr>
          <a:xfrm>
            <a:off x="8575374" y="2079592"/>
            <a:ext cx="154928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ECEDF552-1722-4FB9-BBF3-BA4D1E54AF81}"/>
              </a:ext>
            </a:extLst>
          </p:cNvPr>
          <p:cNvCxnSpPr>
            <a:cxnSpLocks/>
          </p:cNvCxnSpPr>
          <p:nvPr/>
        </p:nvCxnSpPr>
        <p:spPr>
          <a:xfrm>
            <a:off x="7790580" y="2259912"/>
            <a:ext cx="0" cy="5798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DBEF825E-6B14-4330-B078-261EC677A63D}"/>
              </a:ext>
            </a:extLst>
          </p:cNvPr>
          <p:cNvCxnSpPr/>
          <p:nvPr/>
        </p:nvCxnSpPr>
        <p:spPr>
          <a:xfrm>
            <a:off x="7790580" y="2364043"/>
            <a:ext cx="17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500B964-F8EA-4346-B925-FB011B7FDC2E}"/>
              </a:ext>
            </a:extLst>
          </p:cNvPr>
          <p:cNvCxnSpPr/>
          <p:nvPr/>
        </p:nvCxnSpPr>
        <p:spPr>
          <a:xfrm>
            <a:off x="7790580" y="2553595"/>
            <a:ext cx="17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7321AFE4-D81D-4EDC-918D-7C16674C1050}"/>
              </a:ext>
            </a:extLst>
          </p:cNvPr>
          <p:cNvSpPr txBox="1"/>
          <p:nvPr/>
        </p:nvSpPr>
        <p:spPr>
          <a:xfrm>
            <a:off x="7966342" y="2285134"/>
            <a:ext cx="496408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FFT /</a:t>
            </a:r>
            <a:r>
              <a:rPr lang="ko-KR" altLang="en-US" sz="500" b="1" dirty="0"/>
              <a:t> </a:t>
            </a:r>
            <a:r>
              <a:rPr lang="en-US" altLang="ko-KR" sz="500" b="1" dirty="0"/>
              <a:t>BPF</a:t>
            </a:r>
            <a:endParaRPr lang="ko-KR" altLang="en-US" sz="500" b="1" dirty="0"/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72EB0C9-211B-403B-B039-C1D62DFEE003}"/>
              </a:ext>
            </a:extLst>
          </p:cNvPr>
          <p:cNvCxnSpPr>
            <a:cxnSpLocks/>
          </p:cNvCxnSpPr>
          <p:nvPr/>
        </p:nvCxnSpPr>
        <p:spPr>
          <a:xfrm>
            <a:off x="8976073" y="2424900"/>
            <a:ext cx="1592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BA3EC3A6-5FF2-4008-BE96-693DBEFA7139}"/>
              </a:ext>
            </a:extLst>
          </p:cNvPr>
          <p:cNvSpPr txBox="1"/>
          <p:nvPr/>
        </p:nvSpPr>
        <p:spPr>
          <a:xfrm>
            <a:off x="9136493" y="2329552"/>
            <a:ext cx="349762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/>
              <a:t>MSD </a:t>
            </a:r>
            <a:endParaRPr lang="ko-KR" altLang="en-US" sz="5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17DE713-4741-4D72-BCDC-4F12ADA5BA5A}"/>
              </a:ext>
            </a:extLst>
          </p:cNvPr>
          <p:cNvSpPr txBox="1"/>
          <p:nvPr/>
        </p:nvSpPr>
        <p:spPr>
          <a:xfrm>
            <a:off x="7966342" y="2491952"/>
            <a:ext cx="496408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1" dirty="0"/>
              <a:t>미분</a:t>
            </a: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84BDA315-9D14-45BD-8828-FD01A60C3083}"/>
              </a:ext>
            </a:extLst>
          </p:cNvPr>
          <p:cNvCxnSpPr/>
          <p:nvPr/>
        </p:nvCxnSpPr>
        <p:spPr>
          <a:xfrm>
            <a:off x="7790580" y="2759374"/>
            <a:ext cx="17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B201EFA-F73F-438E-B7BE-6E2CDBB8B1F9}"/>
              </a:ext>
            </a:extLst>
          </p:cNvPr>
          <p:cNvSpPr txBox="1"/>
          <p:nvPr/>
        </p:nvSpPr>
        <p:spPr>
          <a:xfrm>
            <a:off x="7966342" y="2697731"/>
            <a:ext cx="496408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 err="1"/>
              <a:t>etc</a:t>
            </a:r>
            <a:r>
              <a:rPr lang="en-US" altLang="ko-KR" sz="500" b="1" dirty="0"/>
              <a:t>…</a:t>
            </a:r>
            <a:endParaRPr lang="ko-KR" altLang="en-US" sz="500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4900FDF-5616-45EA-AC3B-B8CBFA846ADD}"/>
              </a:ext>
            </a:extLst>
          </p:cNvPr>
          <p:cNvSpPr txBox="1"/>
          <p:nvPr/>
        </p:nvSpPr>
        <p:spPr>
          <a:xfrm>
            <a:off x="9141257" y="2530663"/>
            <a:ext cx="1157521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/>
              <a:t>DPF (dominant peak frequency)</a:t>
            </a:r>
            <a:endParaRPr lang="ko-KR" altLang="en-US" sz="500" b="1" dirty="0"/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824D0F45-BE67-4054-BDCC-A78249E6A49F}"/>
              </a:ext>
            </a:extLst>
          </p:cNvPr>
          <p:cNvCxnSpPr>
            <a:cxnSpLocks/>
          </p:cNvCxnSpPr>
          <p:nvPr/>
        </p:nvCxnSpPr>
        <p:spPr>
          <a:xfrm>
            <a:off x="8976073" y="2610000"/>
            <a:ext cx="1592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AC6BC18C-1162-468F-B4D0-E5B0A4BB4221}"/>
              </a:ext>
            </a:extLst>
          </p:cNvPr>
          <p:cNvCxnSpPr>
            <a:cxnSpLocks/>
          </p:cNvCxnSpPr>
          <p:nvPr/>
        </p:nvCxnSpPr>
        <p:spPr>
          <a:xfrm>
            <a:off x="8976073" y="2790432"/>
            <a:ext cx="1592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2696C893-04C9-4038-AF18-F7C6AAA23116}"/>
              </a:ext>
            </a:extLst>
          </p:cNvPr>
          <p:cNvSpPr txBox="1"/>
          <p:nvPr/>
        </p:nvSpPr>
        <p:spPr>
          <a:xfrm>
            <a:off x="9141257" y="2717307"/>
            <a:ext cx="1157521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/>
              <a:t>DPP (dominant peak power)</a:t>
            </a:r>
            <a:endParaRPr lang="ko-KR" altLang="en-US" sz="500" b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7238A91-76A2-47FF-AE16-94CDF5041D40}"/>
              </a:ext>
            </a:extLst>
          </p:cNvPr>
          <p:cNvSpPr txBox="1"/>
          <p:nvPr/>
        </p:nvSpPr>
        <p:spPr>
          <a:xfrm>
            <a:off x="9141258" y="2905351"/>
            <a:ext cx="588810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/>
              <a:t>Band power</a:t>
            </a:r>
            <a:endParaRPr lang="ko-KR" altLang="en-US" sz="500" b="1" dirty="0"/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12F6371D-19AC-4040-B236-D887E8C0EC27}"/>
              </a:ext>
            </a:extLst>
          </p:cNvPr>
          <p:cNvCxnSpPr>
            <a:cxnSpLocks/>
          </p:cNvCxnSpPr>
          <p:nvPr/>
        </p:nvCxnSpPr>
        <p:spPr>
          <a:xfrm>
            <a:off x="8976073" y="2971646"/>
            <a:ext cx="159281" cy="45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1B16375F-3D8F-4461-B5CD-ADC7410664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10538" y="2384154"/>
            <a:ext cx="2226645" cy="965860"/>
          </a:xfrm>
          <a:prstGeom prst="bentConnector3">
            <a:avLst>
              <a:gd name="adj1" fmla="val -10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DD4E8AE2-9F32-40A9-ACA8-D6E685228DB3}"/>
              </a:ext>
            </a:extLst>
          </p:cNvPr>
          <p:cNvSpPr txBox="1"/>
          <p:nvPr/>
        </p:nvSpPr>
        <p:spPr>
          <a:xfrm>
            <a:off x="5109873" y="6342125"/>
            <a:ext cx="272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[IRIS HRV Flow]</a:t>
            </a:r>
            <a:endParaRPr lang="ko-KR" altLang="en-US" sz="2400" b="1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9BC8560-2C33-4999-BEAA-7E65166C2F1F}"/>
              </a:ext>
            </a:extLst>
          </p:cNvPr>
          <p:cNvSpPr txBox="1"/>
          <p:nvPr/>
        </p:nvSpPr>
        <p:spPr>
          <a:xfrm>
            <a:off x="645878" y="1714552"/>
            <a:ext cx="718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[IRIS]</a:t>
            </a:r>
            <a:endParaRPr lang="ko-KR" altLang="en-US" sz="1400" b="1" dirty="0"/>
          </a:p>
        </p:txBody>
      </p:sp>
      <p:cxnSp>
        <p:nvCxnSpPr>
          <p:cNvPr id="232" name="연결선: 꺾임 231">
            <a:extLst>
              <a:ext uri="{FF2B5EF4-FFF2-40B4-BE49-F238E27FC236}">
                <a16:creationId xmlns:a16="http://schemas.microsoft.com/office/drawing/2014/main" id="{26482D43-E432-40F9-BA64-80FD980CFF3D}"/>
              </a:ext>
            </a:extLst>
          </p:cNvPr>
          <p:cNvCxnSpPr>
            <a:cxnSpLocks/>
            <a:stCxn id="103" idx="3"/>
            <a:endCxn id="100" idx="1"/>
          </p:cNvCxnSpPr>
          <p:nvPr/>
        </p:nvCxnSpPr>
        <p:spPr>
          <a:xfrm flipV="1">
            <a:off x="5831234" y="2092959"/>
            <a:ext cx="480762" cy="15398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화살표: 오른쪽 96">
            <a:extLst>
              <a:ext uri="{FF2B5EF4-FFF2-40B4-BE49-F238E27FC236}">
                <a16:creationId xmlns:a16="http://schemas.microsoft.com/office/drawing/2014/main" id="{075E6B71-9422-424E-9671-B07C12D71ED3}"/>
              </a:ext>
            </a:extLst>
          </p:cNvPr>
          <p:cNvSpPr/>
          <p:nvPr/>
        </p:nvSpPr>
        <p:spPr>
          <a:xfrm>
            <a:off x="10167889" y="2085646"/>
            <a:ext cx="281940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CC60072-BC51-4BB0-8135-A1341F3A4761}"/>
              </a:ext>
            </a:extLst>
          </p:cNvPr>
          <p:cNvSpPr/>
          <p:nvPr/>
        </p:nvSpPr>
        <p:spPr>
          <a:xfrm>
            <a:off x="6311996" y="1959926"/>
            <a:ext cx="1032427" cy="26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Resampling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C728417-BB53-402B-918D-5EB8362E3734}"/>
              </a:ext>
            </a:extLst>
          </p:cNvPr>
          <p:cNvCxnSpPr>
            <a:cxnSpLocks/>
          </p:cNvCxnSpPr>
          <p:nvPr/>
        </p:nvCxnSpPr>
        <p:spPr>
          <a:xfrm>
            <a:off x="6462053" y="2231275"/>
            <a:ext cx="0" cy="466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B995C73-556D-489D-9E64-DDB239FA87D1}"/>
              </a:ext>
            </a:extLst>
          </p:cNvPr>
          <p:cNvCxnSpPr/>
          <p:nvPr/>
        </p:nvCxnSpPr>
        <p:spPr>
          <a:xfrm>
            <a:off x="6462053" y="2393925"/>
            <a:ext cx="17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9B5637A-24A8-4489-9FD6-45B2682241E7}"/>
              </a:ext>
            </a:extLst>
          </p:cNvPr>
          <p:cNvSpPr txBox="1"/>
          <p:nvPr/>
        </p:nvSpPr>
        <p:spPr>
          <a:xfrm>
            <a:off x="6625822" y="2307509"/>
            <a:ext cx="639430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1" dirty="0"/>
              <a:t>시계열 </a:t>
            </a:r>
            <a:r>
              <a:rPr lang="ko-KR" altLang="en-US" sz="500" b="1" dirty="0" err="1"/>
              <a:t>전처리</a:t>
            </a:r>
            <a:endParaRPr lang="ko-KR" altLang="en-US" sz="500" b="1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987766A-14D0-4F8A-88C8-5AF7B98B5CAB}"/>
              </a:ext>
            </a:extLst>
          </p:cNvPr>
          <p:cNvSpPr/>
          <p:nvPr/>
        </p:nvSpPr>
        <p:spPr>
          <a:xfrm>
            <a:off x="4897784" y="3406815"/>
            <a:ext cx="933450" cy="451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Data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Cleaning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FBC0A48F-C815-4814-95BC-1E5032A9CDBE}"/>
              </a:ext>
            </a:extLst>
          </p:cNvPr>
          <p:cNvCxnSpPr>
            <a:cxnSpLocks/>
          </p:cNvCxnSpPr>
          <p:nvPr/>
        </p:nvCxnSpPr>
        <p:spPr>
          <a:xfrm>
            <a:off x="5019188" y="3868382"/>
            <a:ext cx="0" cy="450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E9C03BE-C073-4D86-AC5B-4ED80056FBCB}"/>
              </a:ext>
            </a:extLst>
          </p:cNvPr>
          <p:cNvCxnSpPr>
            <a:cxnSpLocks/>
          </p:cNvCxnSpPr>
          <p:nvPr/>
        </p:nvCxnSpPr>
        <p:spPr>
          <a:xfrm>
            <a:off x="5019188" y="3980051"/>
            <a:ext cx="1685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8316CC8-F8E8-4033-B5A3-985A08029B34}"/>
              </a:ext>
            </a:extLst>
          </p:cNvPr>
          <p:cNvSpPr txBox="1"/>
          <p:nvPr/>
        </p:nvSpPr>
        <p:spPr>
          <a:xfrm>
            <a:off x="5186828" y="3895675"/>
            <a:ext cx="792129" cy="168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b="1" dirty="0"/>
              <a:t>이상치</a:t>
            </a:r>
            <a:r>
              <a:rPr lang="en-US" altLang="ko-KR" sz="500" b="1" dirty="0"/>
              <a:t>(outlier) </a:t>
            </a:r>
            <a:r>
              <a:rPr lang="ko-KR" altLang="en-US" sz="500" b="1" dirty="0"/>
              <a:t>제거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8912111-5576-44EB-A407-78820291E71A}"/>
              </a:ext>
            </a:extLst>
          </p:cNvPr>
          <p:cNvCxnSpPr>
            <a:cxnSpLocks/>
          </p:cNvCxnSpPr>
          <p:nvPr/>
        </p:nvCxnSpPr>
        <p:spPr>
          <a:xfrm>
            <a:off x="5019188" y="4172579"/>
            <a:ext cx="1685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751DCEE-1E33-4C41-AB89-E5BB4B5AB0F8}"/>
              </a:ext>
            </a:extLst>
          </p:cNvPr>
          <p:cNvSpPr txBox="1"/>
          <p:nvPr/>
        </p:nvSpPr>
        <p:spPr>
          <a:xfrm>
            <a:off x="5186828" y="4088203"/>
            <a:ext cx="792129" cy="168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b="1" dirty="0"/>
              <a:t>눈 깜박임 제거</a:t>
            </a:r>
          </a:p>
        </p:txBody>
      </p:sp>
      <p:sp>
        <p:nvSpPr>
          <p:cNvPr id="120" name="화살표: 오른쪽 119">
            <a:extLst>
              <a:ext uri="{FF2B5EF4-FFF2-40B4-BE49-F238E27FC236}">
                <a16:creationId xmlns:a16="http://schemas.microsoft.com/office/drawing/2014/main" id="{21349865-7E74-40BF-853E-64ED5700FCE7}"/>
              </a:ext>
            </a:extLst>
          </p:cNvPr>
          <p:cNvSpPr/>
          <p:nvPr/>
        </p:nvSpPr>
        <p:spPr>
          <a:xfrm>
            <a:off x="4547260" y="3588241"/>
            <a:ext cx="281940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8BC8E410-7851-4919-BCBE-0FFC0297434B}"/>
              </a:ext>
            </a:extLst>
          </p:cNvPr>
          <p:cNvCxnSpPr>
            <a:cxnSpLocks/>
          </p:cNvCxnSpPr>
          <p:nvPr/>
        </p:nvCxnSpPr>
        <p:spPr>
          <a:xfrm rot="5400000">
            <a:off x="8130277" y="2544857"/>
            <a:ext cx="987082" cy="426557"/>
          </a:xfrm>
          <a:prstGeom prst="bentConnector3">
            <a:avLst>
              <a:gd name="adj1" fmla="val 10017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30AF6C7-0F3F-446B-9B7F-7F22A1CF188B}"/>
              </a:ext>
            </a:extLst>
          </p:cNvPr>
          <p:cNvSpPr/>
          <p:nvPr/>
        </p:nvSpPr>
        <p:spPr>
          <a:xfrm>
            <a:off x="2513782" y="5038271"/>
            <a:ext cx="1032427" cy="26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Resampling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2EC4DC8-C368-447E-ABEF-2B28BCFB5D9F}"/>
              </a:ext>
            </a:extLst>
          </p:cNvPr>
          <p:cNvCxnSpPr>
            <a:cxnSpLocks/>
          </p:cNvCxnSpPr>
          <p:nvPr/>
        </p:nvCxnSpPr>
        <p:spPr>
          <a:xfrm>
            <a:off x="2663839" y="5309620"/>
            <a:ext cx="0" cy="3344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287E8F11-66E7-403B-A4D0-6488D2F33261}"/>
              </a:ext>
            </a:extLst>
          </p:cNvPr>
          <p:cNvCxnSpPr/>
          <p:nvPr/>
        </p:nvCxnSpPr>
        <p:spPr>
          <a:xfrm>
            <a:off x="2663839" y="5472270"/>
            <a:ext cx="17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8EC32B46-569A-4B16-9845-B147BD10C4B6}"/>
              </a:ext>
            </a:extLst>
          </p:cNvPr>
          <p:cNvSpPr txBox="1"/>
          <p:nvPr/>
        </p:nvSpPr>
        <p:spPr>
          <a:xfrm>
            <a:off x="2827608" y="5385854"/>
            <a:ext cx="639430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1"/>
              <a:t>시계열 </a:t>
            </a:r>
            <a:r>
              <a:rPr lang="ko-KR" altLang="en-US" sz="500" b="1" dirty="0" err="1"/>
              <a:t>전처리</a:t>
            </a:r>
            <a:endParaRPr lang="ko-KR" altLang="en-US" sz="500" b="1" dirty="0"/>
          </a:p>
        </p:txBody>
      </p:sp>
      <p:sp>
        <p:nvSpPr>
          <p:cNvPr id="127" name="화살표: 오른쪽 126">
            <a:extLst>
              <a:ext uri="{FF2B5EF4-FFF2-40B4-BE49-F238E27FC236}">
                <a16:creationId xmlns:a16="http://schemas.microsoft.com/office/drawing/2014/main" id="{1F44D60A-BF92-4336-AE06-8E148AF0A5C8}"/>
              </a:ext>
            </a:extLst>
          </p:cNvPr>
          <p:cNvSpPr/>
          <p:nvPr/>
        </p:nvSpPr>
        <p:spPr>
          <a:xfrm>
            <a:off x="3609543" y="5150273"/>
            <a:ext cx="281940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EB6C54D-22B1-4BA5-9D90-B52410266866}"/>
              </a:ext>
            </a:extLst>
          </p:cNvPr>
          <p:cNvSpPr/>
          <p:nvPr/>
        </p:nvSpPr>
        <p:spPr>
          <a:xfrm>
            <a:off x="3921942" y="5041518"/>
            <a:ext cx="849656" cy="26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신호 처리</a:t>
            </a: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49C51EE5-6207-477C-81DF-E3478259F291}"/>
              </a:ext>
            </a:extLst>
          </p:cNvPr>
          <p:cNvCxnSpPr>
            <a:cxnSpLocks/>
          </p:cNvCxnSpPr>
          <p:nvPr/>
        </p:nvCxnSpPr>
        <p:spPr>
          <a:xfrm>
            <a:off x="4006343" y="5309121"/>
            <a:ext cx="0" cy="299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E4BCB73E-0175-4333-AC55-D027C0095067}"/>
              </a:ext>
            </a:extLst>
          </p:cNvPr>
          <p:cNvCxnSpPr/>
          <p:nvPr/>
        </p:nvCxnSpPr>
        <p:spPr>
          <a:xfrm>
            <a:off x="4005840" y="5471396"/>
            <a:ext cx="17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4B3D50D-E29A-4711-8A02-DE8722C5FBF2}"/>
              </a:ext>
            </a:extLst>
          </p:cNvPr>
          <p:cNvSpPr txBox="1"/>
          <p:nvPr/>
        </p:nvSpPr>
        <p:spPr>
          <a:xfrm>
            <a:off x="4181602" y="5392487"/>
            <a:ext cx="496408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 dirty="0"/>
              <a:t>FFT</a:t>
            </a:r>
            <a:endParaRPr lang="ko-KR" altLang="en-US" sz="500" b="1" dirty="0"/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B87A7F29-763B-471D-BE7B-F21CA633E16C}"/>
              </a:ext>
            </a:extLst>
          </p:cNvPr>
          <p:cNvSpPr/>
          <p:nvPr/>
        </p:nvSpPr>
        <p:spPr>
          <a:xfrm>
            <a:off x="4818605" y="5130002"/>
            <a:ext cx="281940" cy="99060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C13E396-9A8D-4066-BCD6-C18383CC47F2}"/>
              </a:ext>
            </a:extLst>
          </p:cNvPr>
          <p:cNvSpPr/>
          <p:nvPr/>
        </p:nvSpPr>
        <p:spPr>
          <a:xfrm>
            <a:off x="6761581" y="4919384"/>
            <a:ext cx="1085850" cy="451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HF,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LF 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대역폭 정의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AF2ACC8C-8904-4455-A37A-B89C5733AB52}"/>
              </a:ext>
            </a:extLst>
          </p:cNvPr>
          <p:cNvCxnSpPr>
            <a:cxnSpLocks/>
          </p:cNvCxnSpPr>
          <p:nvPr/>
        </p:nvCxnSpPr>
        <p:spPr>
          <a:xfrm>
            <a:off x="6952615" y="5384884"/>
            <a:ext cx="0" cy="3842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428F0A8A-957D-4B90-9E64-F97963F5B530}"/>
              </a:ext>
            </a:extLst>
          </p:cNvPr>
          <p:cNvCxnSpPr/>
          <p:nvPr/>
        </p:nvCxnSpPr>
        <p:spPr>
          <a:xfrm>
            <a:off x="6960235" y="5523632"/>
            <a:ext cx="1752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B511CEA3-48F6-4442-938C-DF6072AE636D}"/>
              </a:ext>
            </a:extLst>
          </p:cNvPr>
          <p:cNvSpPr txBox="1"/>
          <p:nvPr/>
        </p:nvSpPr>
        <p:spPr>
          <a:xfrm>
            <a:off x="7143114" y="5439256"/>
            <a:ext cx="496408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1" dirty="0"/>
              <a:t>논문 참조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2B91375D-C560-4A08-960D-FD2173DB3E1B}"/>
              </a:ext>
            </a:extLst>
          </p:cNvPr>
          <p:cNvCxnSpPr>
            <a:cxnSpLocks/>
            <a:stCxn id="147" idx="3"/>
            <a:endCxn id="44" idx="0"/>
          </p:cNvCxnSpPr>
          <p:nvPr/>
        </p:nvCxnSpPr>
        <p:spPr>
          <a:xfrm>
            <a:off x="7847431" y="5145331"/>
            <a:ext cx="653939" cy="73249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그림 131">
            <a:extLst>
              <a:ext uri="{FF2B5EF4-FFF2-40B4-BE49-F238E27FC236}">
                <a16:creationId xmlns:a16="http://schemas.microsoft.com/office/drawing/2014/main" id="{E802E3CC-F2EA-4443-89CE-E16CF39A88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112" t="29796" r="19576" b="15763"/>
          <a:stretch/>
        </p:blipFill>
        <p:spPr>
          <a:xfrm>
            <a:off x="531247" y="2037690"/>
            <a:ext cx="963043" cy="98166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746D86F6-A818-429C-B577-933DDDC32A6E}"/>
              </a:ext>
            </a:extLst>
          </p:cNvPr>
          <p:cNvCxnSpPr/>
          <p:nvPr/>
        </p:nvCxnSpPr>
        <p:spPr>
          <a:xfrm>
            <a:off x="2185754" y="3409696"/>
            <a:ext cx="167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EF68EB4-A09F-4FBE-A27A-D60E5B59FF8D}"/>
              </a:ext>
            </a:extLst>
          </p:cNvPr>
          <p:cNvSpPr txBox="1"/>
          <p:nvPr/>
        </p:nvSpPr>
        <p:spPr>
          <a:xfrm>
            <a:off x="2352123" y="3325320"/>
            <a:ext cx="71924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순간변화량</a:t>
            </a:r>
            <a:endParaRPr lang="ko-KR" altLang="en-US" sz="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60825B-6F35-47A0-92A9-42E3BE590608}"/>
              </a:ext>
            </a:extLst>
          </p:cNvPr>
          <p:cNvSpPr txBox="1"/>
          <p:nvPr/>
        </p:nvSpPr>
        <p:spPr>
          <a:xfrm>
            <a:off x="527286" y="3062096"/>
            <a:ext cx="100970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[</a:t>
            </a:r>
            <a:r>
              <a:rPr lang="ko-KR" altLang="en-US" sz="1100" b="1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영역 지정</a:t>
            </a:r>
            <a:r>
              <a:rPr lang="en-US" altLang="ko-KR" sz="1100" b="1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]</a:t>
            </a:r>
          </a:p>
          <a:p>
            <a:r>
              <a:rPr lang="en-US" altLang="ko-KR" sz="1100" b="1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- Mask 1</a:t>
            </a:r>
          </a:p>
          <a:p>
            <a:r>
              <a:rPr lang="en-US" altLang="ko-KR" sz="1100" b="1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- Mask 2</a:t>
            </a:r>
          </a:p>
          <a:p>
            <a:r>
              <a:rPr lang="en-US" altLang="ko-KR" sz="1100" b="1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- Mask 1-2</a:t>
            </a:r>
          </a:p>
          <a:p>
            <a:r>
              <a:rPr lang="en-US" altLang="ko-KR" sz="1100" b="1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- Mask 2-2</a:t>
            </a:r>
            <a:endParaRPr lang="ko-KR" altLang="en-US" sz="1100" b="1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52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1517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HRV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B494550-A621-4DF7-A02E-0FCD694A4943}"/>
              </a:ext>
            </a:extLst>
          </p:cNvPr>
          <p:cNvSpPr/>
          <p:nvPr/>
        </p:nvSpPr>
        <p:spPr>
          <a:xfrm>
            <a:off x="3338273" y="2315167"/>
            <a:ext cx="281940" cy="990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43D2595-D1EE-41B7-94AD-B59A53FE4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138" y="5426116"/>
            <a:ext cx="1808961" cy="1193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596FC9-C0CB-493A-A6A7-C9C1E7F4BFB3}"/>
              </a:ext>
            </a:extLst>
          </p:cNvPr>
          <p:cNvSpPr txBox="1"/>
          <p:nvPr/>
        </p:nvSpPr>
        <p:spPr>
          <a:xfrm>
            <a:off x="2226720" y="5097693"/>
            <a:ext cx="182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ea"/>
              <a:buAutoNum type="circleNumDbPlain"/>
            </a:pPr>
            <a:r>
              <a:rPr lang="en-US" altLang="ko-KR" sz="1400" b="1" dirty="0"/>
              <a:t>PPI </a:t>
            </a:r>
            <a:r>
              <a:rPr lang="ko-KR" altLang="en-US" sz="1400" b="1" dirty="0"/>
              <a:t>데이터 추출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889B50A-38A4-4AA5-88AF-1C90543DF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649" y="5421223"/>
            <a:ext cx="1237133" cy="130025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DBB1A80-2368-4E24-8F51-D668CFF8201C}"/>
              </a:ext>
            </a:extLst>
          </p:cNvPr>
          <p:cNvCxnSpPr>
            <a:cxnSpLocks/>
          </p:cNvCxnSpPr>
          <p:nvPr/>
        </p:nvCxnSpPr>
        <p:spPr>
          <a:xfrm>
            <a:off x="2103068" y="4947346"/>
            <a:ext cx="977795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09BC8560-2C33-4999-BEAA-7E65166C2F1F}"/>
              </a:ext>
            </a:extLst>
          </p:cNvPr>
          <p:cNvSpPr txBox="1"/>
          <p:nvPr/>
        </p:nvSpPr>
        <p:spPr>
          <a:xfrm>
            <a:off x="2044594" y="1557882"/>
            <a:ext cx="1659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ea"/>
              <a:buAutoNum type="circleNumDbPlain"/>
            </a:pPr>
            <a:r>
              <a:rPr lang="ko-KR" altLang="en-US" sz="1400" b="1" dirty="0"/>
              <a:t>홍채영역 정의</a:t>
            </a:r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id="{E802E3CC-F2EA-4443-89CE-E16CF39A88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112" t="29796" r="19576" b="15763"/>
          <a:stretch/>
        </p:blipFill>
        <p:spPr>
          <a:xfrm>
            <a:off x="2322435" y="1887252"/>
            <a:ext cx="602940" cy="61460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15D2266F-5CE3-4766-A71F-147F26F339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112" t="29796" r="19576" b="15763"/>
          <a:stretch/>
        </p:blipFill>
        <p:spPr>
          <a:xfrm>
            <a:off x="2474835" y="2039652"/>
            <a:ext cx="602940" cy="61460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1E689F83-06DB-48AF-9CC3-F2646CF499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112" t="29796" r="19576" b="15763"/>
          <a:stretch/>
        </p:blipFill>
        <p:spPr>
          <a:xfrm>
            <a:off x="2627235" y="2192052"/>
            <a:ext cx="602940" cy="61460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5F10887-7277-4DC4-8E93-D364AB39DF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1175" y="3345342"/>
            <a:ext cx="2362524" cy="1137641"/>
          </a:xfrm>
          <a:prstGeom prst="rect">
            <a:avLst/>
          </a:prstGeom>
        </p:spPr>
      </p:pic>
      <p:pic>
        <p:nvPicPr>
          <p:cNvPr id="1026" name="Picture 2" descr="R에서 데이터 정제하기 (결측치, 이상치)">
            <a:extLst>
              <a:ext uri="{FF2B5EF4-FFF2-40B4-BE49-F238E27FC236}">
                <a16:creationId xmlns:a16="http://schemas.microsoft.com/office/drawing/2014/main" id="{E3CD4B33-2830-4982-8099-34327BAC0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818" y="2282537"/>
            <a:ext cx="1410196" cy="141649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FT">
            <a:extLst>
              <a:ext uri="{FF2B5EF4-FFF2-40B4-BE49-F238E27FC236}">
                <a16:creationId xmlns:a16="http://schemas.microsoft.com/office/drawing/2014/main" id="{46B772EA-DD54-4A61-9205-131331743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151" y="2010863"/>
            <a:ext cx="1677953" cy="117707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2E40420-1B9F-4DB5-8A8C-E378B59D246F}"/>
              </a:ext>
            </a:extLst>
          </p:cNvPr>
          <p:cNvGrpSpPr/>
          <p:nvPr/>
        </p:nvGrpSpPr>
        <p:grpSpPr>
          <a:xfrm>
            <a:off x="9601215" y="3291949"/>
            <a:ext cx="1677953" cy="923625"/>
            <a:chOff x="6802703" y="3156016"/>
            <a:chExt cx="1984615" cy="10924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41D2A3A-E776-4C25-989E-13FD462A09F3}"/>
                </a:ext>
              </a:extLst>
            </p:cNvPr>
            <p:cNvSpPr/>
            <p:nvPr/>
          </p:nvSpPr>
          <p:spPr>
            <a:xfrm>
              <a:off x="6802703" y="3156016"/>
              <a:ext cx="1984615" cy="10924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2" name="Picture 8" descr="Basics of bandpass filters">
              <a:extLst>
                <a:ext uri="{FF2B5EF4-FFF2-40B4-BE49-F238E27FC236}">
                  <a16:creationId xmlns:a16="http://schemas.microsoft.com/office/drawing/2014/main" id="{9CF77731-9FE8-4149-85A6-FF463C1E9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9986" y="3207886"/>
              <a:ext cx="1827332" cy="1030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14DB4BA-416E-4A85-AB11-1515FAF6F1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5494" y="1906373"/>
            <a:ext cx="3044677" cy="10175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2960EE33-0305-405A-8D13-07B3420E0E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3575" y="3497742"/>
            <a:ext cx="2362524" cy="1137641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A0EA67DF-57A5-4FCB-993B-E16E226E2B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5975" y="3650142"/>
            <a:ext cx="2362524" cy="1137641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27D19F05-DD91-436B-A756-1A183E55F346}"/>
              </a:ext>
            </a:extLst>
          </p:cNvPr>
          <p:cNvSpPr txBox="1"/>
          <p:nvPr/>
        </p:nvSpPr>
        <p:spPr>
          <a:xfrm>
            <a:off x="3880807" y="1541509"/>
            <a:ext cx="2362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ea"/>
              <a:buAutoNum type="circleNumDbPlain" startAt="2"/>
            </a:pPr>
            <a:r>
              <a:rPr lang="ko-KR" altLang="en-US" sz="1400" b="1" dirty="0"/>
              <a:t>영상 움직임 벡터 추출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87934BB-9466-4E0B-B76F-2078B3CEFB08}"/>
              </a:ext>
            </a:extLst>
          </p:cNvPr>
          <p:cNvSpPr txBox="1"/>
          <p:nvPr/>
        </p:nvSpPr>
        <p:spPr>
          <a:xfrm>
            <a:off x="4770932" y="3039053"/>
            <a:ext cx="193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ea"/>
              <a:buAutoNum type="circleNumDbPlain" startAt="3"/>
            </a:pPr>
            <a:r>
              <a:rPr lang="ko-KR" altLang="en-US" sz="1400" b="1" dirty="0"/>
              <a:t>정형 데이터 저장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C035964-C3D5-4673-A77E-A88979A41D72}"/>
              </a:ext>
            </a:extLst>
          </p:cNvPr>
          <p:cNvSpPr txBox="1"/>
          <p:nvPr/>
        </p:nvSpPr>
        <p:spPr>
          <a:xfrm>
            <a:off x="7542292" y="1922729"/>
            <a:ext cx="1485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ea"/>
              <a:buAutoNum type="circleNumDbPlain" startAt="4"/>
            </a:pPr>
            <a:r>
              <a:rPr lang="ko-KR" altLang="en-US" sz="1400" b="1" dirty="0"/>
              <a:t>이상치 제거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6A190A3-274A-4F7C-9241-5206CAB8501D}"/>
              </a:ext>
            </a:extLst>
          </p:cNvPr>
          <p:cNvSpPr txBox="1"/>
          <p:nvPr/>
        </p:nvSpPr>
        <p:spPr>
          <a:xfrm>
            <a:off x="9344498" y="1640798"/>
            <a:ext cx="2009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ea"/>
              <a:buAutoNum type="circleNumDbPlain" startAt="5"/>
            </a:pPr>
            <a:r>
              <a:rPr lang="ko-KR" altLang="en-US" sz="1400" b="1"/>
              <a:t>신호 데이터 변환</a:t>
            </a:r>
            <a:endParaRPr lang="ko-KR" altLang="en-US" sz="1400" b="1" dirty="0"/>
          </a:p>
        </p:txBody>
      </p:sp>
      <p:pic>
        <p:nvPicPr>
          <p:cNvPr id="158" name="Picture 4" descr="FFT">
            <a:extLst>
              <a:ext uri="{FF2B5EF4-FFF2-40B4-BE49-F238E27FC236}">
                <a16:creationId xmlns:a16="http://schemas.microsoft.com/office/drawing/2014/main" id="{A58A6F8E-F077-4EB6-B465-B65675D27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332" y="5490450"/>
            <a:ext cx="1677953" cy="117707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FE3BF254-5B64-4373-9A30-E8F984872B4E}"/>
              </a:ext>
            </a:extLst>
          </p:cNvPr>
          <p:cNvSpPr txBox="1"/>
          <p:nvPr/>
        </p:nvSpPr>
        <p:spPr>
          <a:xfrm>
            <a:off x="6269657" y="5064927"/>
            <a:ext cx="2009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ea"/>
              <a:buAutoNum type="circleNumDbPlain" startAt="3"/>
            </a:pPr>
            <a:r>
              <a:rPr lang="ko-KR" altLang="en-US" sz="1400" b="1" dirty="0"/>
              <a:t>신호 데이터 변환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E26208F-7F82-499C-907B-0F075E057770}"/>
              </a:ext>
            </a:extLst>
          </p:cNvPr>
          <p:cNvSpPr txBox="1"/>
          <p:nvPr/>
        </p:nvSpPr>
        <p:spPr>
          <a:xfrm>
            <a:off x="4396168" y="5064927"/>
            <a:ext cx="1704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ea"/>
              <a:buAutoNum type="circleNumDbPlain" startAt="2"/>
            </a:pPr>
            <a:r>
              <a:rPr lang="ko-KR" altLang="en-US" sz="1400" b="1" dirty="0"/>
              <a:t>시계열 </a:t>
            </a:r>
            <a:r>
              <a:rPr lang="ko-KR" altLang="en-US" sz="1400" b="1" dirty="0" err="1"/>
              <a:t>전처리</a:t>
            </a:r>
            <a:endParaRPr lang="ko-KR" altLang="en-US" sz="1400" b="1" dirty="0"/>
          </a:p>
        </p:txBody>
      </p:sp>
      <p:sp>
        <p:nvSpPr>
          <p:cNvPr id="165" name="화살표: 오른쪽 164">
            <a:extLst>
              <a:ext uri="{FF2B5EF4-FFF2-40B4-BE49-F238E27FC236}">
                <a16:creationId xmlns:a16="http://schemas.microsoft.com/office/drawing/2014/main" id="{277CC5BE-A35F-473B-82E4-012A7D5034FC}"/>
              </a:ext>
            </a:extLst>
          </p:cNvPr>
          <p:cNvSpPr/>
          <p:nvPr/>
        </p:nvSpPr>
        <p:spPr>
          <a:xfrm>
            <a:off x="4210404" y="5927012"/>
            <a:ext cx="281940" cy="990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화살표: 오른쪽 165">
            <a:extLst>
              <a:ext uri="{FF2B5EF4-FFF2-40B4-BE49-F238E27FC236}">
                <a16:creationId xmlns:a16="http://schemas.microsoft.com/office/drawing/2014/main" id="{6A598E06-36BA-44E7-951E-221321EB14E0}"/>
              </a:ext>
            </a:extLst>
          </p:cNvPr>
          <p:cNvSpPr/>
          <p:nvPr/>
        </p:nvSpPr>
        <p:spPr>
          <a:xfrm>
            <a:off x="6012087" y="5912427"/>
            <a:ext cx="281940" cy="990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99F97BF7-6712-4E9B-93DA-19A78ADC34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98842" y="3411976"/>
            <a:ext cx="979801" cy="31246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8E3FE075-D117-4730-9107-D3D1CC27343F}"/>
              </a:ext>
            </a:extLst>
          </p:cNvPr>
          <p:cNvCxnSpPr>
            <a:cxnSpLocks/>
            <a:stCxn id="135" idx="3"/>
            <a:endCxn id="1026" idx="1"/>
          </p:cNvCxnSpPr>
          <p:nvPr/>
        </p:nvCxnSpPr>
        <p:spPr>
          <a:xfrm flipV="1">
            <a:off x="7288499" y="2990783"/>
            <a:ext cx="316319" cy="122818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화살표: 오른쪽 173">
            <a:extLst>
              <a:ext uri="{FF2B5EF4-FFF2-40B4-BE49-F238E27FC236}">
                <a16:creationId xmlns:a16="http://schemas.microsoft.com/office/drawing/2014/main" id="{B008CFCE-D56B-421A-8822-C83AD959ECA3}"/>
              </a:ext>
            </a:extLst>
          </p:cNvPr>
          <p:cNvSpPr/>
          <p:nvPr/>
        </p:nvSpPr>
        <p:spPr>
          <a:xfrm>
            <a:off x="9161612" y="2939993"/>
            <a:ext cx="281940" cy="990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5C3C327-3C4C-4111-BA28-A15DD84EF3CE}"/>
              </a:ext>
            </a:extLst>
          </p:cNvPr>
          <p:cNvSpPr txBox="1"/>
          <p:nvPr/>
        </p:nvSpPr>
        <p:spPr>
          <a:xfrm>
            <a:off x="1029169" y="2131134"/>
            <a:ext cx="723900" cy="36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[IRIS]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B78E279-3C35-4771-BD48-93482E3D8C9D}"/>
              </a:ext>
            </a:extLst>
          </p:cNvPr>
          <p:cNvSpPr txBox="1"/>
          <p:nvPr/>
        </p:nvSpPr>
        <p:spPr>
          <a:xfrm>
            <a:off x="1029169" y="5584924"/>
            <a:ext cx="723900" cy="36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[PPG]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4765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1517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HRV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B494550-A621-4DF7-A02E-0FCD694A4943}"/>
              </a:ext>
            </a:extLst>
          </p:cNvPr>
          <p:cNvSpPr/>
          <p:nvPr/>
        </p:nvSpPr>
        <p:spPr>
          <a:xfrm>
            <a:off x="2872054" y="2486160"/>
            <a:ext cx="281940" cy="990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9BC8560-2C33-4999-BEAA-7E65166C2F1F}"/>
              </a:ext>
            </a:extLst>
          </p:cNvPr>
          <p:cNvSpPr txBox="1"/>
          <p:nvPr/>
        </p:nvSpPr>
        <p:spPr>
          <a:xfrm>
            <a:off x="187006" y="1867597"/>
            <a:ext cx="1659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ea"/>
              <a:buAutoNum type="circleNumDbPlain"/>
            </a:pPr>
            <a:r>
              <a:rPr lang="ko-KR" altLang="en-US" sz="1400" b="1" dirty="0"/>
              <a:t>홍채영역 정의</a:t>
            </a:r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id="{E802E3CC-F2EA-4443-89CE-E16CF39A88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12" t="29796" r="19576" b="15763"/>
          <a:stretch/>
        </p:blipFill>
        <p:spPr>
          <a:xfrm>
            <a:off x="671133" y="2175374"/>
            <a:ext cx="602940" cy="61460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15D2266F-5CE3-4766-A71F-147F26F33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12" t="29796" r="19576" b="15763"/>
          <a:stretch/>
        </p:blipFill>
        <p:spPr>
          <a:xfrm>
            <a:off x="823533" y="2327774"/>
            <a:ext cx="602940" cy="61460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1E689F83-06DB-48AF-9CC3-F2646CF499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12" t="29796" r="19576" b="15763"/>
          <a:stretch/>
        </p:blipFill>
        <p:spPr>
          <a:xfrm>
            <a:off x="975933" y="2480174"/>
            <a:ext cx="602940" cy="61460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5F10887-7277-4DC4-8E93-D364AB39D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718" y="1955700"/>
            <a:ext cx="2362524" cy="11376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4DB4BA-416E-4A85-AB11-1515FAF6F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6394" y="1977284"/>
            <a:ext cx="4370571" cy="14606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2960EE33-0305-405A-8D13-07B3420E0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118" y="2108100"/>
            <a:ext cx="2362524" cy="1137641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A0EA67DF-57A5-4FCB-993B-E16E226E2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518" y="2260500"/>
            <a:ext cx="2362524" cy="1137641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27D19F05-DD91-436B-A756-1A183E55F346}"/>
              </a:ext>
            </a:extLst>
          </p:cNvPr>
          <p:cNvSpPr txBox="1"/>
          <p:nvPr/>
        </p:nvSpPr>
        <p:spPr>
          <a:xfrm>
            <a:off x="4173710" y="1650385"/>
            <a:ext cx="2362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ea"/>
              <a:buAutoNum type="circleNumDbPlain" startAt="2"/>
            </a:pPr>
            <a:r>
              <a:rPr lang="ko-KR" altLang="en-US" sz="1400" b="1" dirty="0"/>
              <a:t>영상 움직임 벡터 추출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87934BB-9466-4E0B-B76F-2078B3CEFB08}"/>
              </a:ext>
            </a:extLst>
          </p:cNvPr>
          <p:cNvSpPr txBox="1"/>
          <p:nvPr/>
        </p:nvSpPr>
        <p:spPr>
          <a:xfrm>
            <a:off x="8350475" y="1649411"/>
            <a:ext cx="1934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ea"/>
              <a:buAutoNum type="circleNumDbPlain" startAt="3"/>
            </a:pPr>
            <a:r>
              <a:rPr lang="ko-KR" altLang="en-US" sz="1400" b="1" dirty="0"/>
              <a:t>정형 데이터 저장</a:t>
            </a: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C7C0423-FDBA-4E03-AE92-3128727D3145}"/>
              </a:ext>
            </a:extLst>
          </p:cNvPr>
          <p:cNvSpPr/>
          <p:nvPr/>
        </p:nvSpPr>
        <p:spPr>
          <a:xfrm>
            <a:off x="7854008" y="2536015"/>
            <a:ext cx="281940" cy="990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13B864-9BF9-4BBC-A42D-07967483B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0688" y="3844846"/>
            <a:ext cx="943107" cy="10288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818BA1FE-239E-4A1A-8C05-F94583A0E127}"/>
              </a:ext>
            </a:extLst>
          </p:cNvPr>
          <p:cNvGrpSpPr/>
          <p:nvPr/>
        </p:nvGrpSpPr>
        <p:grpSpPr>
          <a:xfrm>
            <a:off x="1135539" y="3732465"/>
            <a:ext cx="3914307" cy="1419310"/>
            <a:chOff x="1516539" y="3865815"/>
            <a:chExt cx="3914307" cy="1419310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9BD3CF13-4F93-41FB-A905-E2D3DB55C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16539" y="3980828"/>
              <a:ext cx="3914307" cy="130429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DA63CC-9E00-44F3-8B36-7DB6CE1D6141}"/>
                </a:ext>
              </a:extLst>
            </p:cNvPr>
            <p:cNvSpPr txBox="1"/>
            <p:nvPr/>
          </p:nvSpPr>
          <p:spPr>
            <a:xfrm>
              <a:off x="2925497" y="3865815"/>
              <a:ext cx="10963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/>
                <a:t>Farneback</a:t>
              </a:r>
              <a:endParaRPr lang="ko-KR" altLang="en-US" sz="1400" b="1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9CB032C-1610-4923-8A60-E4D4D0404976}"/>
              </a:ext>
            </a:extLst>
          </p:cNvPr>
          <p:cNvGrpSpPr/>
          <p:nvPr/>
        </p:nvGrpSpPr>
        <p:grpSpPr>
          <a:xfrm>
            <a:off x="1135539" y="5161425"/>
            <a:ext cx="3914306" cy="1439194"/>
            <a:chOff x="1436840" y="5301506"/>
            <a:chExt cx="3914306" cy="1439194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4D305DF5-EFFF-4C9A-AC2F-490F41B4F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36840" y="5436403"/>
              <a:ext cx="3914306" cy="130429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0EE4C2D-7D6A-4D41-B502-2F1FDC192F31}"/>
                </a:ext>
              </a:extLst>
            </p:cNvPr>
            <p:cNvSpPr txBox="1"/>
            <p:nvPr/>
          </p:nvSpPr>
          <p:spPr>
            <a:xfrm>
              <a:off x="2650361" y="5301506"/>
              <a:ext cx="164666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/>
                <a:t>Sp;arseToDense</a:t>
              </a:r>
              <a:endParaRPr lang="ko-KR" altLang="en-US" sz="1400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D132845-B22B-4C59-AFB1-E7652E6FA317}"/>
              </a:ext>
            </a:extLst>
          </p:cNvPr>
          <p:cNvGrpSpPr/>
          <p:nvPr/>
        </p:nvGrpSpPr>
        <p:grpSpPr>
          <a:xfrm>
            <a:off x="5477126" y="5203624"/>
            <a:ext cx="3914307" cy="1396995"/>
            <a:chOff x="6840856" y="5339606"/>
            <a:chExt cx="3914307" cy="1396995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2A15D966-AF90-414B-9609-87495BA37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40856" y="5428522"/>
              <a:ext cx="3914307" cy="130807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707E5A-B10A-42C5-85A2-C4A8F24B9930}"/>
                </a:ext>
              </a:extLst>
            </p:cNvPr>
            <p:cNvSpPr txBox="1"/>
            <p:nvPr/>
          </p:nvSpPr>
          <p:spPr>
            <a:xfrm>
              <a:off x="8098487" y="5339606"/>
              <a:ext cx="164666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/>
                <a:t>DeepFlow</a:t>
              </a:r>
              <a:endParaRPr lang="ko-KR" altLang="en-US" sz="1400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1FADB39-1B68-42B5-82EC-B07BD01D66C7}"/>
              </a:ext>
            </a:extLst>
          </p:cNvPr>
          <p:cNvGrpSpPr/>
          <p:nvPr/>
        </p:nvGrpSpPr>
        <p:grpSpPr>
          <a:xfrm>
            <a:off x="5463318" y="3701449"/>
            <a:ext cx="3914306" cy="1447694"/>
            <a:chOff x="6827048" y="3837431"/>
            <a:chExt cx="3914306" cy="1447694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979E65E3-E655-4808-A13B-B48CED1CD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27048" y="3980828"/>
              <a:ext cx="3914306" cy="130429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A94C9CB-B5B7-415C-AD29-97DA70CF368A}"/>
                </a:ext>
              </a:extLst>
            </p:cNvPr>
            <p:cNvSpPr txBox="1"/>
            <p:nvPr/>
          </p:nvSpPr>
          <p:spPr>
            <a:xfrm>
              <a:off x="8098487" y="3837431"/>
              <a:ext cx="164666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/>
                <a:t>PCAFlow</a:t>
              </a:r>
              <a:endParaRPr lang="ko-KR" altLang="en-US" sz="1400" b="1" dirty="0"/>
            </a:p>
          </p:txBody>
        </p:sp>
      </p:grpSp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EE2A8CFB-ACE0-4174-AACA-EF89CF4DFC34}"/>
              </a:ext>
            </a:extLst>
          </p:cNvPr>
          <p:cNvSpPr/>
          <p:nvPr/>
        </p:nvSpPr>
        <p:spPr>
          <a:xfrm>
            <a:off x="838200" y="3661497"/>
            <a:ext cx="10029841" cy="3059978"/>
          </a:xfrm>
          <a:prstGeom prst="wedgeRoundRectCallout">
            <a:avLst>
              <a:gd name="adj1" fmla="val -49127"/>
              <a:gd name="adj2" fmla="val 17026"/>
              <a:gd name="adj3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26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1517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HRV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39175" y="6365875"/>
            <a:ext cx="2743200" cy="365125"/>
          </a:xfrm>
        </p:spPr>
        <p:txBody>
          <a:bodyPr/>
          <a:lstStyle/>
          <a:p>
            <a:fld id="{EE250DE6-3C68-4F76-8C4E-25446DCA7F98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9BC8560-2C33-4999-BEAA-7E65166C2F1F}"/>
              </a:ext>
            </a:extLst>
          </p:cNvPr>
          <p:cNvSpPr txBox="1"/>
          <p:nvPr/>
        </p:nvSpPr>
        <p:spPr>
          <a:xfrm>
            <a:off x="921973" y="2020493"/>
            <a:ext cx="1756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ea"/>
              <a:buAutoNum type="circleNumDbPlain"/>
            </a:pPr>
            <a:r>
              <a:rPr lang="ko-KR" altLang="en-US" sz="1400" b="1" dirty="0"/>
              <a:t>홍채영역 정의</a:t>
            </a:r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id="{E802E3CC-F2EA-4443-89CE-E16CF39A88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12" t="29796" r="19576" b="15763"/>
          <a:stretch/>
        </p:blipFill>
        <p:spPr>
          <a:xfrm>
            <a:off x="1316437" y="2495172"/>
            <a:ext cx="967168" cy="9858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15D2266F-5CE3-4766-A71F-147F26F33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12" t="29796" r="19576" b="15763"/>
          <a:stretch/>
        </p:blipFill>
        <p:spPr>
          <a:xfrm>
            <a:off x="1468837" y="2647572"/>
            <a:ext cx="967168" cy="9858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1E689F83-06DB-48AF-9CC3-F2646CF499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12" t="29796" r="19576" b="15763"/>
          <a:stretch/>
        </p:blipFill>
        <p:spPr>
          <a:xfrm>
            <a:off x="1621237" y="2799972"/>
            <a:ext cx="967168" cy="9858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4DB4BA-416E-4A85-AB11-1515FAF6F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276" y="5146402"/>
            <a:ext cx="4370571" cy="14606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1620F246-CF42-4187-B5E3-ECA9B8731124}"/>
              </a:ext>
            </a:extLst>
          </p:cNvPr>
          <p:cNvGrpSpPr/>
          <p:nvPr/>
        </p:nvGrpSpPr>
        <p:grpSpPr>
          <a:xfrm>
            <a:off x="1303212" y="4953386"/>
            <a:ext cx="2667324" cy="1442441"/>
            <a:chOff x="2930098" y="4923434"/>
            <a:chExt cx="2667324" cy="1442441"/>
          </a:xfrm>
        </p:grpSpPr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9B494550-A621-4DF7-A02E-0FCD694A4943}"/>
                </a:ext>
              </a:extLst>
            </p:cNvPr>
            <p:cNvSpPr/>
            <p:nvPr/>
          </p:nvSpPr>
          <p:spPr>
            <a:xfrm>
              <a:off x="4784313" y="5251493"/>
              <a:ext cx="281940" cy="9906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5F10887-7277-4DC4-8E93-D364AB39D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30098" y="4923434"/>
              <a:ext cx="2362524" cy="1137641"/>
            </a:xfrm>
            <a:prstGeom prst="rect">
              <a:avLst/>
            </a:prstGeom>
          </p:spPr>
        </p:pic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2960EE33-0305-405A-8D13-07B3420E0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2498" y="5075834"/>
              <a:ext cx="2362524" cy="1137641"/>
            </a:xfrm>
            <a:prstGeom prst="rect">
              <a:avLst/>
            </a:prstGeom>
          </p:spPr>
        </p:pic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A0EA67DF-57A5-4FCB-993B-E16E226E2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4898" y="5228234"/>
              <a:ext cx="2362524" cy="1137641"/>
            </a:xfrm>
            <a:prstGeom prst="rect">
              <a:avLst/>
            </a:prstGeom>
          </p:spPr>
        </p:pic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27D19F05-DD91-436B-A756-1A183E55F346}"/>
              </a:ext>
            </a:extLst>
          </p:cNvPr>
          <p:cNvSpPr txBox="1"/>
          <p:nvPr/>
        </p:nvSpPr>
        <p:spPr>
          <a:xfrm>
            <a:off x="1254743" y="4570923"/>
            <a:ext cx="2362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ea"/>
              <a:buAutoNum type="circleNumDbPlain" startAt="3"/>
            </a:pPr>
            <a:r>
              <a:rPr lang="ko-KR" altLang="en-US" sz="1400" b="1" dirty="0"/>
              <a:t>영상 움직임 벡터 추출</a:t>
            </a: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C7C0423-FDBA-4E03-AE92-3128727D3145}"/>
              </a:ext>
            </a:extLst>
          </p:cNvPr>
          <p:cNvSpPr/>
          <p:nvPr/>
        </p:nvSpPr>
        <p:spPr>
          <a:xfrm flipH="1">
            <a:off x="4099037" y="5614629"/>
            <a:ext cx="403860" cy="1418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3172C80-BE50-4706-947D-1A29B42123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4497" y="2010639"/>
            <a:ext cx="7479578" cy="229827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2A3A4C-06FE-4933-9C6E-47F831255977}"/>
              </a:ext>
            </a:extLst>
          </p:cNvPr>
          <p:cNvSpPr txBox="1"/>
          <p:nvPr/>
        </p:nvSpPr>
        <p:spPr>
          <a:xfrm>
            <a:off x="3234042" y="1596838"/>
            <a:ext cx="2362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ea"/>
              <a:buAutoNum type="circleNumDbPlain" startAt="2"/>
            </a:pPr>
            <a:r>
              <a:rPr lang="ko-KR" altLang="en-US" sz="1400" b="1" dirty="0"/>
              <a:t>추출 알고리즘 선정</a:t>
            </a: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3A31554B-AD89-4199-B7C5-D470BAF0E99C}"/>
              </a:ext>
            </a:extLst>
          </p:cNvPr>
          <p:cNvSpPr/>
          <p:nvPr/>
        </p:nvSpPr>
        <p:spPr>
          <a:xfrm>
            <a:off x="2748127" y="3057527"/>
            <a:ext cx="399141" cy="1443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CE070FAB-FAFA-41DD-A543-4067B9ED8254}"/>
              </a:ext>
            </a:extLst>
          </p:cNvPr>
          <p:cNvCxnSpPr>
            <a:stCxn id="25" idx="3"/>
            <a:endCxn id="15" idx="3"/>
          </p:cNvCxnSpPr>
          <p:nvPr/>
        </p:nvCxnSpPr>
        <p:spPr>
          <a:xfrm flipH="1">
            <a:off x="9099847" y="3159774"/>
            <a:ext cx="1664228" cy="2716936"/>
          </a:xfrm>
          <a:prstGeom prst="bentConnector3">
            <a:avLst>
              <a:gd name="adj1" fmla="val -13736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28CDFD-7C23-4A5F-B5C1-209792F1C31D}"/>
              </a:ext>
            </a:extLst>
          </p:cNvPr>
          <p:cNvSpPr/>
          <p:nvPr/>
        </p:nvSpPr>
        <p:spPr>
          <a:xfrm>
            <a:off x="6705600" y="3201925"/>
            <a:ext cx="2964873" cy="10179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6E99E-01CE-4A2C-85D4-0C679D2FF0C5}"/>
              </a:ext>
            </a:extLst>
          </p:cNvPr>
          <p:cNvSpPr txBox="1"/>
          <p:nvPr/>
        </p:nvSpPr>
        <p:spPr>
          <a:xfrm>
            <a:off x="6303818" y="4837754"/>
            <a:ext cx="120996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/>
              <a:t>DeepFlow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3917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1517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HRV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C464DA-3F2B-4AB9-8574-6D4B4CD4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021" y="1608046"/>
            <a:ext cx="5391152" cy="17964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A398B2-DDE4-4B6F-9EC9-92956B42F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022" y="3453554"/>
            <a:ext cx="5391151" cy="17964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7AF98F-5A4F-4E70-9613-0F4D29C5F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421" y="1608046"/>
            <a:ext cx="5391151" cy="17964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10FE22C-3668-48C5-9227-D67E168474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3421" y="3461835"/>
            <a:ext cx="5391152" cy="180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5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1517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HRV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1">
            <a:extLst>
              <a:ext uri="{FF2B5EF4-FFF2-40B4-BE49-F238E27FC236}">
                <a16:creationId xmlns:a16="http://schemas.microsoft.com/office/drawing/2014/main" id="{10C9E5E6-E7CB-4CA1-BA32-D186E34D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7471" y="6239813"/>
            <a:ext cx="2743200" cy="365125"/>
          </a:xfrm>
        </p:spPr>
        <p:txBody>
          <a:bodyPr/>
          <a:lstStyle/>
          <a:p>
            <a:fld id="{EE250DE6-3C68-4F76-8C4E-25446DCA7F98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9DD3F5-6D42-43BE-93A6-8BFEC4B0067D}"/>
              </a:ext>
            </a:extLst>
          </p:cNvPr>
          <p:cNvSpPr txBox="1"/>
          <p:nvPr/>
        </p:nvSpPr>
        <p:spPr>
          <a:xfrm>
            <a:off x="679508" y="1921079"/>
            <a:ext cx="1048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PPI</a:t>
            </a:r>
            <a:r>
              <a:rPr lang="ko-KR" altLang="en-US" dirty="0"/>
              <a:t>의 심장 정보 주파수를 </a:t>
            </a:r>
            <a:r>
              <a:rPr lang="en-US" altLang="ko-KR" dirty="0"/>
              <a:t>Optical Flow </a:t>
            </a:r>
            <a:r>
              <a:rPr lang="ko-KR" altLang="en-US" dirty="0"/>
              <a:t>대역에서 확인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가장 잘 나온 영상 하나에 대해서 결과 도출 예정</a:t>
            </a:r>
            <a:r>
              <a:rPr lang="en-US" altLang="ko-KR" dirty="0"/>
              <a:t>(</a:t>
            </a:r>
            <a:r>
              <a:rPr lang="ko-KR" altLang="en-US" dirty="0"/>
              <a:t>다음주 수요일까지</a:t>
            </a:r>
            <a:r>
              <a:rPr lang="en-US" altLang="ko-KR" dirty="0"/>
              <a:t>)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19F2B33-FD03-4B13-8CAA-B918B7CE0B01}"/>
              </a:ext>
            </a:extLst>
          </p:cNvPr>
          <p:cNvGrpSpPr/>
          <p:nvPr/>
        </p:nvGrpSpPr>
        <p:grpSpPr>
          <a:xfrm>
            <a:off x="2367313" y="2717074"/>
            <a:ext cx="2635436" cy="1724297"/>
            <a:chOff x="1186339" y="2717074"/>
            <a:chExt cx="2635436" cy="1724297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8215424F-5609-4253-B6E3-A5A4E428CB70}"/>
                </a:ext>
              </a:extLst>
            </p:cNvPr>
            <p:cNvCxnSpPr/>
            <p:nvPr/>
          </p:nvCxnSpPr>
          <p:spPr>
            <a:xfrm>
              <a:off x="1205389" y="2717074"/>
              <a:ext cx="0" cy="17242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6DA54E2-79A2-458E-A0EF-07B0ECD56873}"/>
                </a:ext>
              </a:extLst>
            </p:cNvPr>
            <p:cNvCxnSpPr>
              <a:cxnSpLocks/>
            </p:cNvCxnSpPr>
            <p:nvPr/>
          </p:nvCxnSpPr>
          <p:spPr>
            <a:xfrm>
              <a:off x="1186339" y="4441371"/>
              <a:ext cx="263543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744AC14-D91F-4F83-B976-1B0E9474839E}"/>
              </a:ext>
            </a:extLst>
          </p:cNvPr>
          <p:cNvSpPr txBox="1"/>
          <p:nvPr/>
        </p:nvSpPr>
        <p:spPr>
          <a:xfrm>
            <a:off x="1860482" y="281940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Hz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EF6160-19BB-4398-8020-5C31392813B5}"/>
              </a:ext>
            </a:extLst>
          </p:cNvPr>
          <p:cNvSpPr txBox="1"/>
          <p:nvPr/>
        </p:nvSpPr>
        <p:spPr>
          <a:xfrm>
            <a:off x="4071084" y="443649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Time(s)</a:t>
            </a:r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21D4459B-CF12-4682-8851-378993C658E0}"/>
              </a:ext>
            </a:extLst>
          </p:cNvPr>
          <p:cNvSpPr/>
          <p:nvPr/>
        </p:nvSpPr>
        <p:spPr>
          <a:xfrm>
            <a:off x="2381124" y="3124200"/>
            <a:ext cx="2733675" cy="533400"/>
          </a:xfrm>
          <a:custGeom>
            <a:avLst/>
            <a:gdLst>
              <a:gd name="connsiteX0" fmla="*/ 0 w 2733675"/>
              <a:gd name="connsiteY0" fmla="*/ 476250 h 533400"/>
              <a:gd name="connsiteX1" fmla="*/ 476250 w 2733675"/>
              <a:gd name="connsiteY1" fmla="*/ 0 h 533400"/>
              <a:gd name="connsiteX2" fmla="*/ 866775 w 2733675"/>
              <a:gd name="connsiteY2" fmla="*/ 476250 h 533400"/>
              <a:gd name="connsiteX3" fmla="*/ 1238250 w 2733675"/>
              <a:gd name="connsiteY3" fmla="*/ 38100 h 533400"/>
              <a:gd name="connsiteX4" fmla="*/ 1504950 w 2733675"/>
              <a:gd name="connsiteY4" fmla="*/ 457200 h 533400"/>
              <a:gd name="connsiteX5" fmla="*/ 1866900 w 2733675"/>
              <a:gd name="connsiteY5" fmla="*/ 57150 h 533400"/>
              <a:gd name="connsiteX6" fmla="*/ 2209800 w 2733675"/>
              <a:gd name="connsiteY6" fmla="*/ 504825 h 533400"/>
              <a:gd name="connsiteX7" fmla="*/ 2486025 w 2733675"/>
              <a:gd name="connsiteY7" fmla="*/ 47625 h 533400"/>
              <a:gd name="connsiteX8" fmla="*/ 2733675 w 2733675"/>
              <a:gd name="connsiteY8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3675" h="533400">
                <a:moveTo>
                  <a:pt x="0" y="476250"/>
                </a:moveTo>
                <a:cubicBezTo>
                  <a:pt x="165894" y="238125"/>
                  <a:pt x="331788" y="0"/>
                  <a:pt x="476250" y="0"/>
                </a:cubicBezTo>
                <a:cubicBezTo>
                  <a:pt x="620712" y="0"/>
                  <a:pt x="739775" y="469900"/>
                  <a:pt x="866775" y="476250"/>
                </a:cubicBezTo>
                <a:cubicBezTo>
                  <a:pt x="993775" y="482600"/>
                  <a:pt x="1131888" y="41275"/>
                  <a:pt x="1238250" y="38100"/>
                </a:cubicBezTo>
                <a:cubicBezTo>
                  <a:pt x="1344612" y="34925"/>
                  <a:pt x="1400175" y="454025"/>
                  <a:pt x="1504950" y="457200"/>
                </a:cubicBezTo>
                <a:cubicBezTo>
                  <a:pt x="1609725" y="460375"/>
                  <a:pt x="1749425" y="49213"/>
                  <a:pt x="1866900" y="57150"/>
                </a:cubicBezTo>
                <a:cubicBezTo>
                  <a:pt x="1984375" y="65087"/>
                  <a:pt x="2106613" y="506412"/>
                  <a:pt x="2209800" y="504825"/>
                </a:cubicBezTo>
                <a:cubicBezTo>
                  <a:pt x="2312987" y="503238"/>
                  <a:pt x="2398713" y="42863"/>
                  <a:pt x="2486025" y="47625"/>
                </a:cubicBezTo>
                <a:cubicBezTo>
                  <a:pt x="2573337" y="52387"/>
                  <a:pt x="2686050" y="442913"/>
                  <a:pt x="2733675" y="53340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7D4B1E4-6F93-47D5-B69C-450855135143}"/>
              </a:ext>
            </a:extLst>
          </p:cNvPr>
          <p:cNvSpPr/>
          <p:nvPr/>
        </p:nvSpPr>
        <p:spPr>
          <a:xfrm>
            <a:off x="5661884" y="3317581"/>
            <a:ext cx="590550" cy="4688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E2FC77-D4D5-4A03-A96D-CEE033437E23}"/>
              </a:ext>
            </a:extLst>
          </p:cNvPr>
          <p:cNvSpPr txBox="1"/>
          <p:nvPr/>
        </p:nvSpPr>
        <p:spPr>
          <a:xfrm>
            <a:off x="6351846" y="3079361"/>
            <a:ext cx="308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초 </a:t>
            </a:r>
            <a:r>
              <a:rPr lang="en-US" altLang="ko-KR" dirty="0"/>
              <a:t>PPI</a:t>
            </a:r>
            <a:r>
              <a:rPr lang="ko-KR" altLang="en-US" dirty="0"/>
              <a:t>의 평균을 주파수로 변환하면</a:t>
            </a:r>
            <a:r>
              <a:rPr lang="en-US" altLang="ko-KR" dirty="0"/>
              <a:t>, </a:t>
            </a:r>
            <a:r>
              <a:rPr lang="ko-KR" altLang="en-US" dirty="0"/>
              <a:t>하나의 값에 </a:t>
            </a:r>
            <a:r>
              <a:rPr lang="en-US" altLang="ko-KR" dirty="0"/>
              <a:t>n</a:t>
            </a:r>
            <a:r>
              <a:rPr lang="ko-KR" altLang="en-US" dirty="0"/>
              <a:t>초 의미하는 데이터가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화살표: 위쪽/아래쪽 14">
            <a:extLst>
              <a:ext uri="{FF2B5EF4-FFF2-40B4-BE49-F238E27FC236}">
                <a16:creationId xmlns:a16="http://schemas.microsoft.com/office/drawing/2014/main" id="{56F76E69-E542-4708-9329-95F345E6758A}"/>
              </a:ext>
            </a:extLst>
          </p:cNvPr>
          <p:cNvSpPr/>
          <p:nvPr/>
        </p:nvSpPr>
        <p:spPr>
          <a:xfrm>
            <a:off x="7728810" y="4132563"/>
            <a:ext cx="333375" cy="764158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F9954-7D9D-4B60-ACCC-FC7DF9F47485}"/>
              </a:ext>
            </a:extLst>
          </p:cNvPr>
          <p:cNvSpPr txBox="1"/>
          <p:nvPr/>
        </p:nvSpPr>
        <p:spPr>
          <a:xfrm>
            <a:off x="8191374" y="4329976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비교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A643E56-3F80-4BE9-A8C5-1160603673A2}"/>
              </a:ext>
            </a:extLst>
          </p:cNvPr>
          <p:cNvGrpSpPr/>
          <p:nvPr/>
        </p:nvGrpSpPr>
        <p:grpSpPr>
          <a:xfrm>
            <a:off x="2381124" y="4722567"/>
            <a:ext cx="2635436" cy="1724297"/>
            <a:chOff x="1186339" y="2717074"/>
            <a:chExt cx="2635436" cy="1724297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F4A98A7-0C73-49BD-A85C-0B63227C1DA0}"/>
                </a:ext>
              </a:extLst>
            </p:cNvPr>
            <p:cNvCxnSpPr/>
            <p:nvPr/>
          </p:nvCxnSpPr>
          <p:spPr>
            <a:xfrm>
              <a:off x="1205389" y="2717074"/>
              <a:ext cx="0" cy="17242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C9DB24F-EDD4-4DC7-B345-26BD1A3C1E3A}"/>
                </a:ext>
              </a:extLst>
            </p:cNvPr>
            <p:cNvCxnSpPr>
              <a:cxnSpLocks/>
            </p:cNvCxnSpPr>
            <p:nvPr/>
          </p:nvCxnSpPr>
          <p:spPr>
            <a:xfrm>
              <a:off x="1186339" y="4441371"/>
              <a:ext cx="263543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0D9E76CF-E97B-48C9-AAA9-3B2055FDE523}"/>
              </a:ext>
            </a:extLst>
          </p:cNvPr>
          <p:cNvSpPr/>
          <p:nvPr/>
        </p:nvSpPr>
        <p:spPr>
          <a:xfrm>
            <a:off x="2504949" y="5047794"/>
            <a:ext cx="2447925" cy="1321799"/>
          </a:xfrm>
          <a:custGeom>
            <a:avLst/>
            <a:gdLst>
              <a:gd name="connsiteX0" fmla="*/ 0 w 2447925"/>
              <a:gd name="connsiteY0" fmla="*/ 1248231 h 1321799"/>
              <a:gd name="connsiteX1" fmla="*/ 161925 w 2447925"/>
              <a:gd name="connsiteY1" fmla="*/ 1133931 h 1321799"/>
              <a:gd name="connsiteX2" fmla="*/ 333375 w 2447925"/>
              <a:gd name="connsiteY2" fmla="*/ 1257756 h 1321799"/>
              <a:gd name="connsiteX3" fmla="*/ 466725 w 2447925"/>
              <a:gd name="connsiteY3" fmla="*/ 1143456 h 1321799"/>
              <a:gd name="connsiteX4" fmla="*/ 666750 w 2447925"/>
              <a:gd name="connsiteY4" fmla="*/ 1295856 h 1321799"/>
              <a:gd name="connsiteX5" fmla="*/ 733425 w 2447925"/>
              <a:gd name="connsiteY5" fmla="*/ 1029156 h 1321799"/>
              <a:gd name="connsiteX6" fmla="*/ 981075 w 2447925"/>
              <a:gd name="connsiteY6" fmla="*/ 1257756 h 1321799"/>
              <a:gd name="connsiteX7" fmla="*/ 1143000 w 2447925"/>
              <a:gd name="connsiteY7" fmla="*/ 810081 h 1321799"/>
              <a:gd name="connsiteX8" fmla="*/ 1485900 w 2447925"/>
              <a:gd name="connsiteY8" fmla="*/ 1152981 h 1321799"/>
              <a:gd name="connsiteX9" fmla="*/ 1581150 w 2447925"/>
              <a:gd name="connsiteY9" fmla="*/ 456 h 1321799"/>
              <a:gd name="connsiteX10" fmla="*/ 1876425 w 2447925"/>
              <a:gd name="connsiteY10" fmla="*/ 1305381 h 1321799"/>
              <a:gd name="connsiteX11" fmla="*/ 1990725 w 2447925"/>
              <a:gd name="connsiteY11" fmla="*/ 762456 h 1321799"/>
              <a:gd name="connsiteX12" fmla="*/ 2162175 w 2447925"/>
              <a:gd name="connsiteY12" fmla="*/ 1191081 h 1321799"/>
              <a:gd name="connsiteX13" fmla="*/ 2352675 w 2447925"/>
              <a:gd name="connsiteY13" fmla="*/ 1038681 h 1321799"/>
              <a:gd name="connsiteX14" fmla="*/ 2447925 w 2447925"/>
              <a:gd name="connsiteY14" fmla="*/ 1257756 h 1321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47925" h="1321799">
                <a:moveTo>
                  <a:pt x="0" y="1248231"/>
                </a:moveTo>
                <a:cubicBezTo>
                  <a:pt x="53181" y="1190287"/>
                  <a:pt x="106363" y="1132344"/>
                  <a:pt x="161925" y="1133931"/>
                </a:cubicBezTo>
                <a:cubicBezTo>
                  <a:pt x="217487" y="1135518"/>
                  <a:pt x="282575" y="1256169"/>
                  <a:pt x="333375" y="1257756"/>
                </a:cubicBezTo>
                <a:cubicBezTo>
                  <a:pt x="384175" y="1259344"/>
                  <a:pt x="411163" y="1137106"/>
                  <a:pt x="466725" y="1143456"/>
                </a:cubicBezTo>
                <a:cubicBezTo>
                  <a:pt x="522287" y="1149806"/>
                  <a:pt x="622300" y="1314906"/>
                  <a:pt x="666750" y="1295856"/>
                </a:cubicBezTo>
                <a:cubicBezTo>
                  <a:pt x="711200" y="1276806"/>
                  <a:pt x="681038" y="1035506"/>
                  <a:pt x="733425" y="1029156"/>
                </a:cubicBezTo>
                <a:cubicBezTo>
                  <a:pt x="785812" y="1022806"/>
                  <a:pt x="912813" y="1294268"/>
                  <a:pt x="981075" y="1257756"/>
                </a:cubicBezTo>
                <a:cubicBezTo>
                  <a:pt x="1049337" y="1221244"/>
                  <a:pt x="1058863" y="827543"/>
                  <a:pt x="1143000" y="810081"/>
                </a:cubicBezTo>
                <a:cubicBezTo>
                  <a:pt x="1227137" y="792619"/>
                  <a:pt x="1412875" y="1287919"/>
                  <a:pt x="1485900" y="1152981"/>
                </a:cubicBezTo>
                <a:cubicBezTo>
                  <a:pt x="1558925" y="1018043"/>
                  <a:pt x="1516063" y="-24944"/>
                  <a:pt x="1581150" y="456"/>
                </a:cubicBezTo>
                <a:cubicBezTo>
                  <a:pt x="1646238" y="25856"/>
                  <a:pt x="1808163" y="1178381"/>
                  <a:pt x="1876425" y="1305381"/>
                </a:cubicBezTo>
                <a:cubicBezTo>
                  <a:pt x="1944688" y="1432381"/>
                  <a:pt x="1943100" y="781506"/>
                  <a:pt x="1990725" y="762456"/>
                </a:cubicBezTo>
                <a:cubicBezTo>
                  <a:pt x="2038350" y="743406"/>
                  <a:pt x="2101850" y="1145044"/>
                  <a:pt x="2162175" y="1191081"/>
                </a:cubicBezTo>
                <a:cubicBezTo>
                  <a:pt x="2222500" y="1237118"/>
                  <a:pt x="2305050" y="1027569"/>
                  <a:pt x="2352675" y="1038681"/>
                </a:cubicBezTo>
                <a:cubicBezTo>
                  <a:pt x="2400300" y="1049793"/>
                  <a:pt x="2424112" y="1153774"/>
                  <a:pt x="2447925" y="125775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F2605E-A351-4A35-8CAE-242D2777DE99}"/>
              </a:ext>
            </a:extLst>
          </p:cNvPr>
          <p:cNvSpPr txBox="1"/>
          <p:nvPr/>
        </p:nvSpPr>
        <p:spPr>
          <a:xfrm>
            <a:off x="6252434" y="5276850"/>
            <a:ext cx="2948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초 </a:t>
            </a:r>
            <a:r>
              <a:rPr lang="en-US" altLang="ko-KR" dirty="0"/>
              <a:t>OF</a:t>
            </a:r>
            <a:r>
              <a:rPr lang="ko-KR" altLang="en-US" dirty="0"/>
              <a:t> 데이터를 </a:t>
            </a:r>
            <a:r>
              <a:rPr lang="en-US" altLang="ko-KR" dirty="0"/>
              <a:t>FFT </a:t>
            </a:r>
            <a:r>
              <a:rPr lang="ko-KR" altLang="en-US" dirty="0"/>
              <a:t>적용하고 </a:t>
            </a:r>
            <a:r>
              <a:rPr lang="en-US" altLang="ko-KR" dirty="0"/>
              <a:t>PPI</a:t>
            </a:r>
            <a:r>
              <a:rPr lang="ko-KR" altLang="en-US" dirty="0"/>
              <a:t>의 주파수와 비교한다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9EFDD7-4012-42F5-8380-8703FD2F7DC1}"/>
              </a:ext>
            </a:extLst>
          </p:cNvPr>
          <p:cNvSpPr txBox="1"/>
          <p:nvPr/>
        </p:nvSpPr>
        <p:spPr>
          <a:xfrm>
            <a:off x="4536916" y="6457918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Hz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CB71C-3632-40A6-BB40-7C38E070525D}"/>
              </a:ext>
            </a:extLst>
          </p:cNvPr>
          <p:cNvSpPr txBox="1"/>
          <p:nvPr/>
        </p:nvSpPr>
        <p:spPr>
          <a:xfrm>
            <a:off x="1205389" y="480246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Amplitude</a:t>
            </a:r>
            <a:endParaRPr lang="ko-KR" altLang="en-US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2B3399B7-2A56-4A18-9CA2-54D5108C50BC}"/>
              </a:ext>
            </a:extLst>
          </p:cNvPr>
          <p:cNvSpPr/>
          <p:nvPr/>
        </p:nvSpPr>
        <p:spPr>
          <a:xfrm>
            <a:off x="5661884" y="5350281"/>
            <a:ext cx="590550" cy="4688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211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02.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32391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CardiVu</a:t>
            </a:r>
            <a:r>
              <a:rPr lang="en-US" altLang="ko-KR" sz="4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-A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슬라이드 번호 개체 틀 1">
            <a:extLst>
              <a:ext uri="{FF2B5EF4-FFF2-40B4-BE49-F238E27FC236}">
                <a16:creationId xmlns:a16="http://schemas.microsoft.com/office/drawing/2014/main" id="{10C9E5E6-E7CB-4CA1-BA32-D186E34D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7471" y="6239813"/>
            <a:ext cx="2743200" cy="365125"/>
          </a:xfrm>
        </p:spPr>
        <p:txBody>
          <a:bodyPr/>
          <a:lstStyle/>
          <a:p>
            <a:fld id="{EE250DE6-3C68-4F76-8C4E-25446DCA7F98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1F5DB-EDCF-40C2-B7E2-7CAC6696DFE9}"/>
              </a:ext>
            </a:extLst>
          </p:cNvPr>
          <p:cNvSpPr txBox="1"/>
          <p:nvPr/>
        </p:nvSpPr>
        <p:spPr>
          <a:xfrm>
            <a:off x="657193" y="1968918"/>
            <a:ext cx="10537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음주 실험 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– 10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초 간격으로 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5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초 눈 감았다 뜨는 것을 반복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.(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음주 전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, 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후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눈 깜박임에 의한 동공 빛 반응을 데이터에서 확인하기 위한 실험</a:t>
            </a:r>
            <a:endParaRPr lang="en-US" altLang="ko-KR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graphicFrame>
        <p:nvGraphicFramePr>
          <p:cNvPr id="8" name="표 27">
            <a:extLst>
              <a:ext uri="{FF2B5EF4-FFF2-40B4-BE49-F238E27FC236}">
                <a16:creationId xmlns:a16="http://schemas.microsoft.com/office/drawing/2014/main" id="{44D644C6-842D-4BA5-9A44-FFD2663A1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69574"/>
              </p:ext>
            </p:extLst>
          </p:nvPr>
        </p:nvGraphicFramePr>
        <p:xfrm>
          <a:off x="980355" y="3342971"/>
          <a:ext cx="5546280" cy="262128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814889">
                  <a:extLst>
                    <a:ext uri="{9D8B030D-6E8A-4147-A177-3AD203B41FA5}">
                      <a16:colId xmlns:a16="http://schemas.microsoft.com/office/drawing/2014/main" val="857537258"/>
                    </a:ext>
                  </a:extLst>
                </a:gridCol>
                <a:gridCol w="1661020">
                  <a:extLst>
                    <a:ext uri="{9D8B030D-6E8A-4147-A177-3AD203B41FA5}">
                      <a16:colId xmlns:a16="http://schemas.microsoft.com/office/drawing/2014/main" val="2448954053"/>
                    </a:ext>
                  </a:extLst>
                </a:gridCol>
                <a:gridCol w="1652631">
                  <a:extLst>
                    <a:ext uri="{9D8B030D-6E8A-4147-A177-3AD203B41FA5}">
                      <a16:colId xmlns:a16="http://schemas.microsoft.com/office/drawing/2014/main" val="3516834638"/>
                    </a:ext>
                  </a:extLst>
                </a:gridCol>
                <a:gridCol w="1417740">
                  <a:extLst>
                    <a:ext uri="{9D8B030D-6E8A-4147-A177-3AD203B41FA5}">
                      <a16:colId xmlns:a16="http://schemas.microsoft.com/office/drawing/2014/main" val="2587826343"/>
                    </a:ext>
                  </a:extLst>
                </a:gridCol>
              </a:tblGrid>
              <a:tr h="24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Frame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Mag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Ang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Inst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592037"/>
                  </a:ext>
                </a:extLst>
              </a:tr>
              <a:tr h="283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[[0.5, 0.6, 0.8, … ,0.2, 0.5, 0.1],</a:t>
                      </a:r>
                    </a:p>
                    <a:p>
                      <a:pPr algn="ctr" latinLnBrk="1"/>
                      <a:r>
                        <a:rPr lang="en-US" altLang="ko-KR" sz="800" b="1" dirty="0"/>
                        <a:t>…, </a:t>
                      </a:r>
                    </a:p>
                    <a:p>
                      <a:pPr algn="ctr" latinLnBrk="1"/>
                      <a:r>
                        <a:rPr lang="en-US" altLang="ko-KR" sz="800" b="1" dirty="0"/>
                        <a:t>[0.7. 0.2. 0.3,… ,0.8, 0.6, 0.9]]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[[0, 1, 2, 3, … , 250, 351, 355], </a:t>
                      </a:r>
                    </a:p>
                    <a:p>
                      <a:pPr algn="ctr" latinLnBrk="1"/>
                      <a:r>
                        <a:rPr lang="en-US" altLang="ko-KR" sz="800" b="1" dirty="0"/>
                        <a:t>…,</a:t>
                      </a:r>
                    </a:p>
                    <a:p>
                      <a:pPr algn="ctr" latinLnBrk="1"/>
                      <a:r>
                        <a:rPr lang="en-US" altLang="ko-KR" sz="800" b="1" dirty="0"/>
                        <a:t>[50, 60, 25, … , 255, 196, 357]]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[[0.3, 0, 0, … ,0.1, 0, 0.4],</a:t>
                      </a:r>
                    </a:p>
                    <a:p>
                      <a:pPr algn="ctr" latinLnBrk="1"/>
                      <a:r>
                        <a:rPr lang="en-US" altLang="ko-KR" sz="800" b="1" dirty="0"/>
                        <a:t>…, </a:t>
                      </a:r>
                    </a:p>
                    <a:p>
                      <a:pPr algn="ctr" latinLnBrk="1"/>
                      <a:r>
                        <a:rPr lang="en-US" altLang="ko-KR" sz="800" b="1" dirty="0"/>
                        <a:t>[0.5. 0.1. 0.0,… ,0.2, 0, 0]]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952587"/>
                  </a:ext>
                </a:extLst>
              </a:tr>
              <a:tr h="283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[[0.5, 0.6, 0.8, … ,0.2, 0.5, 0.1],</a:t>
                      </a:r>
                    </a:p>
                    <a:p>
                      <a:pPr algn="ctr" latinLnBrk="1"/>
                      <a:r>
                        <a:rPr lang="en-US" altLang="ko-KR" sz="800" b="1" dirty="0"/>
                        <a:t>…, </a:t>
                      </a:r>
                    </a:p>
                    <a:p>
                      <a:pPr algn="ctr" latinLnBrk="1"/>
                      <a:r>
                        <a:rPr lang="en-US" altLang="ko-KR" sz="800" b="1" dirty="0"/>
                        <a:t>[0.7. 0.2. 0.3,… ,0.8, 0.6, 0.9]]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[[0, 1, 2, 3, … , 250, 351, 355], </a:t>
                      </a:r>
                    </a:p>
                    <a:p>
                      <a:pPr algn="ctr" latinLnBrk="1"/>
                      <a:r>
                        <a:rPr lang="en-US" altLang="ko-KR" sz="800" b="1" dirty="0"/>
                        <a:t>…,</a:t>
                      </a:r>
                    </a:p>
                    <a:p>
                      <a:pPr algn="ctr" latinLnBrk="1"/>
                      <a:r>
                        <a:rPr lang="en-US" altLang="ko-KR" sz="800" b="1" dirty="0"/>
                        <a:t>[50, 60, 25, … , 255, 196, 357]]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[[0.3, 0, 0, … ,0.1, 0, 0.4],</a:t>
                      </a:r>
                    </a:p>
                    <a:p>
                      <a:pPr algn="ctr" latinLnBrk="1"/>
                      <a:r>
                        <a:rPr lang="en-US" altLang="ko-KR" sz="800" b="1" dirty="0"/>
                        <a:t>…, </a:t>
                      </a:r>
                    </a:p>
                    <a:p>
                      <a:pPr algn="ctr" latinLnBrk="1"/>
                      <a:r>
                        <a:rPr lang="en-US" altLang="ko-KR" sz="800" b="1" dirty="0"/>
                        <a:t>[0.5. 0.1. 0.0,… ,0.2, 0, 0]]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1853436"/>
                  </a:ext>
                </a:extLst>
              </a:tr>
              <a:tr h="245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…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…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…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…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237739"/>
                  </a:ext>
                </a:extLst>
              </a:tr>
              <a:tr h="283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n-1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[[0.5, 0.6, 0.8, … ,0.2, 0.5, 0.1],</a:t>
                      </a:r>
                    </a:p>
                    <a:p>
                      <a:pPr algn="ctr" latinLnBrk="1"/>
                      <a:r>
                        <a:rPr lang="en-US" altLang="ko-KR" sz="800" b="1" dirty="0"/>
                        <a:t>…, </a:t>
                      </a:r>
                    </a:p>
                    <a:p>
                      <a:pPr algn="ctr" latinLnBrk="1"/>
                      <a:r>
                        <a:rPr lang="en-US" altLang="ko-KR" sz="800" b="1" dirty="0"/>
                        <a:t>[0.7. 0.2. 0.3,… ,0.8, 0.6, 0.9]]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[[0, 1, 2, 3, … , 250, 351, 355], </a:t>
                      </a:r>
                    </a:p>
                    <a:p>
                      <a:pPr algn="ctr" latinLnBrk="1"/>
                      <a:r>
                        <a:rPr lang="en-US" altLang="ko-KR" sz="800" b="1" dirty="0"/>
                        <a:t>…,</a:t>
                      </a:r>
                    </a:p>
                    <a:p>
                      <a:pPr algn="ctr" latinLnBrk="1"/>
                      <a:r>
                        <a:rPr lang="en-US" altLang="ko-KR" sz="800" b="1" dirty="0"/>
                        <a:t>[50, 60, 25, … , 255, 196, 357]]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[[0.3, 0, 0, … ,0.1, 0, 0.4],</a:t>
                      </a:r>
                    </a:p>
                    <a:p>
                      <a:pPr algn="ctr" latinLnBrk="1"/>
                      <a:r>
                        <a:rPr lang="en-US" altLang="ko-KR" sz="800" b="1" dirty="0"/>
                        <a:t>…, </a:t>
                      </a:r>
                    </a:p>
                    <a:p>
                      <a:pPr algn="ctr" latinLnBrk="1"/>
                      <a:r>
                        <a:rPr lang="en-US" altLang="ko-KR" sz="800" b="1" dirty="0"/>
                        <a:t>[0.5. 0.1. 0.0,… ,0.2, 0, 0]]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87780"/>
                  </a:ext>
                </a:extLst>
              </a:tr>
              <a:tr h="283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n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[[0.5, 0.6, 0.8, … ,0.2, 0.5, 0.1],</a:t>
                      </a:r>
                    </a:p>
                    <a:p>
                      <a:pPr algn="ctr" latinLnBrk="1"/>
                      <a:r>
                        <a:rPr lang="en-US" altLang="ko-KR" sz="800" b="1" dirty="0"/>
                        <a:t>…, </a:t>
                      </a:r>
                    </a:p>
                    <a:p>
                      <a:pPr algn="ctr" latinLnBrk="1"/>
                      <a:r>
                        <a:rPr lang="en-US" altLang="ko-KR" sz="800" b="1" dirty="0"/>
                        <a:t>[0.7. 0.2. 0.3,… ,0.8, 0.6, 0.9]]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[[0, 1, 2, 3, … , 250, 351, 355], </a:t>
                      </a:r>
                    </a:p>
                    <a:p>
                      <a:pPr algn="ctr" latinLnBrk="1"/>
                      <a:r>
                        <a:rPr lang="en-US" altLang="ko-KR" sz="800" b="1" dirty="0"/>
                        <a:t>…,</a:t>
                      </a:r>
                    </a:p>
                    <a:p>
                      <a:pPr algn="ctr" latinLnBrk="1"/>
                      <a:r>
                        <a:rPr lang="en-US" altLang="ko-KR" sz="800" b="1" dirty="0"/>
                        <a:t>[50, 60, 25, … , 255, 196, 357]]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[[0.3, 0, 0, … ,0.1, 0, 0.4],</a:t>
                      </a:r>
                    </a:p>
                    <a:p>
                      <a:pPr algn="ctr" latinLnBrk="1"/>
                      <a:r>
                        <a:rPr lang="en-US" altLang="ko-KR" sz="800" b="1" dirty="0"/>
                        <a:t>…, </a:t>
                      </a:r>
                    </a:p>
                    <a:p>
                      <a:pPr algn="ctr" latinLnBrk="1"/>
                      <a:r>
                        <a:rPr lang="en-US" altLang="ko-KR" sz="800" b="1" dirty="0"/>
                        <a:t>[0.5. 0.1. 0.0,… ,0.2, 0, 0]]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6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305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64780</TotalTime>
  <Words>769</Words>
  <Application>Microsoft Office PowerPoint</Application>
  <PresentationFormat>와이드스크린</PresentationFormat>
  <Paragraphs>183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한수원 한돋움 Bold</vt:lpstr>
      <vt:lpstr>한수원 한울림OTF</vt:lpstr>
      <vt:lpstr>한수원 한돋움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SD_loacl</dc:creator>
  <cp:lastModifiedBy>류 경준</cp:lastModifiedBy>
  <cp:revision>449</cp:revision>
  <dcterms:created xsi:type="dcterms:W3CDTF">2018-12-01T01:21:28Z</dcterms:created>
  <dcterms:modified xsi:type="dcterms:W3CDTF">2021-09-07T09:36:02Z</dcterms:modified>
</cp:coreProperties>
</file>