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60" r:id="rId2"/>
    <p:sldId id="536" r:id="rId3"/>
    <p:sldId id="537" r:id="rId4"/>
    <p:sldId id="539" r:id="rId5"/>
    <p:sldId id="540" r:id="rId6"/>
    <p:sldId id="538" r:id="rId7"/>
    <p:sldId id="541" r:id="rId8"/>
    <p:sldId id="542" r:id="rId9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EBD5D5"/>
    <a:srgbClr val="FFBDBD"/>
    <a:srgbClr val="401D06"/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3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35AD-551F-4C14-88B3-E45C194235E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AF3F4-D0CF-4B00-A533-96D893D0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7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1718948"/>
            <a:ext cx="9421091" cy="1569079"/>
          </a:xfrm>
          <a:prstGeom prst="rect">
            <a:avLst/>
          </a:prstGeom>
        </p:spPr>
        <p:txBody>
          <a:bodyPr anchor="ctr"/>
          <a:lstStyle>
            <a:lvl1pPr algn="ctr"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618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/>
            </a:lvl1pPr>
          </a:lstStyle>
          <a:p>
            <a:fld id="{295991FD-5009-4CC1-9903-3DDA23A339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EFDE635-1067-4F39-B229-C7E243E5F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 marL="447675" indent="-228600">
              <a:lnSpc>
                <a:spcPct val="110000"/>
              </a:lnSpc>
              <a:defRPr sz="1600"/>
            </a:lvl2pPr>
            <a:lvl3pPr marL="623888" indent="-228600">
              <a:lnSpc>
                <a:spcPct val="110000"/>
              </a:lnSpc>
              <a:defRPr sz="1400"/>
            </a:lvl3pPr>
            <a:lvl4pPr marL="809625" indent="-228600">
              <a:lnSpc>
                <a:spcPct val="110000"/>
              </a:lnSpc>
              <a:defRPr sz="1200"/>
            </a:lvl4pPr>
            <a:lvl5pPr marL="984250" indent="-228600">
              <a:lnSpc>
                <a:spcPct val="11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5B0CBD5-6BC4-46DD-ADEF-7398DF93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584934"/>
            <a:ext cx="9559636" cy="47307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1D4659-6BE6-41F4-B2C9-46199358ED98}"/>
              </a:ext>
            </a:extLst>
          </p:cNvPr>
          <p:cNvCxnSpPr>
            <a:cxnSpLocks/>
          </p:cNvCxnSpPr>
          <p:nvPr userDrawn="1"/>
        </p:nvCxnSpPr>
        <p:spPr>
          <a:xfrm>
            <a:off x="5146407" y="1172309"/>
            <a:ext cx="1899187" cy="0"/>
          </a:xfrm>
          <a:prstGeom prst="line">
            <a:avLst/>
          </a:prstGeom>
          <a:ln w="28575" cap="rnd" cmpd="thinThick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A95E-0473-41A2-877E-0C47F262C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2568942" y="801615"/>
            <a:ext cx="6864337" cy="288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399A42F-BB1B-4325-BCFF-A5474E006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Smart Diagnosis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7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IR</a:t>
            </a:r>
          </a:p>
          <a:p>
            <a:pPr lvl="1"/>
            <a:r>
              <a:rPr lang="en-US" altLang="ko-KR" dirty="0"/>
              <a:t>Pupil size  &amp; OF Feature: </a:t>
            </a:r>
            <a:r>
              <a:rPr lang="en-US" altLang="ko-KR" dirty="0">
                <a:sym typeface="Wingdings" panose="05000000000000000000" pitchFamily="2" charset="2"/>
              </a:rPr>
              <a:t>1452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DNN</a:t>
            </a:r>
          </a:p>
          <a:p>
            <a:pPr lvl="2"/>
            <a:r>
              <a:rPr lang="en-US" altLang="ko-KR" dirty="0" err="1"/>
              <a:t>ReLU</a:t>
            </a:r>
            <a:endParaRPr lang="en-US" altLang="ko-KR" dirty="0"/>
          </a:p>
          <a:p>
            <a:pPr lvl="2"/>
            <a:r>
              <a:rPr lang="en-US" altLang="ko-KR" dirty="0" err="1"/>
              <a:t>LeakyReLU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모든 과정의 데이터가 유사한 결과를 보임</a:t>
            </a:r>
            <a:endParaRPr lang="en-US" altLang="ko-KR" dirty="0"/>
          </a:p>
          <a:p>
            <a:pPr lvl="2"/>
            <a:r>
              <a:rPr lang="ko-KR" altLang="en-US" dirty="0" err="1"/>
              <a:t>과적합</a:t>
            </a:r>
            <a:endParaRPr lang="en-US" altLang="ko-KR" dirty="0"/>
          </a:p>
          <a:p>
            <a:pPr lvl="2"/>
            <a:r>
              <a:rPr lang="ko-KR" altLang="en-US" dirty="0"/>
              <a:t>적은 피험자</a:t>
            </a:r>
            <a:r>
              <a:rPr lang="en-US" altLang="ko-KR" dirty="0"/>
              <a:t>, </a:t>
            </a:r>
            <a:r>
              <a:rPr lang="ko-KR" altLang="en-US" dirty="0"/>
              <a:t>동일한 형태의 샘플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 자체 편향 가능성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Deep learning </a:t>
            </a:r>
            <a:r>
              <a:rPr lang="ko-KR" altLang="en-US" dirty="0"/>
              <a:t>불필요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Machine learning </a:t>
            </a:r>
            <a:r>
              <a:rPr lang="ko-KR" altLang="en-US" dirty="0"/>
              <a:t>적용해볼 예정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추가 실험 진행</a:t>
            </a:r>
            <a:endParaRPr lang="en-US" altLang="ko-KR" dirty="0"/>
          </a:p>
          <a:p>
            <a:pPr lvl="2"/>
            <a:r>
              <a:rPr lang="en-US" altLang="ko-KR" dirty="0"/>
              <a:t>RGB, IR </a:t>
            </a:r>
            <a:r>
              <a:rPr lang="ko-KR" altLang="en-US" dirty="0"/>
              <a:t>동시 진행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A7CA08-A614-4806-8F21-A399C918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40" y="3612162"/>
            <a:ext cx="4117090" cy="3087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03712-5F9F-4443-95D1-AB8BFF69E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39" y="731582"/>
            <a:ext cx="4117089" cy="3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RGB camera (</a:t>
            </a:r>
            <a:r>
              <a:rPr lang="ko-KR" altLang="en-US" dirty="0"/>
              <a:t>색상성분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frame </a:t>
            </a:r>
            <a:r>
              <a:rPr lang="ko-KR" altLang="en-US" dirty="0"/>
              <a:t>단위의 데이터 활용</a:t>
            </a:r>
            <a:endParaRPr lang="en-US" altLang="ko-KR" dirty="0"/>
          </a:p>
          <a:p>
            <a:pPr lvl="2"/>
            <a:r>
              <a:rPr lang="en-US" altLang="ko-KR" dirty="0"/>
              <a:t>RGB, HSV, </a:t>
            </a:r>
            <a:r>
              <a:rPr lang="en-US" altLang="ko-KR" dirty="0" err="1"/>
              <a:t>YCbCr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RobustScaler</a:t>
            </a:r>
            <a:r>
              <a:rPr lang="ko-KR" altLang="en-US" dirty="0"/>
              <a:t>를 이용한</a:t>
            </a:r>
            <a:r>
              <a:rPr lang="en-US" altLang="ko-KR" dirty="0"/>
              <a:t> Noise rejection 2</a:t>
            </a:r>
            <a:r>
              <a:rPr lang="ko-KR" altLang="en-US" dirty="0"/>
              <a:t>회</a:t>
            </a:r>
            <a:r>
              <a:rPr lang="en-US" altLang="ko-KR" dirty="0"/>
              <a:t>(</a:t>
            </a:r>
            <a:r>
              <a:rPr lang="ko-KR" altLang="en-US" dirty="0" err="1"/>
              <a:t>눈깜빡임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2"/>
            <a:r>
              <a:rPr lang="ko-KR" altLang="en-US" dirty="0"/>
              <a:t>표준화</a:t>
            </a:r>
            <a:r>
              <a:rPr lang="en-US" altLang="ko-KR" dirty="0"/>
              <a:t>(Standardization)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로지스틱 회귀 분석</a:t>
            </a:r>
            <a:r>
              <a:rPr lang="en-US" altLang="ko-KR" dirty="0"/>
              <a:t>(LR)</a:t>
            </a:r>
          </a:p>
          <a:p>
            <a:pPr lvl="2"/>
            <a:r>
              <a:rPr lang="ko-KR" altLang="en-US" dirty="0"/>
              <a:t>선형 판별 분석</a:t>
            </a:r>
            <a:r>
              <a:rPr lang="en-US" altLang="ko-KR" dirty="0"/>
              <a:t>(LDA)</a:t>
            </a:r>
          </a:p>
          <a:p>
            <a:pPr lvl="2"/>
            <a:r>
              <a:rPr lang="en-US" altLang="ko-KR" dirty="0"/>
              <a:t>K-NN </a:t>
            </a:r>
            <a:r>
              <a:rPr lang="ko-KR" altLang="en-US" dirty="0"/>
              <a:t>분석</a:t>
            </a:r>
            <a:r>
              <a:rPr lang="en-US" altLang="ko-KR" dirty="0"/>
              <a:t>(</a:t>
            </a:r>
            <a:r>
              <a:rPr lang="en-US" altLang="ko-KR" dirty="0" err="1"/>
              <a:t>kNN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의사 결정 트리 분석</a:t>
            </a:r>
            <a:r>
              <a:rPr lang="en-US" altLang="ko-KR" dirty="0"/>
              <a:t>(CART)</a:t>
            </a:r>
          </a:p>
          <a:p>
            <a:pPr lvl="2"/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 분석</a:t>
            </a:r>
            <a:r>
              <a:rPr lang="en-US" altLang="ko-KR" dirty="0"/>
              <a:t>(NB)</a:t>
            </a:r>
          </a:p>
          <a:p>
            <a:pPr lvl="2"/>
            <a:r>
              <a:rPr lang="en-US" altLang="ko-KR" strike="sngStrike" dirty="0"/>
              <a:t>SVM </a:t>
            </a:r>
            <a:r>
              <a:rPr lang="ko-KR" altLang="en-US" strike="sngStrike" dirty="0"/>
              <a:t>분석 </a:t>
            </a:r>
            <a:r>
              <a:rPr lang="en-US" altLang="ko-KR" strike="sngStrike" dirty="0"/>
              <a:t>(learning time </a:t>
            </a:r>
            <a:r>
              <a:rPr lang="ko-KR" altLang="en-US" strike="sngStrike" dirty="0"/>
              <a:t>너무 오래 걸림</a:t>
            </a:r>
            <a:r>
              <a:rPr lang="en-US" altLang="ko-KR" strike="sngStrike" dirty="0"/>
              <a:t>)</a:t>
            </a:r>
          </a:p>
          <a:p>
            <a:pPr marL="395288" lvl="2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7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RGB camera (</a:t>
            </a:r>
            <a:r>
              <a:rPr lang="ko-KR" altLang="en-US" dirty="0"/>
              <a:t>색상성분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6F0E1-5D78-423E-A38B-6A620CD0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04" y="3200565"/>
            <a:ext cx="2616232" cy="1313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72072F-8D35-4F04-B58E-2CA18A225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95" y="2219181"/>
            <a:ext cx="4836505" cy="3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9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RGB camera (</a:t>
            </a:r>
            <a:r>
              <a:rPr lang="ko-KR" altLang="en-US" dirty="0"/>
              <a:t>색상성분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A8E9E-12D8-4781-A3C8-66D6A19B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77" y="2418546"/>
            <a:ext cx="4396823" cy="3297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73E88D-CE6B-489D-995D-BBC4CDAC0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95" y="2895615"/>
            <a:ext cx="425826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IR camera (Pupil size &amp; OF)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초 단위의 데이터 활용</a:t>
            </a:r>
            <a:r>
              <a:rPr lang="en-US" altLang="ko-KR" dirty="0"/>
              <a:t>(WS: 3</a:t>
            </a:r>
            <a:r>
              <a:rPr lang="ko-KR" altLang="en-US" dirty="0"/>
              <a:t>초</a:t>
            </a:r>
            <a:r>
              <a:rPr lang="en-US" altLang="ko-KR" dirty="0"/>
              <a:t>, RS: 3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Pupil size, OF </a:t>
            </a:r>
            <a:r>
              <a:rPr lang="en-US" altLang="ko-KR" dirty="0">
                <a:sym typeface="Wingdings" panose="05000000000000000000" pitchFamily="2" charset="2"/>
              </a:rPr>
              <a:t> 1452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/>
              <a:t>RobustScaler</a:t>
            </a:r>
            <a:r>
              <a:rPr lang="ko-KR" altLang="en-US" dirty="0"/>
              <a:t>를 이용한</a:t>
            </a:r>
            <a:r>
              <a:rPr lang="en-US" altLang="ko-KR" dirty="0"/>
              <a:t> Noise rejection 2</a:t>
            </a:r>
            <a:r>
              <a:rPr lang="ko-KR" altLang="en-US" dirty="0"/>
              <a:t>회</a:t>
            </a:r>
            <a:r>
              <a:rPr lang="en-US" altLang="ko-KR" dirty="0"/>
              <a:t>(</a:t>
            </a:r>
            <a:r>
              <a:rPr lang="ko-KR" altLang="en-US" dirty="0" err="1"/>
              <a:t>눈깜빡임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2"/>
            <a:r>
              <a:rPr lang="ko-KR" altLang="en-US" dirty="0"/>
              <a:t>표준화</a:t>
            </a:r>
            <a:r>
              <a:rPr lang="en-US" altLang="ko-KR" dirty="0"/>
              <a:t>(Standardization)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로지스틱 회귀 분석</a:t>
            </a:r>
            <a:r>
              <a:rPr lang="en-US" altLang="ko-KR" dirty="0"/>
              <a:t>(LR)</a:t>
            </a:r>
          </a:p>
          <a:p>
            <a:pPr lvl="2"/>
            <a:r>
              <a:rPr lang="ko-KR" altLang="en-US" dirty="0"/>
              <a:t>선형 판별 분석</a:t>
            </a:r>
            <a:r>
              <a:rPr lang="en-US" altLang="ko-KR" dirty="0"/>
              <a:t>(LDA)</a:t>
            </a:r>
          </a:p>
          <a:p>
            <a:pPr lvl="2"/>
            <a:r>
              <a:rPr lang="en-US" altLang="ko-KR" dirty="0"/>
              <a:t>K-NN </a:t>
            </a:r>
            <a:r>
              <a:rPr lang="ko-KR" altLang="en-US" dirty="0"/>
              <a:t>분석</a:t>
            </a:r>
            <a:r>
              <a:rPr lang="en-US" altLang="ko-KR" dirty="0"/>
              <a:t>(</a:t>
            </a:r>
            <a:r>
              <a:rPr lang="en-US" altLang="ko-KR" dirty="0" err="1"/>
              <a:t>kNN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의사 결정 트리 분석</a:t>
            </a:r>
            <a:r>
              <a:rPr lang="en-US" altLang="ko-KR" dirty="0"/>
              <a:t>(CART)</a:t>
            </a:r>
          </a:p>
          <a:p>
            <a:pPr lvl="2"/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 분석</a:t>
            </a:r>
            <a:r>
              <a:rPr lang="en-US" altLang="ko-KR" dirty="0"/>
              <a:t>(NB)</a:t>
            </a:r>
          </a:p>
          <a:p>
            <a:pPr lvl="2"/>
            <a:r>
              <a:rPr lang="en-US" altLang="ko-KR" strike="sngStrike" dirty="0"/>
              <a:t>SVM </a:t>
            </a:r>
            <a:r>
              <a:rPr lang="ko-KR" altLang="en-US" strike="sngStrike" dirty="0"/>
              <a:t>분석 </a:t>
            </a:r>
            <a:r>
              <a:rPr lang="en-US" altLang="ko-KR" strike="sngStrike" dirty="0"/>
              <a:t>(learning time </a:t>
            </a:r>
            <a:r>
              <a:rPr lang="ko-KR" altLang="en-US" strike="sngStrike" dirty="0"/>
              <a:t>너무 오래 걸림</a:t>
            </a:r>
            <a:r>
              <a:rPr lang="en-US" altLang="ko-KR" strike="sngStrike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5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IR camera (Pupil size &amp; OF)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26B92-53DF-4584-9EB7-E29C329B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3" y="3239332"/>
            <a:ext cx="2706027" cy="1324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6A3C9E-D823-4038-AF0A-26A56FC8A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95" y="2354253"/>
            <a:ext cx="4836505" cy="3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EA47E-1DF7-4109-80F7-153DD1FD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6182" y="1441944"/>
            <a:ext cx="9559636" cy="4831122"/>
          </a:xfrm>
        </p:spPr>
        <p:txBody>
          <a:bodyPr>
            <a:normAutofit/>
          </a:bodyPr>
          <a:lstStyle/>
          <a:p>
            <a:r>
              <a:rPr lang="en-US" altLang="ko-KR" dirty="0"/>
              <a:t>CardiVu-A: IR camera (Pupil size &amp; OF)</a:t>
            </a:r>
          </a:p>
          <a:p>
            <a:pPr lvl="1"/>
            <a:r>
              <a:rPr lang="en-US" altLang="ko-KR" dirty="0"/>
              <a:t>Machine Learning (</a:t>
            </a:r>
            <a:r>
              <a:rPr lang="ko-KR" altLang="en-US" dirty="0" err="1"/>
              <a:t>음주전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음주후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95D249-B848-4352-9F92-932EE6F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CA75A-52C5-4730-A850-D76C7674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00" y="2972387"/>
            <a:ext cx="4267796" cy="2391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6419ED-1DD8-4A02-B792-1D5B105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63" y="2498958"/>
            <a:ext cx="4182938" cy="37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73795</TotalTime>
  <Words>295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KR Bold</vt:lpstr>
      <vt:lpstr>Noto Sans CJK KR Regular</vt:lpstr>
      <vt:lpstr>맑은 고딕</vt:lpstr>
      <vt:lpstr>Arial</vt:lpstr>
      <vt:lpstr>Office 테마</vt:lpstr>
      <vt:lpstr>Smart Diagnosis</vt:lpstr>
      <vt:lpstr>SD</vt:lpstr>
      <vt:lpstr>SD</vt:lpstr>
      <vt:lpstr>SD</vt:lpstr>
      <vt:lpstr>SD</vt:lpstr>
      <vt:lpstr>SD</vt:lpstr>
      <vt:lpstr>SD</vt:lpstr>
      <vt:lpstr>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동원</dc:creator>
  <cp:lastModifiedBy>이 동원</cp:lastModifiedBy>
  <cp:revision>519</cp:revision>
  <cp:lastPrinted>2019-11-22T08:43:34Z</cp:lastPrinted>
  <dcterms:created xsi:type="dcterms:W3CDTF">2019-01-25T08:01:25Z</dcterms:created>
  <dcterms:modified xsi:type="dcterms:W3CDTF">2021-06-23T01:21:09Z</dcterms:modified>
</cp:coreProperties>
</file>