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60" r:id="rId2"/>
    <p:sldId id="277" r:id="rId3"/>
    <p:sldId id="288" r:id="rId4"/>
    <p:sldId id="278" r:id="rId5"/>
    <p:sldId id="285" r:id="rId6"/>
    <p:sldId id="286" r:id="rId7"/>
    <p:sldId id="287" r:id="rId8"/>
    <p:sldId id="289" r:id="rId9"/>
    <p:sldId id="282" r:id="rId10"/>
    <p:sldId id="28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한수원 한돋움" panose="020B0600000101010101" pitchFamily="50" charset="-127"/>
      <p:regular r:id="rId15"/>
      <p:bold r:id="rId16"/>
    </p:embeddedFont>
    <p:embeddedFont>
      <p:font typeface="한수원 한돋움 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48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9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9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1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2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2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3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6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5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295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이미지 해상도 개선 연구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4100F4-9984-416E-BF2A-5BD9BCC3EF28}"/>
              </a:ext>
            </a:extLst>
          </p:cNvPr>
          <p:cNvSpPr txBox="1"/>
          <p:nvPr/>
        </p:nvSpPr>
        <p:spPr>
          <a:xfrm>
            <a:off x="442034" y="1550531"/>
            <a:ext cx="523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IR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카메라 눈 영역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crop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 이미지 적용한 결과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50626-34D4-49B7-AAD8-86A803B30AF5}"/>
              </a:ext>
            </a:extLst>
          </p:cNvPr>
          <p:cNvSpPr txBox="1"/>
          <p:nvPr/>
        </p:nvSpPr>
        <p:spPr>
          <a:xfrm>
            <a:off x="1983465" y="5909050"/>
            <a:ext cx="113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</a:p>
          <a:p>
            <a:pPr algn="ctr"/>
            <a:r>
              <a:rPr lang="en-US" altLang="ko-KR" dirty="0"/>
              <a:t>[80x90]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A7E71-49B6-4E94-B9F2-490C924216CC}"/>
              </a:ext>
            </a:extLst>
          </p:cNvPr>
          <p:cNvSpPr txBox="1"/>
          <p:nvPr/>
        </p:nvSpPr>
        <p:spPr>
          <a:xfrm>
            <a:off x="3374541" y="5893034"/>
            <a:ext cx="185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RDN(</a:t>
            </a:r>
            <a:r>
              <a:rPr lang="en-US" altLang="ko-KR" dirty="0" err="1"/>
              <a:t>psnr</a:t>
            </a:r>
            <a:r>
              <a:rPr lang="en-US" altLang="ko-KR" dirty="0"/>
              <a:t>-large)</a:t>
            </a:r>
          </a:p>
          <a:p>
            <a:pPr algn="ctr"/>
            <a:r>
              <a:rPr lang="en-US" altLang="ko-KR" dirty="0"/>
              <a:t>[160x180]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E95F6-1804-4AC2-A0A9-464D73C98D69}"/>
              </a:ext>
            </a:extLst>
          </p:cNvPr>
          <p:cNvSpPr txBox="1"/>
          <p:nvPr/>
        </p:nvSpPr>
        <p:spPr>
          <a:xfrm>
            <a:off x="5165138" y="5893033"/>
            <a:ext cx="185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RDN(</a:t>
            </a:r>
            <a:r>
              <a:rPr lang="en-US" altLang="ko-KR" dirty="0" err="1"/>
              <a:t>psnr</a:t>
            </a:r>
            <a:r>
              <a:rPr lang="en-US" altLang="ko-KR" dirty="0"/>
              <a:t>-small)</a:t>
            </a:r>
          </a:p>
          <a:p>
            <a:pPr algn="ctr"/>
            <a:r>
              <a:rPr lang="en-US" altLang="ko-KR" dirty="0"/>
              <a:t>[160x180]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4071E-4DEE-408B-A54C-59534CA4AAE7}"/>
              </a:ext>
            </a:extLst>
          </p:cNvPr>
          <p:cNvSpPr txBox="1"/>
          <p:nvPr/>
        </p:nvSpPr>
        <p:spPr>
          <a:xfrm>
            <a:off x="7919741" y="5909050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RRDN(</a:t>
            </a:r>
            <a:r>
              <a:rPr lang="en-US" altLang="ko-KR" dirty="0" err="1"/>
              <a:t>gans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[320x360]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02506-8551-4D51-B641-43E257036972}"/>
              </a:ext>
            </a:extLst>
          </p:cNvPr>
          <p:cNvSpPr txBox="1"/>
          <p:nvPr/>
        </p:nvSpPr>
        <p:spPr>
          <a:xfrm>
            <a:off x="805807" y="4896530"/>
            <a:ext cx="117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33EB6-EA85-449B-8BDF-6F0A4B26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83" y="4791010"/>
            <a:ext cx="762106" cy="857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003B23-7037-40E9-8249-63AC2963C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56" y="3933760"/>
            <a:ext cx="15240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04A9F9-7D0B-4FA2-B25C-93B311445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30" y="3933760"/>
            <a:ext cx="15240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9A0ECC-669A-4C25-AC33-4A12AB617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41" y="2234083"/>
            <a:ext cx="3048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91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이미지 해상도 개선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9B10-3EB4-43D7-B43F-9343B0B95496}"/>
              </a:ext>
            </a:extLst>
          </p:cNvPr>
          <p:cNvSpPr txBox="1"/>
          <p:nvPr/>
        </p:nvSpPr>
        <p:spPr>
          <a:xfrm>
            <a:off x="121575" y="1849001"/>
            <a:ext cx="59744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 사람 내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Decision Tree Classifier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 사람 내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Auto-Encoder Classification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 사람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 사람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8FF82-CF6F-4366-9449-85FEDA46955B}"/>
              </a:ext>
            </a:extLst>
          </p:cNvPr>
          <p:cNvSpPr txBox="1"/>
          <p:nvPr/>
        </p:nvSpPr>
        <p:spPr>
          <a:xfrm>
            <a:off x="6096000" y="1946645"/>
            <a:ext cx="59744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b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 사람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다른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6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b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및 노이즈 제거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 사람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다른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진행예정 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예상 결과에 따른 피드백</a:t>
            </a:r>
            <a:b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=&gt; 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성능 개선 됐을 시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validation loss 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의 떨림이 개선 됐는지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확인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7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b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/10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모든 사람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다른 날</a:t>
            </a: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3D convolution(Feature Extraction)-&gt;classification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462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9B10-3EB4-43D7-B43F-9343B0B95496}"/>
              </a:ext>
            </a:extLst>
          </p:cNvPr>
          <p:cNvSpPr txBox="1"/>
          <p:nvPr/>
        </p:nvSpPr>
        <p:spPr>
          <a:xfrm>
            <a:off x="657194" y="1834462"/>
            <a:ext cx="1040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 사람 내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Decision Tree Classifier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001009B-6A89-4992-8B50-4EBBF59EC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77708"/>
              </p:ext>
            </p:extLst>
          </p:nvPr>
        </p:nvGraphicFramePr>
        <p:xfrm>
          <a:off x="794474" y="3401175"/>
          <a:ext cx="601018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865">
                  <a:extLst>
                    <a:ext uri="{9D8B030D-6E8A-4147-A177-3AD203B41FA5}">
                      <a16:colId xmlns:a16="http://schemas.microsoft.com/office/drawing/2014/main" val="2639281849"/>
                    </a:ext>
                  </a:extLst>
                </a:gridCol>
                <a:gridCol w="1110089">
                  <a:extLst>
                    <a:ext uri="{9D8B030D-6E8A-4147-A177-3AD203B41FA5}">
                      <a16:colId xmlns:a16="http://schemas.microsoft.com/office/drawing/2014/main" val="2888700790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126549486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100982699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44052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피험자 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Precision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Recall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F1-score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(0)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6727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(1)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0.87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0.87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7097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Accuracy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13824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3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Macro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13824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Weighted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0.86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13824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26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223063E-B89E-469F-AC8C-BB313A588275}"/>
              </a:ext>
            </a:extLst>
          </p:cNvPr>
          <p:cNvSpPr txBox="1"/>
          <p:nvPr/>
        </p:nvSpPr>
        <p:spPr>
          <a:xfrm>
            <a:off x="821033" y="6044992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5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001009B-6A89-4992-8B50-4EBBF59EC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35808"/>
              </p:ext>
            </p:extLst>
          </p:nvPr>
        </p:nvGraphicFramePr>
        <p:xfrm>
          <a:off x="814597" y="3487665"/>
          <a:ext cx="601018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865">
                  <a:extLst>
                    <a:ext uri="{9D8B030D-6E8A-4147-A177-3AD203B41FA5}">
                      <a16:colId xmlns:a16="http://schemas.microsoft.com/office/drawing/2014/main" val="2639281849"/>
                    </a:ext>
                  </a:extLst>
                </a:gridCol>
                <a:gridCol w="1110089">
                  <a:extLst>
                    <a:ext uri="{9D8B030D-6E8A-4147-A177-3AD203B41FA5}">
                      <a16:colId xmlns:a16="http://schemas.microsoft.com/office/drawing/2014/main" val="2888700790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126549486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100982699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44052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피험자 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Precision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Recall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F1-score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(0)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0.95</a:t>
                      </a:r>
                      <a:endParaRPr lang="en-US" altLang="ko-KR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6681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(1)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Accuracy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13824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3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Macro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13824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Weighted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13824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2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DE143-C369-41B1-8FDD-E4743E26B8F0}"/>
              </a:ext>
            </a:extLst>
          </p:cNvPr>
          <p:cNvSpPr txBox="1"/>
          <p:nvPr/>
        </p:nvSpPr>
        <p:spPr>
          <a:xfrm>
            <a:off x="683753" y="6072817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사람 내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Auto-Encoder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1097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001009B-6A89-4992-8B50-4EBBF59EC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30140"/>
              </p:ext>
            </p:extLst>
          </p:nvPr>
        </p:nvGraphicFramePr>
        <p:xfrm>
          <a:off x="814597" y="3487665"/>
          <a:ext cx="601018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865">
                  <a:extLst>
                    <a:ext uri="{9D8B030D-6E8A-4147-A177-3AD203B41FA5}">
                      <a16:colId xmlns:a16="http://schemas.microsoft.com/office/drawing/2014/main" val="2639281849"/>
                    </a:ext>
                  </a:extLst>
                </a:gridCol>
                <a:gridCol w="1110089">
                  <a:extLst>
                    <a:ext uri="{9D8B030D-6E8A-4147-A177-3AD203B41FA5}">
                      <a16:colId xmlns:a16="http://schemas.microsoft.com/office/drawing/2014/main" val="2888700790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126549486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100982699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44052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피험자 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Precision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Recall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F1-score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(0)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7265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(1)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0.93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7076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Accuracy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14341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3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Macro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14341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Weighted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14341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2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DE143-C369-41B1-8FDD-E4743E26B8F0}"/>
              </a:ext>
            </a:extLst>
          </p:cNvPr>
          <p:cNvSpPr txBox="1"/>
          <p:nvPr/>
        </p:nvSpPr>
        <p:spPr>
          <a:xfrm>
            <a:off x="683753" y="6072817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사람 내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Auto-Encoder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6538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001009B-6A89-4992-8B50-4EBBF59EC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36046"/>
              </p:ext>
            </p:extLst>
          </p:nvPr>
        </p:nvGraphicFramePr>
        <p:xfrm>
          <a:off x="814597" y="3487665"/>
          <a:ext cx="601018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865">
                  <a:extLst>
                    <a:ext uri="{9D8B030D-6E8A-4147-A177-3AD203B41FA5}">
                      <a16:colId xmlns:a16="http://schemas.microsoft.com/office/drawing/2014/main" val="2639281849"/>
                    </a:ext>
                  </a:extLst>
                </a:gridCol>
                <a:gridCol w="1110089">
                  <a:extLst>
                    <a:ext uri="{9D8B030D-6E8A-4147-A177-3AD203B41FA5}">
                      <a16:colId xmlns:a16="http://schemas.microsoft.com/office/drawing/2014/main" val="2888700790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126549486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100982699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44052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피험자 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A, B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Precision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Recall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F1-score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(0)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0.90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13785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음주후</a:t>
                      </a: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(1)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0.90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0.92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14379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Accuracy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28164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3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Macro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28164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Weighted avg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0.91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28164</a:t>
                      </a:r>
                      <a:endParaRPr lang="ko-KR" altLang="en-US" sz="14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2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DE143-C369-41B1-8FDD-E4743E26B8F0}"/>
              </a:ext>
            </a:extLst>
          </p:cNvPr>
          <p:cNvSpPr txBox="1"/>
          <p:nvPr/>
        </p:nvSpPr>
        <p:spPr>
          <a:xfrm>
            <a:off x="683753" y="6072817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사람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같은 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Auto-Encoder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5867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DE143-C369-41B1-8FDD-E4743E26B8F0}"/>
              </a:ext>
            </a:extLst>
          </p:cNvPr>
          <p:cNvSpPr txBox="1"/>
          <p:nvPr/>
        </p:nvSpPr>
        <p:spPr>
          <a:xfrm>
            <a:off x="683753" y="6072817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사람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다른 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Auto-Encoder Classification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CABD8-E53B-4462-B55C-90BF957B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75" y="3583234"/>
            <a:ext cx="5343170" cy="20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6295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이미지 해상도 개선 연구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4100F4-9984-416E-BF2A-5BD9BCC3EF28}"/>
              </a:ext>
            </a:extLst>
          </p:cNvPr>
          <p:cNvSpPr txBox="1"/>
          <p:nvPr/>
        </p:nvSpPr>
        <p:spPr>
          <a:xfrm>
            <a:off x="442034" y="1550531"/>
            <a:ext cx="546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웹캠에서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촬영한 눈 영역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crop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 이미지 적용 결과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5C2A5-208C-4FDD-9272-C3CD1954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97" y="4365224"/>
            <a:ext cx="1523998" cy="1447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14CA63-221B-44EA-AC7E-43CDF035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02" y="4365224"/>
            <a:ext cx="1524000" cy="1447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F50626-34D4-49B7-AAD8-86A803B30AF5}"/>
              </a:ext>
            </a:extLst>
          </p:cNvPr>
          <p:cNvSpPr txBox="1"/>
          <p:nvPr/>
        </p:nvSpPr>
        <p:spPr>
          <a:xfrm>
            <a:off x="2844525" y="5909049"/>
            <a:ext cx="113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</a:p>
          <a:p>
            <a:pPr algn="ctr"/>
            <a:r>
              <a:rPr lang="en-US" altLang="ko-KR" dirty="0"/>
              <a:t>[40x38]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A7E71-49B6-4E94-B9F2-490C924216CC}"/>
              </a:ext>
            </a:extLst>
          </p:cNvPr>
          <p:cNvSpPr txBox="1"/>
          <p:nvPr/>
        </p:nvSpPr>
        <p:spPr>
          <a:xfrm>
            <a:off x="4235601" y="5893033"/>
            <a:ext cx="185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RDN(</a:t>
            </a:r>
            <a:r>
              <a:rPr lang="en-US" altLang="ko-KR" dirty="0" err="1"/>
              <a:t>psnr</a:t>
            </a:r>
            <a:r>
              <a:rPr lang="en-US" altLang="ko-KR" dirty="0"/>
              <a:t>-large)</a:t>
            </a:r>
          </a:p>
          <a:p>
            <a:pPr algn="ctr"/>
            <a:r>
              <a:rPr lang="en-US" altLang="ko-KR" dirty="0"/>
              <a:t>[80x76]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E95F6-1804-4AC2-A0A9-464D73C98D69}"/>
              </a:ext>
            </a:extLst>
          </p:cNvPr>
          <p:cNvSpPr txBox="1"/>
          <p:nvPr/>
        </p:nvSpPr>
        <p:spPr>
          <a:xfrm>
            <a:off x="6026198" y="5893032"/>
            <a:ext cx="185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RDN(</a:t>
            </a:r>
            <a:r>
              <a:rPr lang="en-US" altLang="ko-KR" dirty="0" err="1"/>
              <a:t>psnr</a:t>
            </a:r>
            <a:r>
              <a:rPr lang="en-US" altLang="ko-KR" dirty="0"/>
              <a:t>-small)</a:t>
            </a:r>
          </a:p>
          <a:p>
            <a:pPr algn="ctr"/>
            <a:r>
              <a:rPr lang="en-US" altLang="ko-KR" dirty="0"/>
              <a:t>[80x76]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4071E-4DEE-408B-A54C-59534CA4AAE7}"/>
              </a:ext>
            </a:extLst>
          </p:cNvPr>
          <p:cNvSpPr txBox="1"/>
          <p:nvPr/>
        </p:nvSpPr>
        <p:spPr>
          <a:xfrm>
            <a:off x="8018802" y="5912707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RRDN(</a:t>
            </a:r>
            <a:r>
              <a:rPr lang="en-US" altLang="ko-KR" dirty="0" err="1"/>
              <a:t>gans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[160x152]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02506-8551-4D51-B641-43E257036972}"/>
              </a:ext>
            </a:extLst>
          </p:cNvPr>
          <p:cNvSpPr txBox="1"/>
          <p:nvPr/>
        </p:nvSpPr>
        <p:spPr>
          <a:xfrm>
            <a:off x="1320934" y="4896530"/>
            <a:ext cx="117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(160x152)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FA29A9-0504-4C03-83E5-417598BE1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45" y="4365222"/>
            <a:ext cx="1524002" cy="14478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8410B-B614-4901-9BC3-232B98FF6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17" y="4365224"/>
            <a:ext cx="1524000" cy="1447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A02ABC-9EA1-4BAB-B076-434B4E24E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45" y="3113882"/>
            <a:ext cx="762000" cy="7239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EA471A-2A59-4C04-B749-EFFCD0B6D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17" y="3113882"/>
            <a:ext cx="762000" cy="7239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B7485A-C92E-4618-BFEE-75B5EDD74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02" y="2705100"/>
            <a:ext cx="1524000" cy="1447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C51BFA2-DFAC-452A-98BF-4A8A72FE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69" y="3289077"/>
            <a:ext cx="381053" cy="3620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7DF068-9D61-45BA-976C-D6F84954BDDE}"/>
              </a:ext>
            </a:extLst>
          </p:cNvPr>
          <p:cNvSpPr txBox="1"/>
          <p:nvPr/>
        </p:nvSpPr>
        <p:spPr>
          <a:xfrm>
            <a:off x="1320934" y="3152667"/>
            <a:ext cx="117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28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36875</TotalTime>
  <Words>938</Words>
  <Application>Microsoft Office PowerPoint</Application>
  <PresentationFormat>와이드스크린</PresentationFormat>
  <Paragraphs>242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한수원 한돋움 Bold</vt:lpstr>
      <vt:lpstr>한수원 한돋움</vt:lpstr>
      <vt:lpstr>한수원 한울림OTF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340</cp:revision>
  <dcterms:created xsi:type="dcterms:W3CDTF">2018-12-01T01:21:28Z</dcterms:created>
  <dcterms:modified xsi:type="dcterms:W3CDTF">2021-06-30T01:31:47Z</dcterms:modified>
</cp:coreProperties>
</file>