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6"/>
  </p:notesMasterIdLst>
  <p:sldIdLst>
    <p:sldId id="260" r:id="rId2"/>
    <p:sldId id="277" r:id="rId3"/>
    <p:sldId id="288" r:id="rId4"/>
    <p:sldId id="289" r:id="rId5"/>
  </p:sldIdLst>
  <p:sldSz cx="12192000" cy="6858000"/>
  <p:notesSz cx="6858000" cy="9144000"/>
  <p:embeddedFontLst>
    <p:embeddedFont>
      <p:font typeface="맑은 고딕" panose="020B0503020000020004" pitchFamily="50" charset="-127"/>
      <p:regular r:id="rId7"/>
      <p:bold r:id="rId8"/>
    </p:embeddedFont>
    <p:embeddedFont>
      <p:font typeface="한수원 한돋움 Bold" panose="020B0600000101010101" pitchFamily="50" charset="-127"/>
      <p:bold r:id="rId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1275" userDrawn="1">
          <p15:clr>
            <a:srgbClr val="A4A3A4"/>
          </p15:clr>
        </p15:guide>
        <p15:guide id="7" pos="7537" userDrawn="1">
          <p15:clr>
            <a:srgbClr val="A4A3A4"/>
          </p15:clr>
        </p15:guide>
        <p15:guide id="8" orient="horz" pos="663" userDrawn="1">
          <p15:clr>
            <a:srgbClr val="A4A3A4"/>
          </p15:clr>
        </p15:guide>
        <p15:guide id="9" pos="354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97E1"/>
    <a:srgbClr val="E6E6E6"/>
    <a:srgbClr val="D5D5D5"/>
    <a:srgbClr val="3CD7F6"/>
    <a:srgbClr val="FAFAFA"/>
    <a:srgbClr val="FDFDFD"/>
    <a:srgbClr val="15B9F3"/>
    <a:srgbClr val="ECEDEE"/>
    <a:srgbClr val="D7D9DB"/>
    <a:srgbClr val="F315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49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258" y="102"/>
      </p:cViewPr>
      <p:guideLst>
        <p:guide orient="horz" pos="1275"/>
        <p:guide pos="7537"/>
        <p:guide orient="horz" pos="663"/>
        <p:guide pos="3545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AE070-50B1-43FD-BAAB-9A3379DDDD38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EC76F7-949C-4639-B2C3-5E6FE8A1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206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925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28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752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079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BFCA8F-81E3-4494-807A-19ED3631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A30F0C-47F5-4BBB-8D9A-EEA1FF7E8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A2C713-AC81-4EB2-9330-581E0B6AE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F5384-A5C8-4D2C-90AB-FFB68D7A975E}" type="datetime1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0F55EC-D62C-46D0-85AA-2079E978B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6F994-D68F-40EE-B340-2867A153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7613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8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4" orient="horz" pos="4042" userDrawn="1">
          <p15:clr>
            <a:srgbClr val="FBAE40"/>
          </p15:clr>
        </p15:guide>
        <p15:guide id="5" pos="7287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E55420-8C17-4468-AEC8-4430EE58B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6D5049-4932-4B7B-85EC-40E833939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FB9A9-B33C-44ED-BABC-FA871DE1B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F3316-7BA5-40EB-8581-200B5FEA2219}" type="datetime1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AD8425-FCC0-4840-A31E-836B01625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EDF18-8531-4D1C-8D2C-557CA8978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29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EEEB2E-B25A-4414-BD17-A799B96CDD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F8B4CB-D02C-481C-AF58-5FF8AA623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532D09-B132-4F28-B128-E1DEFE457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FF83-2A70-421E-AECB-483A83DFCF49}" type="datetime1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712178-9859-40D8-866E-21CD28025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DB6406-813E-4647-A1CD-44007D38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515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375D3C-BC40-4959-99A4-A4FA86FF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497603-2315-4C2B-9A9D-926563485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623D75-7690-462B-A0DC-A4F3108D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94F8D-5AA1-4320-859C-C96114E23502}" type="datetime1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F3BCB1-6A24-432F-A778-B735C686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ED32B-3446-46D1-A849-41F78A9D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80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F7CEBB-FB44-43B4-BEC1-1E4F2CDB4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C33AD9-B19D-45F0-850E-9C8B4BDB5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8DD5C9-C8D9-4D87-A37C-CF8F5EE9A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D817-E484-4057-8DFC-D44ECB05FA9D}" type="datetime1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EFAAFA-ED36-45D1-BE1D-66AFD6BED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4A15C4-8EE8-4FEC-9177-73B7EB3E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66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6724D-2213-4EAA-9808-618F42765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2750EE-4115-4C51-8834-D4A84994BC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09B05B-0309-47DC-922A-D465EE84B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44EAFA-AD9C-4F18-A3AE-85A691DE4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EB112-FA3A-4766-A52E-56F256FF9445}" type="datetime1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13F815-2CFA-4E42-96E5-B64B7EC34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1974D9-97EC-4EC7-9693-C3C4C1352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27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3C591-E098-4827-8F9D-10A41978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6B2B7E-A180-4E0C-936F-0C28D9CF5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6ABC4B-31F5-47E2-A80B-C2A0AAE94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F905E65-0A18-4469-BD2A-632C378E15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7CB5198-90A4-428E-A2AF-E6B739C4DC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273297-6D6E-40D2-8EBB-BA831FB93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B713-0508-4C24-8372-F5AFC0539C0C}" type="datetime1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87E771-D0F9-46EB-9B4B-7E185523B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7D791D4-00C9-44F9-B42C-A5939FEB3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945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64AFF4-47E3-4395-BB65-1A8CF6456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247138-787D-4B02-9183-24EA9294B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9A50-DD41-4205-BB80-C6EBA4E56B45}" type="datetime1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28DC84-78BD-4E94-916C-23F6F67E2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C8C0FF-066B-4CDB-B217-DB3203EAA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651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7260DF2-23F3-41F9-BC7F-7FD858990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42A61-4285-4AC5-A500-CA00E08C6256}" type="datetime1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89BCFB1-3512-4B67-91B9-3F0A56BCE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AA53FF-C5B1-42BD-9AFD-6661508F4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798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91DDF-7F0E-4CE1-8D79-6BA20246D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F8E2D3-A06A-4F93-AF98-86A4036F2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ED3827-E86F-459A-AD23-C4A4D1567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4BB84D-DDF9-42C8-9081-962CBEABC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8C9A-EE1A-4710-B364-FEA52C89C2CB}" type="datetime1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D66EB6-D9EE-4DF7-99E1-FBF5E99A2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863FC8-29D5-4D5A-8F61-818F450C2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942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A89CDE-C98C-4A43-BD0C-B9A9E5330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90894C1-0B8B-48EB-ADB9-D944E07262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E3D3FD-19D5-4E80-AA38-E948F18D9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20E7D2-EEE9-42E6-9F3F-6410191F4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82B4-C746-4D66-8200-49BCB741E42D}" type="datetime1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5DED0B-7552-47A8-A1C2-E8460511C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B1428D-BECF-4B14-94FD-1E213505A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760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D4BE126-E18A-4608-B32C-6C51CE030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AEAFC1-8901-41E8-94A5-EF631E448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D06877-D131-4080-A9F4-48C0B274C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97176-D9B6-4D91-9F89-927906BEA790}" type="datetime1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076F67-2A68-49D1-BB80-037677E09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782565-736B-44B3-9A33-43CB9E3F77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463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66C20060-D7A0-4E2F-9CA4-55E1B3252904}"/>
              </a:ext>
            </a:extLst>
          </p:cNvPr>
          <p:cNvGrpSpPr/>
          <p:nvPr/>
        </p:nvGrpSpPr>
        <p:grpSpPr>
          <a:xfrm>
            <a:off x="493485" y="845304"/>
            <a:ext cx="9283880" cy="4068177"/>
            <a:chOff x="493485" y="758281"/>
            <a:chExt cx="9283880" cy="4068177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3CDF5B2-7AB6-4C65-85AF-16DCC3A7A59C}"/>
                </a:ext>
              </a:extLst>
            </p:cNvPr>
            <p:cNvGrpSpPr/>
            <p:nvPr/>
          </p:nvGrpSpPr>
          <p:grpSpPr>
            <a:xfrm>
              <a:off x="493485" y="758281"/>
              <a:ext cx="9283880" cy="1800493"/>
              <a:chOff x="493485" y="1223308"/>
              <a:chExt cx="9283880" cy="1800493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4C1FE0-6BEB-44C5-B4B9-1755F444F838}"/>
                  </a:ext>
                </a:extLst>
              </p:cNvPr>
              <p:cNvSpPr txBox="1"/>
              <p:nvPr/>
            </p:nvSpPr>
            <p:spPr>
              <a:xfrm>
                <a:off x="493485" y="1223308"/>
                <a:ext cx="5930637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ko-KR" altLang="en-US" sz="45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 Bold" panose="020B0600000101010101" pitchFamily="50" charset="-127"/>
                  <a:ea typeface="한수원 한돋움 Bold" panose="020B0600000101010101" pitchFamily="50" charset="-127"/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50D7458C-4BCA-4F5F-BC06-13B3345CEF90}"/>
                  </a:ext>
                </a:extLst>
              </p:cNvPr>
              <p:cNvSpPr/>
              <p:nvPr/>
            </p:nvSpPr>
            <p:spPr>
              <a:xfrm>
                <a:off x="493485" y="2238971"/>
                <a:ext cx="9283880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5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 Bold" panose="020B0600000101010101" pitchFamily="50" charset="-127"/>
                    <a:ea typeface="한수원 한돋움 Bold" panose="020B0600000101010101" pitchFamily="50" charset="-127"/>
                  </a:rPr>
                  <a:t>7</a:t>
                </a:r>
                <a:r>
                  <a:rPr lang="ko-KR" altLang="en-US" sz="45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 Bold" panose="020B0600000101010101" pitchFamily="50" charset="-127"/>
                    <a:ea typeface="한수원 한돋움 Bold" panose="020B0600000101010101" pitchFamily="50" charset="-127"/>
                  </a:rPr>
                  <a:t>월 </a:t>
                </a:r>
                <a:r>
                  <a:rPr lang="en-US" altLang="ko-KR" sz="45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 Bold" panose="020B0600000101010101" pitchFamily="50" charset="-127"/>
                    <a:ea typeface="한수원 한돋움 Bold" panose="020B0600000101010101" pitchFamily="50" charset="-127"/>
                  </a:rPr>
                  <a:t>3</a:t>
                </a:r>
                <a:r>
                  <a:rPr lang="ko-KR" altLang="en-US" sz="45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 Bold" panose="020B0600000101010101" pitchFamily="50" charset="-127"/>
                    <a:ea typeface="한수원 한돋움 Bold" panose="020B0600000101010101" pitchFamily="50" charset="-127"/>
                  </a:rPr>
                  <a:t>주차 업무보고</a:t>
                </a:r>
              </a:p>
            </p:txBody>
          </p:sp>
        </p:grp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AA7311F7-BDB2-4871-A52E-85827F6BBA0C}"/>
                </a:ext>
              </a:extLst>
            </p:cNvPr>
            <p:cNvCxnSpPr/>
            <p:nvPr/>
          </p:nvCxnSpPr>
          <p:spPr>
            <a:xfrm>
              <a:off x="621394" y="4139857"/>
              <a:ext cx="812800" cy="0"/>
            </a:xfrm>
            <a:prstGeom prst="line">
              <a:avLst/>
            </a:prstGeom>
            <a:ln w="57150">
              <a:solidFill>
                <a:srgbClr val="5E97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5875DF8-A73F-486A-BD42-9D5A00F6ED6C}"/>
                </a:ext>
              </a:extLst>
            </p:cNvPr>
            <p:cNvSpPr/>
            <p:nvPr/>
          </p:nvSpPr>
          <p:spPr>
            <a:xfrm>
              <a:off x="533976" y="4487904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울림OTF" panose="020B0600000101010101" pitchFamily="34" charset="-127"/>
                  <a:ea typeface="한수원 한울림OTF" panose="020B0600000101010101" pitchFamily="34" charset="-127"/>
                </a:rPr>
                <a:t>류경준</a:t>
              </a:r>
            </a:p>
          </p:txBody>
        </p:sp>
      </p:grpSp>
      <p:sp>
        <p:nvSpPr>
          <p:cNvPr id="2" name="직각 삼각형 1"/>
          <p:cNvSpPr/>
          <p:nvPr/>
        </p:nvSpPr>
        <p:spPr>
          <a:xfrm flipH="1">
            <a:off x="8113221" y="2876630"/>
            <a:ext cx="4078777" cy="3981370"/>
          </a:xfrm>
          <a:prstGeom prst="rtTriangle">
            <a:avLst/>
          </a:prstGeom>
          <a:solidFill>
            <a:srgbClr val="5E97E1"/>
          </a:solidFill>
          <a:ln>
            <a:solidFill>
              <a:srgbClr val="5E97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201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127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A2DE3A2-AD53-4BE7-9961-6DEFBBF5BB84}"/>
              </a:ext>
            </a:extLst>
          </p:cNvPr>
          <p:cNvSpPr/>
          <p:nvPr/>
        </p:nvSpPr>
        <p:spPr>
          <a:xfrm>
            <a:off x="201364" y="467945"/>
            <a:ext cx="23358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INDEX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 Bold" panose="020B0600000101010101" pitchFamily="50" charset="-127"/>
              <a:ea typeface="한수원 한돋움 Bold" panose="020B0600000101010101" pitchFamily="50" charset="-127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61BD494-3E2F-4F81-83C9-A7EBA8F4A55C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C219FE-313B-451F-ABA0-40F1C9E22EA4}"/>
              </a:ext>
            </a:extLst>
          </p:cNvPr>
          <p:cNvSpPr txBox="1"/>
          <p:nvPr/>
        </p:nvSpPr>
        <p:spPr>
          <a:xfrm>
            <a:off x="591744" y="2016230"/>
            <a:ext cx="105939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HRV</a:t>
            </a:r>
          </a:p>
          <a:p>
            <a:pPr marL="457200" indent="-457200">
              <a:buAutoNum type="arabicPeriod"/>
            </a:pPr>
            <a:endParaRPr lang="en-US" altLang="ko-KR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 Bold" panose="020B0600000101010101" pitchFamily="50" charset="-127"/>
              <a:ea typeface="한수원 한돋움 Bold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en-US" altLang="ko-KR" sz="2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Cardivu</a:t>
            </a:r>
            <a:r>
              <a:rPr lang="en-US" altLang="ko-KR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-A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E39F882-B321-4139-A95A-F47D652D2DB7}"/>
              </a:ext>
            </a:extLst>
          </p:cNvPr>
          <p:cNvGrpSpPr/>
          <p:nvPr/>
        </p:nvGrpSpPr>
        <p:grpSpPr>
          <a:xfrm>
            <a:off x="838200" y="3216559"/>
            <a:ext cx="9822619" cy="3363562"/>
            <a:chOff x="838200" y="3216559"/>
            <a:chExt cx="9822619" cy="3363562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08605FB-8265-4A9E-ADA3-FC696968B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3216559"/>
              <a:ext cx="9822619" cy="3363562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65A6BD9-62D4-458D-A39C-95CC1EB853E0}"/>
                </a:ext>
              </a:extLst>
            </p:cNvPr>
            <p:cNvSpPr/>
            <p:nvPr/>
          </p:nvSpPr>
          <p:spPr>
            <a:xfrm>
              <a:off x="1369312" y="4048848"/>
              <a:ext cx="8680123" cy="36484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1D25325-0862-4D6C-9844-EAA38A88C12C}"/>
                </a:ext>
              </a:extLst>
            </p:cNvPr>
            <p:cNvSpPr/>
            <p:nvPr/>
          </p:nvSpPr>
          <p:spPr>
            <a:xfrm>
              <a:off x="1369312" y="5881039"/>
              <a:ext cx="8680123" cy="36512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9822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08999" y="578130"/>
            <a:ext cx="10963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01.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 Bold" panose="020B0600000101010101" pitchFamily="50" charset="-127"/>
              <a:ea typeface="한수원 한돋움 Bold" panose="020B0600000101010101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127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A2DE3A2-AD53-4BE7-9961-6DEFBBF5BB84}"/>
              </a:ext>
            </a:extLst>
          </p:cNvPr>
          <p:cNvSpPr/>
          <p:nvPr/>
        </p:nvSpPr>
        <p:spPr>
          <a:xfrm>
            <a:off x="1230789" y="578130"/>
            <a:ext cx="151733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HRV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61BD494-3E2F-4F81-83C9-A7EBA8F4A55C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9B494550-A621-4DF7-A02E-0FCD694A4943}"/>
              </a:ext>
            </a:extLst>
          </p:cNvPr>
          <p:cNvSpPr/>
          <p:nvPr/>
        </p:nvSpPr>
        <p:spPr>
          <a:xfrm>
            <a:off x="1670051" y="2491980"/>
            <a:ext cx="281940" cy="990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A50716-F0B5-44B9-A662-DDC78D1E221F}"/>
              </a:ext>
            </a:extLst>
          </p:cNvPr>
          <p:cNvSpPr txBox="1"/>
          <p:nvPr/>
        </p:nvSpPr>
        <p:spPr>
          <a:xfrm>
            <a:off x="432167" y="3865863"/>
            <a:ext cx="2055569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[OF</a:t>
            </a:r>
            <a:r>
              <a:rPr lang="ko-KR" altLang="en-US" sz="1100" b="1" dirty="0"/>
              <a:t> 추출 방법</a:t>
            </a:r>
            <a:r>
              <a:rPr lang="en-US" altLang="ko-KR" sz="1100" b="1" dirty="0"/>
              <a:t>]</a:t>
            </a:r>
            <a:br>
              <a:rPr lang="en-US" altLang="ko-KR" sz="1000" dirty="0"/>
            </a:br>
            <a:r>
              <a:rPr lang="en-US" altLang="ko-KR" sz="1000" dirty="0"/>
              <a:t>1. </a:t>
            </a:r>
            <a:r>
              <a:rPr lang="ko-KR" altLang="en-US" sz="1000" dirty="0"/>
              <a:t>기존 영역 데이터</a:t>
            </a:r>
            <a:r>
              <a:rPr lang="en-US" altLang="ko-KR" sz="1000" dirty="0"/>
              <a:t> (241 OF)</a:t>
            </a:r>
          </a:p>
          <a:p>
            <a:r>
              <a:rPr lang="en-US" altLang="ko-KR" sz="1000" dirty="0"/>
              <a:t>2. </a:t>
            </a:r>
            <a:r>
              <a:rPr lang="ko-KR" altLang="en-US" sz="1000" dirty="0"/>
              <a:t>환 기준 </a:t>
            </a:r>
            <a:r>
              <a:rPr lang="en-US" altLang="ko-KR" sz="1000" dirty="0"/>
              <a:t>3, 5 </a:t>
            </a:r>
            <a:r>
              <a:rPr lang="ko-KR" altLang="en-US" sz="1000" dirty="0"/>
              <a:t>영역 </a:t>
            </a:r>
            <a:r>
              <a:rPr lang="en-US" altLang="ko-KR" sz="1000" dirty="0"/>
              <a:t>( 385 OF )</a:t>
            </a:r>
          </a:p>
          <a:p>
            <a:r>
              <a:rPr lang="en-US" altLang="ko-KR" sz="1000" dirty="0"/>
              <a:t>3. Grid </a:t>
            </a:r>
            <a:r>
              <a:rPr lang="ko-KR" altLang="en-US" sz="1000" dirty="0"/>
              <a:t>분할</a:t>
            </a:r>
            <a:r>
              <a:rPr lang="en-US" altLang="ko-KR" sz="1000" dirty="0"/>
              <a:t>( 400 OF )</a:t>
            </a:r>
            <a:endParaRPr lang="ko-KR" altLang="en-US" sz="10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43D2595-D1EE-41B7-94AD-B59A53FE4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44" y="5051157"/>
            <a:ext cx="1808961" cy="119376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4596FC9-C0CB-493A-A6A7-C9C1E7F4BFB3}"/>
              </a:ext>
            </a:extLst>
          </p:cNvPr>
          <p:cNvSpPr txBox="1"/>
          <p:nvPr/>
        </p:nvSpPr>
        <p:spPr>
          <a:xfrm>
            <a:off x="673100" y="4766166"/>
            <a:ext cx="718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[PPG]</a:t>
            </a:r>
            <a:endParaRPr lang="ko-KR" altLang="en-US" sz="1400" b="1" dirty="0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D46207CA-5228-4CDE-B859-996312BA33EF}"/>
              </a:ext>
            </a:extLst>
          </p:cNvPr>
          <p:cNvSpPr/>
          <p:nvPr/>
        </p:nvSpPr>
        <p:spPr>
          <a:xfrm>
            <a:off x="2155986" y="5598511"/>
            <a:ext cx="281940" cy="990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889B50A-38A4-4AA5-88AF-1C90543DF7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2080" y="4979949"/>
            <a:ext cx="1237133" cy="1300252"/>
          </a:xfrm>
          <a:prstGeom prst="rect">
            <a:avLst/>
          </a:prstGeom>
        </p:spPr>
      </p:pic>
      <p:graphicFrame>
        <p:nvGraphicFramePr>
          <p:cNvPr id="19" name="표 19">
            <a:extLst>
              <a:ext uri="{FF2B5EF4-FFF2-40B4-BE49-F238E27FC236}">
                <a16:creationId xmlns:a16="http://schemas.microsoft.com/office/drawing/2014/main" id="{E12F2134-2376-4CCC-867F-ABDE47CC77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471665"/>
              </p:ext>
            </p:extLst>
          </p:nvPr>
        </p:nvGraphicFramePr>
        <p:xfrm>
          <a:off x="3664222" y="2144901"/>
          <a:ext cx="213445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860">
                  <a:extLst>
                    <a:ext uri="{9D8B030D-6E8A-4147-A177-3AD203B41FA5}">
                      <a16:colId xmlns:a16="http://schemas.microsoft.com/office/drawing/2014/main" val="321402125"/>
                    </a:ext>
                  </a:extLst>
                </a:gridCol>
                <a:gridCol w="430860">
                  <a:extLst>
                    <a:ext uri="{9D8B030D-6E8A-4147-A177-3AD203B41FA5}">
                      <a16:colId xmlns:a16="http://schemas.microsoft.com/office/drawing/2014/main" val="4241347790"/>
                    </a:ext>
                  </a:extLst>
                </a:gridCol>
                <a:gridCol w="430860">
                  <a:extLst>
                    <a:ext uri="{9D8B030D-6E8A-4147-A177-3AD203B41FA5}">
                      <a16:colId xmlns:a16="http://schemas.microsoft.com/office/drawing/2014/main" val="1638570634"/>
                    </a:ext>
                  </a:extLst>
                </a:gridCol>
                <a:gridCol w="477838">
                  <a:extLst>
                    <a:ext uri="{9D8B030D-6E8A-4147-A177-3AD203B41FA5}">
                      <a16:colId xmlns:a16="http://schemas.microsoft.com/office/drawing/2014/main" val="805117439"/>
                    </a:ext>
                  </a:extLst>
                </a:gridCol>
                <a:gridCol w="364033">
                  <a:extLst>
                    <a:ext uri="{9D8B030D-6E8A-4147-A177-3AD203B41FA5}">
                      <a16:colId xmlns:a16="http://schemas.microsoft.com/office/drawing/2014/main" val="35679950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F1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F2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F</a:t>
                      </a:r>
                      <a:r>
                        <a:rPr lang="en-US" altLang="ko-KR" sz="700" dirty="0"/>
                        <a:t>n-1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/>
                        <a:t>Fn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2639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9809734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2F3EAA40-125A-4A0D-AD38-6C7BA98B2ABD}"/>
              </a:ext>
            </a:extLst>
          </p:cNvPr>
          <p:cNvSpPr txBox="1"/>
          <p:nvPr/>
        </p:nvSpPr>
        <p:spPr>
          <a:xfrm>
            <a:off x="4244685" y="1851913"/>
            <a:ext cx="917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Raw Data</a:t>
            </a:r>
            <a:endParaRPr lang="ko-KR" altLang="en-US" sz="1200" b="1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DBB1A80-2368-4E24-8F51-D668CFF8201C}"/>
              </a:ext>
            </a:extLst>
          </p:cNvPr>
          <p:cNvCxnSpPr>
            <a:cxnSpLocks/>
          </p:cNvCxnSpPr>
          <p:nvPr/>
        </p:nvCxnSpPr>
        <p:spPr>
          <a:xfrm>
            <a:off x="108999" y="4728933"/>
            <a:ext cx="118559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9C623193-D7B4-4049-92B0-069F69F8B512}"/>
              </a:ext>
            </a:extLst>
          </p:cNvPr>
          <p:cNvSpPr/>
          <p:nvPr/>
        </p:nvSpPr>
        <p:spPr>
          <a:xfrm rot="5400000">
            <a:off x="4457366" y="3019865"/>
            <a:ext cx="281940" cy="990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1D538A34-8AC5-4784-B3CF-08F35D144D28}"/>
              </a:ext>
            </a:extLst>
          </p:cNvPr>
          <p:cNvSpPr/>
          <p:nvPr/>
        </p:nvSpPr>
        <p:spPr>
          <a:xfrm>
            <a:off x="3858105" y="5611480"/>
            <a:ext cx="281940" cy="990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D90A88E-93A6-4132-8B21-3FEB98F2A667}"/>
              </a:ext>
            </a:extLst>
          </p:cNvPr>
          <p:cNvSpPr/>
          <p:nvPr/>
        </p:nvSpPr>
        <p:spPr>
          <a:xfrm>
            <a:off x="4124805" y="3279277"/>
            <a:ext cx="933450" cy="4518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Feature Selection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BA03305-0E33-42F7-9BBD-ADF6A2C73CF9}"/>
              </a:ext>
            </a:extLst>
          </p:cNvPr>
          <p:cNvCxnSpPr>
            <a:cxnSpLocks/>
          </p:cNvCxnSpPr>
          <p:nvPr/>
        </p:nvCxnSpPr>
        <p:spPr>
          <a:xfrm>
            <a:off x="4281015" y="3756902"/>
            <a:ext cx="0" cy="5899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1B1BE8A-4219-4CD3-9A5F-7874EA26677A}"/>
              </a:ext>
            </a:extLst>
          </p:cNvPr>
          <p:cNvCxnSpPr>
            <a:cxnSpLocks/>
          </p:cNvCxnSpPr>
          <p:nvPr/>
        </p:nvCxnSpPr>
        <p:spPr>
          <a:xfrm>
            <a:off x="4281015" y="3868571"/>
            <a:ext cx="1685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D57DFAC-BBA6-4AED-B49B-99073F14ADD6}"/>
              </a:ext>
            </a:extLst>
          </p:cNvPr>
          <p:cNvSpPr txBox="1"/>
          <p:nvPr/>
        </p:nvSpPr>
        <p:spPr>
          <a:xfrm>
            <a:off x="4448655" y="3784195"/>
            <a:ext cx="1219200" cy="168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500" b="1" dirty="0"/>
              <a:t>사람 마다 다른 자율신경계 환 영역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F6F98F4-0DB7-4F6E-B86E-F0ABBD5D8151}"/>
              </a:ext>
            </a:extLst>
          </p:cNvPr>
          <p:cNvCxnSpPr>
            <a:cxnSpLocks/>
          </p:cNvCxnSpPr>
          <p:nvPr/>
        </p:nvCxnSpPr>
        <p:spPr>
          <a:xfrm>
            <a:off x="4281015" y="4061099"/>
            <a:ext cx="1685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1FC13E6-8404-495B-8FAA-6D2D93BC4626}"/>
              </a:ext>
            </a:extLst>
          </p:cNvPr>
          <p:cNvSpPr txBox="1"/>
          <p:nvPr/>
        </p:nvSpPr>
        <p:spPr>
          <a:xfrm>
            <a:off x="4448655" y="3976723"/>
            <a:ext cx="1219200" cy="168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500" b="1" dirty="0"/>
              <a:t>교감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부교감 연결 영역의 차이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F65F2C3-BA50-4E63-A010-29A144A70F8A}"/>
              </a:ext>
            </a:extLst>
          </p:cNvPr>
          <p:cNvCxnSpPr>
            <a:cxnSpLocks/>
          </p:cNvCxnSpPr>
          <p:nvPr/>
        </p:nvCxnSpPr>
        <p:spPr>
          <a:xfrm>
            <a:off x="4281015" y="4253626"/>
            <a:ext cx="1685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5C357AA-58A6-4820-A887-A43F0BD2F76D}"/>
              </a:ext>
            </a:extLst>
          </p:cNvPr>
          <p:cNvSpPr txBox="1"/>
          <p:nvPr/>
        </p:nvSpPr>
        <p:spPr>
          <a:xfrm>
            <a:off x="4448655" y="4169250"/>
            <a:ext cx="12192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500" b="1" dirty="0"/>
              <a:t>HF</a:t>
            </a:r>
            <a:r>
              <a:rPr lang="ko-KR" altLang="en-US" sz="500" b="1" dirty="0"/>
              <a:t>사용 </a:t>
            </a:r>
            <a:r>
              <a:rPr lang="en-US" altLang="ko-KR" sz="500" b="1" dirty="0"/>
              <a:t>Feature, LF</a:t>
            </a:r>
            <a:r>
              <a:rPr lang="ko-KR" altLang="en-US" sz="500" b="1" dirty="0"/>
              <a:t> 사용 </a:t>
            </a:r>
            <a:r>
              <a:rPr lang="en-US" altLang="ko-KR" sz="500" b="1" dirty="0"/>
              <a:t>Feature </a:t>
            </a:r>
            <a:r>
              <a:rPr lang="ko-KR" altLang="en-US" sz="500" b="1" dirty="0"/>
              <a:t>구분</a:t>
            </a:r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6395EE84-09A9-4879-A797-ABD14640F4D2}"/>
              </a:ext>
            </a:extLst>
          </p:cNvPr>
          <p:cNvSpPr/>
          <p:nvPr/>
        </p:nvSpPr>
        <p:spPr>
          <a:xfrm>
            <a:off x="3376078" y="2443878"/>
            <a:ext cx="281940" cy="990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A4CFE56-6EBA-49F5-B1E2-4A579A3547C8}"/>
              </a:ext>
            </a:extLst>
          </p:cNvPr>
          <p:cNvSpPr txBox="1"/>
          <p:nvPr/>
        </p:nvSpPr>
        <p:spPr>
          <a:xfrm>
            <a:off x="1972021" y="2097093"/>
            <a:ext cx="1384167" cy="646331"/>
          </a:xfrm>
          <a:prstGeom prst="rect">
            <a:avLst/>
          </a:prstGeom>
          <a:noFill/>
          <a:ln>
            <a:solidFill>
              <a:srgbClr val="5E97E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Feature </a:t>
            </a:r>
            <a:r>
              <a:rPr lang="ko-KR" altLang="en-US" sz="1200" b="1" dirty="0"/>
              <a:t>정의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및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데이터 추출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49AF944-1ABC-44A2-983D-B7761FF00BC5}"/>
              </a:ext>
            </a:extLst>
          </p:cNvPr>
          <p:cNvCxnSpPr/>
          <p:nvPr/>
        </p:nvCxnSpPr>
        <p:spPr>
          <a:xfrm>
            <a:off x="2210716" y="2752523"/>
            <a:ext cx="0" cy="5498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430D0EDC-0500-4D87-8E0E-2090059B6F6E}"/>
              </a:ext>
            </a:extLst>
          </p:cNvPr>
          <p:cNvCxnSpPr/>
          <p:nvPr/>
        </p:nvCxnSpPr>
        <p:spPr>
          <a:xfrm>
            <a:off x="2210716" y="2848780"/>
            <a:ext cx="1676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F8A376E-388E-4007-ABF0-CE40134D1BEA}"/>
              </a:ext>
            </a:extLst>
          </p:cNvPr>
          <p:cNvSpPr txBox="1"/>
          <p:nvPr/>
        </p:nvSpPr>
        <p:spPr>
          <a:xfrm>
            <a:off x="2392325" y="2764404"/>
            <a:ext cx="499109" cy="169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500" b="1"/>
              <a:t>움직임양</a:t>
            </a:r>
            <a:endParaRPr lang="ko-KR" altLang="en-US" sz="500" b="1" dirty="0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0E80426B-E357-481F-B02A-6B55FE16CE3F}"/>
              </a:ext>
            </a:extLst>
          </p:cNvPr>
          <p:cNvCxnSpPr/>
          <p:nvPr/>
        </p:nvCxnSpPr>
        <p:spPr>
          <a:xfrm>
            <a:off x="2210716" y="3040110"/>
            <a:ext cx="1676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CB7E1D6-CDC4-481F-AEB1-E2D091A54B26}"/>
              </a:ext>
            </a:extLst>
          </p:cNvPr>
          <p:cNvSpPr txBox="1"/>
          <p:nvPr/>
        </p:nvSpPr>
        <p:spPr>
          <a:xfrm>
            <a:off x="2392325" y="2955734"/>
            <a:ext cx="630274" cy="169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500" b="1" dirty="0" err="1"/>
              <a:t>증가량</a:t>
            </a:r>
            <a:r>
              <a:rPr lang="en-US" altLang="ko-KR" sz="500" b="1" dirty="0"/>
              <a:t>/</a:t>
            </a:r>
            <a:r>
              <a:rPr lang="ko-KR" altLang="en-US" sz="500" b="1" dirty="0"/>
              <a:t>감소량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FE411D8-EE69-48FC-8576-24F60224B3F3}"/>
              </a:ext>
            </a:extLst>
          </p:cNvPr>
          <p:cNvCxnSpPr/>
          <p:nvPr/>
        </p:nvCxnSpPr>
        <p:spPr>
          <a:xfrm>
            <a:off x="2210716" y="3233208"/>
            <a:ext cx="1676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D90EDF2-DEE9-4054-B420-80BC2AE1FBDF}"/>
              </a:ext>
            </a:extLst>
          </p:cNvPr>
          <p:cNvSpPr txBox="1"/>
          <p:nvPr/>
        </p:nvSpPr>
        <p:spPr>
          <a:xfrm>
            <a:off x="2392325" y="3148832"/>
            <a:ext cx="499109" cy="169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500" b="1" dirty="0"/>
              <a:t>Percentile</a:t>
            </a:r>
            <a:endParaRPr lang="ko-KR" altLang="en-US" sz="5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5F93CA2-648E-400E-A7BC-2CC7F2FEA815}"/>
              </a:ext>
            </a:extLst>
          </p:cNvPr>
          <p:cNvSpPr txBox="1"/>
          <p:nvPr/>
        </p:nvSpPr>
        <p:spPr>
          <a:xfrm>
            <a:off x="4169297" y="5368053"/>
            <a:ext cx="1751127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HF, LF, HRV </a:t>
            </a:r>
            <a:r>
              <a:rPr lang="ko-KR" altLang="en-US" b="1" dirty="0"/>
              <a:t>값 구하기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DF7BFED-7AEC-46C8-850D-F0A9160A83C3}"/>
              </a:ext>
            </a:extLst>
          </p:cNvPr>
          <p:cNvSpPr/>
          <p:nvPr/>
        </p:nvSpPr>
        <p:spPr>
          <a:xfrm>
            <a:off x="6271576" y="1906678"/>
            <a:ext cx="1085850" cy="4518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HF,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</a:rPr>
              <a:t>LF </a:t>
            </a: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대역폭 정의</a:t>
            </a:r>
          </a:p>
        </p:txBody>
      </p:sp>
      <p:sp>
        <p:nvSpPr>
          <p:cNvPr id="57" name="화살표: 오른쪽 56">
            <a:extLst>
              <a:ext uri="{FF2B5EF4-FFF2-40B4-BE49-F238E27FC236}">
                <a16:creationId xmlns:a16="http://schemas.microsoft.com/office/drawing/2014/main" id="{FD6CE94E-D225-485B-9A1A-E27007FAFA03}"/>
              </a:ext>
            </a:extLst>
          </p:cNvPr>
          <p:cNvSpPr/>
          <p:nvPr/>
        </p:nvSpPr>
        <p:spPr>
          <a:xfrm>
            <a:off x="7394752" y="2085646"/>
            <a:ext cx="281940" cy="990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B90BB56-6C60-4813-979D-A62CBAE25CB3}"/>
              </a:ext>
            </a:extLst>
          </p:cNvPr>
          <p:cNvSpPr/>
          <p:nvPr/>
        </p:nvSpPr>
        <p:spPr>
          <a:xfrm>
            <a:off x="8747439" y="1998529"/>
            <a:ext cx="1360066" cy="266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신호 데이터 추출</a:t>
            </a: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4272BE10-9B7D-4DD6-8F8A-EFE79F5FB5EA}"/>
              </a:ext>
            </a:extLst>
          </p:cNvPr>
          <p:cNvCxnSpPr>
            <a:cxnSpLocks/>
          </p:cNvCxnSpPr>
          <p:nvPr/>
        </p:nvCxnSpPr>
        <p:spPr>
          <a:xfrm>
            <a:off x="6462610" y="2372178"/>
            <a:ext cx="0" cy="5471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9049B365-7A72-4333-A0F2-80F305672138}"/>
              </a:ext>
            </a:extLst>
          </p:cNvPr>
          <p:cNvCxnSpPr/>
          <p:nvPr/>
        </p:nvCxnSpPr>
        <p:spPr>
          <a:xfrm>
            <a:off x="6470230" y="2510926"/>
            <a:ext cx="1752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BFDA676-19E3-46F4-A02C-E25EC8061713}"/>
              </a:ext>
            </a:extLst>
          </p:cNvPr>
          <p:cNvSpPr txBox="1"/>
          <p:nvPr/>
        </p:nvSpPr>
        <p:spPr>
          <a:xfrm>
            <a:off x="6653109" y="2426550"/>
            <a:ext cx="496408" cy="169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b="1" dirty="0"/>
              <a:t>논문 참조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4C12340-BA68-46D0-A42A-6C677F3641F8}"/>
              </a:ext>
            </a:extLst>
          </p:cNvPr>
          <p:cNvSpPr/>
          <p:nvPr/>
        </p:nvSpPr>
        <p:spPr>
          <a:xfrm>
            <a:off x="6819140" y="3049953"/>
            <a:ext cx="1597615" cy="266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HF, LF, HRV </a:t>
            </a:r>
            <a:r>
              <a:rPr lang="ko-KR" altLang="en-US" sz="1200" b="1" dirty="0">
                <a:solidFill>
                  <a:schemeClr val="tx1"/>
                </a:solidFill>
              </a:rPr>
              <a:t>구하기</a:t>
            </a:r>
          </a:p>
        </p:txBody>
      </p:sp>
      <p:sp>
        <p:nvSpPr>
          <p:cNvPr id="65" name="순서도: 판단 64">
            <a:extLst>
              <a:ext uri="{FF2B5EF4-FFF2-40B4-BE49-F238E27FC236}">
                <a16:creationId xmlns:a16="http://schemas.microsoft.com/office/drawing/2014/main" id="{C814A76F-C26A-487D-A1C5-A8D1405D86F2}"/>
              </a:ext>
            </a:extLst>
          </p:cNvPr>
          <p:cNvSpPr/>
          <p:nvPr/>
        </p:nvSpPr>
        <p:spPr>
          <a:xfrm>
            <a:off x="9515605" y="5328818"/>
            <a:ext cx="1822934" cy="630461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schemeClr val="tx1"/>
                </a:solidFill>
              </a:rPr>
              <a:t>일치율</a:t>
            </a:r>
            <a:r>
              <a:rPr lang="ko-KR" altLang="en-US" sz="800" b="1" dirty="0">
                <a:solidFill>
                  <a:schemeClr val="tx1"/>
                </a:solidFill>
              </a:rPr>
              <a:t> </a:t>
            </a:r>
            <a:r>
              <a:rPr lang="en-US" altLang="ko-KR" sz="800" b="1" dirty="0">
                <a:solidFill>
                  <a:schemeClr val="tx1"/>
                </a:solidFill>
              </a:rPr>
              <a:t>&gt;=95%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DF093B4C-B1E4-49F8-88FF-7739EE5535A5}"/>
              </a:ext>
            </a:extLst>
          </p:cNvPr>
          <p:cNvCxnSpPr>
            <a:cxnSpLocks/>
            <a:stCxn id="65" idx="1"/>
            <a:endCxn id="56" idx="1"/>
          </p:cNvCxnSpPr>
          <p:nvPr/>
        </p:nvCxnSpPr>
        <p:spPr>
          <a:xfrm rot="10800000">
            <a:off x="6271577" y="2132625"/>
            <a:ext cx="3244029" cy="3511424"/>
          </a:xfrm>
          <a:prstGeom prst="bentConnector3">
            <a:avLst>
              <a:gd name="adj1" fmla="val 10627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78E3A6D1-84ED-4F49-846E-23D572D77381}"/>
              </a:ext>
            </a:extLst>
          </p:cNvPr>
          <p:cNvCxnSpPr>
            <a:cxnSpLocks/>
            <a:stCxn id="44" idx="2"/>
            <a:endCxn id="65" idx="2"/>
          </p:cNvCxnSpPr>
          <p:nvPr/>
        </p:nvCxnSpPr>
        <p:spPr>
          <a:xfrm rot="5400000" flipH="1" flipV="1">
            <a:off x="7708413" y="3295726"/>
            <a:ext cx="55105" cy="5382211"/>
          </a:xfrm>
          <a:prstGeom prst="bentConnector3">
            <a:avLst>
              <a:gd name="adj1" fmla="val -41484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4F4007B-A9EF-40AC-B7D4-B1D5C3D3D482}"/>
              </a:ext>
            </a:extLst>
          </p:cNvPr>
          <p:cNvSpPr txBox="1"/>
          <p:nvPr/>
        </p:nvSpPr>
        <p:spPr>
          <a:xfrm>
            <a:off x="10050696" y="5915977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(1)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5EFA15A-494F-493C-9584-A8D8DFAC8CED}"/>
              </a:ext>
            </a:extLst>
          </p:cNvPr>
          <p:cNvSpPr txBox="1"/>
          <p:nvPr/>
        </p:nvSpPr>
        <p:spPr>
          <a:xfrm>
            <a:off x="10395192" y="4942323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(1)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8C6DA00-A84C-4E37-B820-9193A75FE45F}"/>
              </a:ext>
            </a:extLst>
          </p:cNvPr>
          <p:cNvSpPr txBox="1"/>
          <p:nvPr/>
        </p:nvSpPr>
        <p:spPr>
          <a:xfrm>
            <a:off x="8924217" y="5367938"/>
            <a:ext cx="627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(2) No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83557B2-9C43-4BEE-9C84-3084B8886CAD}"/>
              </a:ext>
            </a:extLst>
          </p:cNvPr>
          <p:cNvSpPr/>
          <p:nvPr/>
        </p:nvSpPr>
        <p:spPr>
          <a:xfrm>
            <a:off x="7618341" y="3660210"/>
            <a:ext cx="1596438" cy="266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훈련 데이터 셋 구성</a:t>
            </a:r>
          </a:p>
        </p:txBody>
      </p: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8AEA845D-C5E0-4D70-9B58-C8EE9792CC5D}"/>
              </a:ext>
            </a:extLst>
          </p:cNvPr>
          <p:cNvCxnSpPr>
            <a:cxnSpLocks/>
            <a:stCxn id="65" idx="3"/>
            <a:endCxn id="80" idx="3"/>
          </p:cNvCxnSpPr>
          <p:nvPr/>
        </p:nvCxnSpPr>
        <p:spPr>
          <a:xfrm flipH="1" flipV="1">
            <a:off x="9214779" y="3793243"/>
            <a:ext cx="2123760" cy="1850806"/>
          </a:xfrm>
          <a:prstGeom prst="bentConnector3">
            <a:avLst>
              <a:gd name="adj1" fmla="val -1076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26A47131-E986-4207-B245-A74B32B81E9E}"/>
              </a:ext>
            </a:extLst>
          </p:cNvPr>
          <p:cNvSpPr txBox="1"/>
          <p:nvPr/>
        </p:nvSpPr>
        <p:spPr>
          <a:xfrm>
            <a:off x="11233863" y="5630131"/>
            <a:ext cx="638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(2) Yes</a:t>
            </a:r>
          </a:p>
        </p:txBody>
      </p:sp>
      <p:sp>
        <p:nvSpPr>
          <p:cNvPr id="82" name="화살표: 오른쪽 81">
            <a:extLst>
              <a:ext uri="{FF2B5EF4-FFF2-40B4-BE49-F238E27FC236}">
                <a16:creationId xmlns:a16="http://schemas.microsoft.com/office/drawing/2014/main" id="{F55DC7B4-199D-4507-88C2-66B3664D8409}"/>
              </a:ext>
            </a:extLst>
          </p:cNvPr>
          <p:cNvSpPr/>
          <p:nvPr/>
        </p:nvSpPr>
        <p:spPr>
          <a:xfrm flipH="1">
            <a:off x="7310227" y="3750772"/>
            <a:ext cx="308113" cy="82192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0CFFB32-F707-4F90-A70F-2C45FEA64A02}"/>
              </a:ext>
            </a:extLst>
          </p:cNvPr>
          <p:cNvCxnSpPr>
            <a:cxnSpLocks/>
          </p:cNvCxnSpPr>
          <p:nvPr/>
        </p:nvCxnSpPr>
        <p:spPr>
          <a:xfrm>
            <a:off x="8976073" y="2266637"/>
            <a:ext cx="0" cy="8079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AE38F4A4-4855-4C8C-89FD-703069392C7D}"/>
              </a:ext>
            </a:extLst>
          </p:cNvPr>
          <p:cNvSpPr txBox="1"/>
          <p:nvPr/>
        </p:nvSpPr>
        <p:spPr>
          <a:xfrm>
            <a:off x="9017444" y="1804973"/>
            <a:ext cx="714303" cy="169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500" b="1" dirty="0"/>
              <a:t>60s / 120s / 180s</a:t>
            </a:r>
            <a:endParaRPr lang="ko-KR" altLang="en-US" sz="5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48CDF0C5-1224-436C-B880-5FF0F8D11A98}"/>
              </a:ext>
            </a:extLst>
          </p:cNvPr>
          <p:cNvCxnSpPr>
            <a:cxnSpLocks/>
          </p:cNvCxnSpPr>
          <p:nvPr/>
        </p:nvCxnSpPr>
        <p:spPr>
          <a:xfrm>
            <a:off x="6201198" y="3505224"/>
            <a:ext cx="3906307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831B04A4-5FF4-46E9-A942-BE997BA8691E}"/>
              </a:ext>
            </a:extLst>
          </p:cNvPr>
          <p:cNvCxnSpPr/>
          <p:nvPr/>
        </p:nvCxnSpPr>
        <p:spPr>
          <a:xfrm>
            <a:off x="7846214" y="3921465"/>
            <a:ext cx="0" cy="3846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871406D5-657F-40EA-B503-C49E538487BE}"/>
              </a:ext>
            </a:extLst>
          </p:cNvPr>
          <p:cNvCxnSpPr>
            <a:cxnSpLocks/>
          </p:cNvCxnSpPr>
          <p:nvPr/>
        </p:nvCxnSpPr>
        <p:spPr>
          <a:xfrm>
            <a:off x="7846214" y="4078469"/>
            <a:ext cx="28479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D70EB3EF-3996-4990-A02A-97E38C3F2453}"/>
              </a:ext>
            </a:extLst>
          </p:cNvPr>
          <p:cNvSpPr txBox="1"/>
          <p:nvPr/>
        </p:nvSpPr>
        <p:spPr>
          <a:xfrm>
            <a:off x="8131007" y="3944068"/>
            <a:ext cx="83058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500" b="1" dirty="0" err="1"/>
              <a:t>Train_x</a:t>
            </a:r>
            <a:r>
              <a:rPr lang="en-US" altLang="ko-KR" sz="500" b="1" dirty="0"/>
              <a:t> : Iris Feature</a:t>
            </a:r>
          </a:p>
          <a:p>
            <a:r>
              <a:rPr lang="en-US" altLang="ko-KR" sz="500" b="1" dirty="0" err="1"/>
              <a:t>Train_y</a:t>
            </a:r>
            <a:r>
              <a:rPr lang="en-US" altLang="ko-KR" sz="500" b="1" dirty="0"/>
              <a:t> : Iris</a:t>
            </a:r>
            <a:r>
              <a:rPr lang="ko-KR" altLang="en-US" sz="500" b="1" dirty="0"/>
              <a:t> </a:t>
            </a:r>
            <a:r>
              <a:rPr lang="en-US" altLang="ko-KR" sz="500" b="1" dirty="0"/>
              <a:t>HRV</a:t>
            </a:r>
            <a:endParaRPr lang="ko-KR" altLang="en-US" sz="5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449349C5-9BD0-4AEF-9D3C-44764C231A0E}"/>
              </a:ext>
            </a:extLst>
          </p:cNvPr>
          <p:cNvCxnSpPr>
            <a:cxnSpLocks/>
          </p:cNvCxnSpPr>
          <p:nvPr/>
        </p:nvCxnSpPr>
        <p:spPr>
          <a:xfrm>
            <a:off x="7846214" y="4302357"/>
            <a:ext cx="28479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6533F559-2EAA-40E3-9EB8-A9E350F399C8}"/>
              </a:ext>
            </a:extLst>
          </p:cNvPr>
          <p:cNvSpPr txBox="1"/>
          <p:nvPr/>
        </p:nvSpPr>
        <p:spPr>
          <a:xfrm>
            <a:off x="8131007" y="4209290"/>
            <a:ext cx="83058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500" b="1" dirty="0" err="1"/>
              <a:t>Test_x</a:t>
            </a:r>
            <a:r>
              <a:rPr lang="ko-KR" altLang="en-US" sz="500" b="1" dirty="0"/>
              <a:t> </a:t>
            </a:r>
            <a:r>
              <a:rPr lang="en-US" altLang="ko-KR" sz="500" b="1" dirty="0"/>
              <a:t>: Iris Feature</a:t>
            </a:r>
          </a:p>
          <a:p>
            <a:r>
              <a:rPr lang="en-US" altLang="ko-KR" sz="500" b="1" dirty="0" err="1"/>
              <a:t>Test_y</a:t>
            </a:r>
            <a:r>
              <a:rPr lang="en-US" altLang="ko-KR" sz="500" b="1" dirty="0"/>
              <a:t> : PPG HRV</a:t>
            </a:r>
            <a:endParaRPr lang="ko-KR" altLang="en-US" sz="500" b="1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A52E8ECB-B6DD-475A-A649-0F0E39790424}"/>
              </a:ext>
            </a:extLst>
          </p:cNvPr>
          <p:cNvSpPr/>
          <p:nvPr/>
        </p:nvSpPr>
        <p:spPr>
          <a:xfrm>
            <a:off x="6653109" y="3660210"/>
            <a:ext cx="623435" cy="266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평가</a:t>
            </a:r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id="{4975ABC3-988A-4ECA-AAD1-400981488BC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2392"/>
          <a:stretch/>
        </p:blipFill>
        <p:spPr>
          <a:xfrm>
            <a:off x="471663" y="2810693"/>
            <a:ext cx="1081233" cy="1007752"/>
          </a:xfrm>
          <a:prstGeom prst="rect">
            <a:avLst/>
          </a:prstGeom>
        </p:spPr>
      </p:pic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D9AE4B53-57EC-42E5-AB8B-3646E5A37366}"/>
              </a:ext>
            </a:extLst>
          </p:cNvPr>
          <p:cNvCxnSpPr>
            <a:cxnSpLocks/>
            <a:stCxn id="66" idx="1"/>
            <a:endCxn id="65" idx="0"/>
          </p:cNvCxnSpPr>
          <p:nvPr/>
        </p:nvCxnSpPr>
        <p:spPr>
          <a:xfrm rot="10800000" flipH="1" flipV="1">
            <a:off x="6819140" y="3182986"/>
            <a:ext cx="3607932" cy="2145832"/>
          </a:xfrm>
          <a:prstGeom prst="bentConnector4">
            <a:avLst>
              <a:gd name="adj1" fmla="val -6336"/>
              <a:gd name="adj2" fmla="val 6717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B8A259FE-1718-40C7-B292-13DFA7E7D30C}"/>
              </a:ext>
            </a:extLst>
          </p:cNvPr>
          <p:cNvSpPr txBox="1"/>
          <p:nvPr/>
        </p:nvSpPr>
        <p:spPr>
          <a:xfrm>
            <a:off x="6653108" y="2619893"/>
            <a:ext cx="532311" cy="169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b="1"/>
              <a:t>연구자 주관</a:t>
            </a:r>
            <a:endParaRPr lang="ko-KR" altLang="en-US" sz="500" b="1" dirty="0"/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560D6752-0987-41F5-8A96-0C2441050BC8}"/>
              </a:ext>
            </a:extLst>
          </p:cNvPr>
          <p:cNvCxnSpPr/>
          <p:nvPr/>
        </p:nvCxnSpPr>
        <p:spPr>
          <a:xfrm>
            <a:off x="6470230" y="2700478"/>
            <a:ext cx="1752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8F899707-BFDB-4FB3-ADCF-8BBF17CC9881}"/>
              </a:ext>
            </a:extLst>
          </p:cNvPr>
          <p:cNvSpPr/>
          <p:nvPr/>
        </p:nvSpPr>
        <p:spPr>
          <a:xfrm>
            <a:off x="7706179" y="1992309"/>
            <a:ext cx="849656" cy="266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신호 처리</a:t>
            </a:r>
          </a:p>
        </p:txBody>
      </p:sp>
      <p:sp>
        <p:nvSpPr>
          <p:cNvPr id="143" name="화살표: 오른쪽 142">
            <a:extLst>
              <a:ext uri="{FF2B5EF4-FFF2-40B4-BE49-F238E27FC236}">
                <a16:creationId xmlns:a16="http://schemas.microsoft.com/office/drawing/2014/main" id="{9C6D1E0D-02D6-4647-AEE7-F3A3F75846BE}"/>
              </a:ext>
            </a:extLst>
          </p:cNvPr>
          <p:cNvSpPr/>
          <p:nvPr/>
        </p:nvSpPr>
        <p:spPr>
          <a:xfrm>
            <a:off x="8575374" y="2079592"/>
            <a:ext cx="154928" cy="990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ECEDF552-1722-4FB9-BBF3-BA4D1E54AF81}"/>
              </a:ext>
            </a:extLst>
          </p:cNvPr>
          <p:cNvCxnSpPr>
            <a:cxnSpLocks/>
          </p:cNvCxnSpPr>
          <p:nvPr/>
        </p:nvCxnSpPr>
        <p:spPr>
          <a:xfrm>
            <a:off x="7790580" y="2259912"/>
            <a:ext cx="0" cy="5798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DBEF825E-6B14-4330-B078-261EC677A63D}"/>
              </a:ext>
            </a:extLst>
          </p:cNvPr>
          <p:cNvCxnSpPr/>
          <p:nvPr/>
        </p:nvCxnSpPr>
        <p:spPr>
          <a:xfrm>
            <a:off x="7790580" y="2364043"/>
            <a:ext cx="1752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5500B964-F8EA-4346-B925-FB011B7FDC2E}"/>
              </a:ext>
            </a:extLst>
          </p:cNvPr>
          <p:cNvCxnSpPr/>
          <p:nvPr/>
        </p:nvCxnSpPr>
        <p:spPr>
          <a:xfrm>
            <a:off x="7790580" y="2553595"/>
            <a:ext cx="1752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7321AFE4-D81D-4EDC-918D-7C16674C1050}"/>
              </a:ext>
            </a:extLst>
          </p:cNvPr>
          <p:cNvSpPr txBox="1"/>
          <p:nvPr/>
        </p:nvSpPr>
        <p:spPr>
          <a:xfrm>
            <a:off x="7966342" y="2285134"/>
            <a:ext cx="496408" cy="169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b="1" dirty="0"/>
              <a:t>FFT /</a:t>
            </a:r>
            <a:r>
              <a:rPr lang="ko-KR" altLang="en-US" sz="500" b="1" dirty="0"/>
              <a:t> </a:t>
            </a:r>
            <a:r>
              <a:rPr lang="en-US" altLang="ko-KR" sz="500" b="1" dirty="0"/>
              <a:t>BPF</a:t>
            </a:r>
            <a:endParaRPr lang="ko-KR" altLang="en-US" sz="500" b="1" dirty="0"/>
          </a:p>
        </p:txBody>
      </p: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B72EB0C9-211B-403B-B039-C1D62DFEE003}"/>
              </a:ext>
            </a:extLst>
          </p:cNvPr>
          <p:cNvCxnSpPr>
            <a:cxnSpLocks/>
          </p:cNvCxnSpPr>
          <p:nvPr/>
        </p:nvCxnSpPr>
        <p:spPr>
          <a:xfrm>
            <a:off x="8976073" y="2424900"/>
            <a:ext cx="15928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BA3EC3A6-5FF2-4008-BE96-693DBEFA7139}"/>
              </a:ext>
            </a:extLst>
          </p:cNvPr>
          <p:cNvSpPr txBox="1"/>
          <p:nvPr/>
        </p:nvSpPr>
        <p:spPr>
          <a:xfrm>
            <a:off x="9159353" y="2329552"/>
            <a:ext cx="349762" cy="169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500" b="1" dirty="0"/>
              <a:t>MSD </a:t>
            </a:r>
            <a:endParaRPr lang="ko-KR" altLang="en-US" sz="500" b="1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17DE713-4741-4D72-BCDC-4F12ADA5BA5A}"/>
              </a:ext>
            </a:extLst>
          </p:cNvPr>
          <p:cNvSpPr txBox="1"/>
          <p:nvPr/>
        </p:nvSpPr>
        <p:spPr>
          <a:xfrm>
            <a:off x="7966342" y="2491952"/>
            <a:ext cx="496408" cy="169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b="1" dirty="0"/>
              <a:t>미분</a:t>
            </a:r>
          </a:p>
        </p:txBody>
      </p: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84BDA315-9D14-45BD-8828-FD01A60C3083}"/>
              </a:ext>
            </a:extLst>
          </p:cNvPr>
          <p:cNvCxnSpPr/>
          <p:nvPr/>
        </p:nvCxnSpPr>
        <p:spPr>
          <a:xfrm>
            <a:off x="7790580" y="2759374"/>
            <a:ext cx="1752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4B201EFA-F73F-438E-B7BE-6E2CDBB8B1F9}"/>
              </a:ext>
            </a:extLst>
          </p:cNvPr>
          <p:cNvSpPr txBox="1"/>
          <p:nvPr/>
        </p:nvSpPr>
        <p:spPr>
          <a:xfrm>
            <a:off x="7966342" y="2697731"/>
            <a:ext cx="496408" cy="169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b="1" dirty="0" err="1"/>
              <a:t>etc</a:t>
            </a:r>
            <a:r>
              <a:rPr lang="en-US" altLang="ko-KR" sz="500" b="1" dirty="0"/>
              <a:t>…</a:t>
            </a:r>
            <a:endParaRPr lang="ko-KR" altLang="en-US" sz="500" b="1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D4900FDF-5616-45EA-AC3B-B8CBFA846ADD}"/>
              </a:ext>
            </a:extLst>
          </p:cNvPr>
          <p:cNvSpPr txBox="1"/>
          <p:nvPr/>
        </p:nvSpPr>
        <p:spPr>
          <a:xfrm>
            <a:off x="9164117" y="2530663"/>
            <a:ext cx="1157521" cy="169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500" b="1" dirty="0"/>
              <a:t>DPF (dominant peak frequency)</a:t>
            </a:r>
            <a:endParaRPr lang="ko-KR" altLang="en-US" sz="500" b="1" dirty="0"/>
          </a:p>
        </p:txBody>
      </p: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824D0F45-BE67-4054-BDCC-A78249E6A49F}"/>
              </a:ext>
            </a:extLst>
          </p:cNvPr>
          <p:cNvCxnSpPr>
            <a:cxnSpLocks/>
          </p:cNvCxnSpPr>
          <p:nvPr/>
        </p:nvCxnSpPr>
        <p:spPr>
          <a:xfrm>
            <a:off x="8976073" y="2610000"/>
            <a:ext cx="15928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AC6BC18C-1162-468F-B4D0-E5B0A4BB4221}"/>
              </a:ext>
            </a:extLst>
          </p:cNvPr>
          <p:cNvCxnSpPr>
            <a:cxnSpLocks/>
          </p:cNvCxnSpPr>
          <p:nvPr/>
        </p:nvCxnSpPr>
        <p:spPr>
          <a:xfrm>
            <a:off x="8976073" y="2790432"/>
            <a:ext cx="15928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2696C893-04C9-4038-AF18-F7C6AAA23116}"/>
              </a:ext>
            </a:extLst>
          </p:cNvPr>
          <p:cNvSpPr txBox="1"/>
          <p:nvPr/>
        </p:nvSpPr>
        <p:spPr>
          <a:xfrm>
            <a:off x="9164117" y="2717307"/>
            <a:ext cx="1157521" cy="169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500" b="1" dirty="0"/>
              <a:t>DPP (dominant peak power)</a:t>
            </a:r>
            <a:endParaRPr lang="ko-KR" altLang="en-US" sz="500" b="1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07238A91-76A2-47FF-AE16-94CDF5041D40}"/>
              </a:ext>
            </a:extLst>
          </p:cNvPr>
          <p:cNvSpPr txBox="1"/>
          <p:nvPr/>
        </p:nvSpPr>
        <p:spPr>
          <a:xfrm>
            <a:off x="9164118" y="2905351"/>
            <a:ext cx="588810" cy="169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500" b="1" dirty="0"/>
              <a:t>Band power</a:t>
            </a:r>
            <a:endParaRPr lang="ko-KR" altLang="en-US" sz="500" b="1" dirty="0"/>
          </a:p>
        </p:txBody>
      </p: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12F6371D-19AC-4040-B236-D887E8C0EC27}"/>
              </a:ext>
            </a:extLst>
          </p:cNvPr>
          <p:cNvCxnSpPr>
            <a:cxnSpLocks/>
          </p:cNvCxnSpPr>
          <p:nvPr/>
        </p:nvCxnSpPr>
        <p:spPr>
          <a:xfrm>
            <a:off x="8976073" y="2971646"/>
            <a:ext cx="159281" cy="45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연결선: 꺾임 192">
            <a:extLst>
              <a:ext uri="{FF2B5EF4-FFF2-40B4-BE49-F238E27FC236}">
                <a16:creationId xmlns:a16="http://schemas.microsoft.com/office/drawing/2014/main" id="{1B16375F-3D8F-4461-B5CD-ADC7410664C2}"/>
              </a:ext>
            </a:extLst>
          </p:cNvPr>
          <p:cNvCxnSpPr>
            <a:cxnSpLocks/>
            <a:endCxn id="66" idx="3"/>
          </p:cNvCxnSpPr>
          <p:nvPr/>
        </p:nvCxnSpPr>
        <p:spPr>
          <a:xfrm rot="5400000">
            <a:off x="8185859" y="2516030"/>
            <a:ext cx="897852" cy="43606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8" name="그룹 217">
            <a:extLst>
              <a:ext uri="{FF2B5EF4-FFF2-40B4-BE49-F238E27FC236}">
                <a16:creationId xmlns:a16="http://schemas.microsoft.com/office/drawing/2014/main" id="{1097FFF1-B75C-42E7-BD26-59E5B9C1040C}"/>
              </a:ext>
            </a:extLst>
          </p:cNvPr>
          <p:cNvGrpSpPr/>
          <p:nvPr/>
        </p:nvGrpSpPr>
        <p:grpSpPr>
          <a:xfrm>
            <a:off x="85853" y="1167515"/>
            <a:ext cx="1497891" cy="1570209"/>
            <a:chOff x="85853" y="1059565"/>
            <a:chExt cx="1497891" cy="1570209"/>
          </a:xfrm>
        </p:grpSpPr>
        <p:pic>
          <p:nvPicPr>
            <p:cNvPr id="203" name="그림 202">
              <a:extLst>
                <a:ext uri="{FF2B5EF4-FFF2-40B4-BE49-F238E27FC236}">
                  <a16:creationId xmlns:a16="http://schemas.microsoft.com/office/drawing/2014/main" id="{E777BA88-BBA6-434B-9809-0F65B87CD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2758" y="1601044"/>
              <a:ext cx="1030986" cy="1028730"/>
            </a:xfrm>
            <a:prstGeom prst="rect">
              <a:avLst/>
            </a:prstGeom>
          </p:spPr>
        </p:pic>
        <p:sp>
          <p:nvSpPr>
            <p:cNvPr id="206" name="원호 205">
              <a:extLst>
                <a:ext uri="{FF2B5EF4-FFF2-40B4-BE49-F238E27FC236}">
                  <a16:creationId xmlns:a16="http://schemas.microsoft.com/office/drawing/2014/main" id="{DBADB0F7-E162-47B8-96DB-9A5B4518E2E4}"/>
                </a:ext>
              </a:extLst>
            </p:cNvPr>
            <p:cNvSpPr/>
            <p:nvPr/>
          </p:nvSpPr>
          <p:spPr>
            <a:xfrm flipV="1">
              <a:off x="85853" y="1059565"/>
              <a:ext cx="907921" cy="971090"/>
            </a:xfrm>
            <a:prstGeom prst="arc">
              <a:avLst>
                <a:gd name="adj1" fmla="val 16268320"/>
                <a:gd name="adj2" fmla="val 21038767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원호 207">
              <a:extLst>
                <a:ext uri="{FF2B5EF4-FFF2-40B4-BE49-F238E27FC236}">
                  <a16:creationId xmlns:a16="http://schemas.microsoft.com/office/drawing/2014/main" id="{E53113AC-C82C-48A3-928B-1D03463EBE0D}"/>
                </a:ext>
              </a:extLst>
            </p:cNvPr>
            <p:cNvSpPr/>
            <p:nvPr/>
          </p:nvSpPr>
          <p:spPr>
            <a:xfrm flipV="1">
              <a:off x="144441" y="1118510"/>
              <a:ext cx="907921" cy="971090"/>
            </a:xfrm>
            <a:prstGeom prst="arc">
              <a:avLst>
                <a:gd name="adj1" fmla="val 16199995"/>
                <a:gd name="adj2" fmla="val 119425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원호 208">
              <a:extLst>
                <a:ext uri="{FF2B5EF4-FFF2-40B4-BE49-F238E27FC236}">
                  <a16:creationId xmlns:a16="http://schemas.microsoft.com/office/drawing/2014/main" id="{5CF24B9E-02A8-4B6F-A3FE-C484F2A8AB2A}"/>
                </a:ext>
              </a:extLst>
            </p:cNvPr>
            <p:cNvSpPr/>
            <p:nvPr/>
          </p:nvSpPr>
          <p:spPr>
            <a:xfrm flipV="1">
              <a:off x="262549" y="1239985"/>
              <a:ext cx="907921" cy="971090"/>
            </a:xfrm>
            <a:prstGeom prst="arc">
              <a:avLst>
                <a:gd name="adj1" fmla="val 17176074"/>
                <a:gd name="adj2" fmla="val 20719683"/>
              </a:avLst>
            </a:prstGeom>
            <a:ln w="28575">
              <a:solidFill>
                <a:srgbClr val="5E97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원호 209">
              <a:extLst>
                <a:ext uri="{FF2B5EF4-FFF2-40B4-BE49-F238E27FC236}">
                  <a16:creationId xmlns:a16="http://schemas.microsoft.com/office/drawing/2014/main" id="{6B849240-ED28-4D1C-9857-CE5A9D8F8629}"/>
                </a:ext>
              </a:extLst>
            </p:cNvPr>
            <p:cNvSpPr/>
            <p:nvPr/>
          </p:nvSpPr>
          <p:spPr>
            <a:xfrm flipV="1">
              <a:off x="335474" y="1270946"/>
              <a:ext cx="907921" cy="971090"/>
            </a:xfrm>
            <a:prstGeom prst="arc">
              <a:avLst>
                <a:gd name="adj1" fmla="val 17578329"/>
                <a:gd name="adj2" fmla="val 20414838"/>
              </a:avLst>
            </a:prstGeom>
            <a:ln w="28575">
              <a:solidFill>
                <a:srgbClr val="5E97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원호 210">
              <a:extLst>
                <a:ext uri="{FF2B5EF4-FFF2-40B4-BE49-F238E27FC236}">
                  <a16:creationId xmlns:a16="http://schemas.microsoft.com/office/drawing/2014/main" id="{34028EBF-D762-4BA0-A254-FD9F07101B06}"/>
                </a:ext>
              </a:extLst>
            </p:cNvPr>
            <p:cNvSpPr/>
            <p:nvPr/>
          </p:nvSpPr>
          <p:spPr>
            <a:xfrm flipV="1">
              <a:off x="412516" y="1321885"/>
              <a:ext cx="907921" cy="971090"/>
            </a:xfrm>
            <a:prstGeom prst="arc">
              <a:avLst>
                <a:gd name="adj1" fmla="val 17516905"/>
                <a:gd name="adj2" fmla="val 19880051"/>
              </a:avLst>
            </a:prstGeom>
            <a:ln w="28575">
              <a:solidFill>
                <a:srgbClr val="5E97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원호 211">
              <a:extLst>
                <a:ext uri="{FF2B5EF4-FFF2-40B4-BE49-F238E27FC236}">
                  <a16:creationId xmlns:a16="http://schemas.microsoft.com/office/drawing/2014/main" id="{89F75111-E75B-4592-9CBE-6AD6F2014EA1}"/>
                </a:ext>
              </a:extLst>
            </p:cNvPr>
            <p:cNvSpPr/>
            <p:nvPr/>
          </p:nvSpPr>
          <p:spPr>
            <a:xfrm flipV="1">
              <a:off x="469933" y="1389242"/>
              <a:ext cx="907921" cy="971090"/>
            </a:xfrm>
            <a:prstGeom prst="arc">
              <a:avLst>
                <a:gd name="adj1" fmla="val 18084540"/>
                <a:gd name="adj2" fmla="val 20014275"/>
              </a:avLst>
            </a:prstGeom>
            <a:ln w="28575">
              <a:solidFill>
                <a:srgbClr val="5E97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DD4E8AE2-9F32-40A9-ACA8-D6E685228DB3}"/>
              </a:ext>
            </a:extLst>
          </p:cNvPr>
          <p:cNvSpPr txBox="1"/>
          <p:nvPr/>
        </p:nvSpPr>
        <p:spPr>
          <a:xfrm>
            <a:off x="5109873" y="6342125"/>
            <a:ext cx="2728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[IRIS HRV Flow]</a:t>
            </a:r>
            <a:endParaRPr lang="ko-KR" altLang="en-US" sz="2400" b="1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09BC8560-2C33-4999-BEAA-7E65166C2F1F}"/>
              </a:ext>
            </a:extLst>
          </p:cNvPr>
          <p:cNvSpPr txBox="1"/>
          <p:nvPr/>
        </p:nvSpPr>
        <p:spPr>
          <a:xfrm>
            <a:off x="649496" y="1432103"/>
            <a:ext cx="718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[IRIS]</a:t>
            </a:r>
            <a:endParaRPr lang="ko-KR" altLang="en-US" sz="1400" b="1" dirty="0"/>
          </a:p>
        </p:txBody>
      </p:sp>
      <p:cxnSp>
        <p:nvCxnSpPr>
          <p:cNvPr id="232" name="연결선: 꺾임 231">
            <a:extLst>
              <a:ext uri="{FF2B5EF4-FFF2-40B4-BE49-F238E27FC236}">
                <a16:creationId xmlns:a16="http://schemas.microsoft.com/office/drawing/2014/main" id="{26482D43-E432-40F9-BA64-80FD980CFF3D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5058255" y="2420258"/>
            <a:ext cx="1235304" cy="1084966"/>
          </a:xfrm>
          <a:prstGeom prst="bentConnector3">
            <a:avLst>
              <a:gd name="adj1" fmla="val 6629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286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08999" y="578130"/>
            <a:ext cx="12119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02.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 Bold" panose="020B0600000101010101" pitchFamily="50" charset="-127"/>
              <a:ea typeface="한수원 한돋움 Bold" panose="020B0600000101010101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127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A2DE3A2-AD53-4BE7-9961-6DEFBBF5BB84}"/>
              </a:ext>
            </a:extLst>
          </p:cNvPr>
          <p:cNvSpPr/>
          <p:nvPr/>
        </p:nvSpPr>
        <p:spPr>
          <a:xfrm>
            <a:off x="1230789" y="578130"/>
            <a:ext cx="318978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Cardivu</a:t>
            </a:r>
            <a:r>
              <a:rPr lang="en-US" altLang="ko-KR" sz="4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-A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61BD494-3E2F-4F81-83C9-A7EBA8F4A55C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슬라이드 번호 개체 틀 1">
            <a:extLst>
              <a:ext uri="{FF2B5EF4-FFF2-40B4-BE49-F238E27FC236}">
                <a16:creationId xmlns:a16="http://schemas.microsoft.com/office/drawing/2014/main" id="{10C9E5E6-E7CB-4CA1-BA32-D186E34D0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E250DE6-3C68-4F76-8C4E-25446DCA7F98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AFBB96-D596-4C2C-96A9-0678C149B47E}"/>
              </a:ext>
            </a:extLst>
          </p:cNvPr>
          <p:cNvSpPr txBox="1"/>
          <p:nvPr/>
        </p:nvSpPr>
        <p:spPr>
          <a:xfrm>
            <a:off x="1157255" y="1873254"/>
            <a:ext cx="789446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/>
              <a:t>눈 깜박임 제거</a:t>
            </a: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/>
              <a:t>이상치</a:t>
            </a:r>
            <a:r>
              <a:rPr lang="en-US" altLang="ko-KR" sz="2000" b="1" dirty="0"/>
              <a:t>(outlier)</a:t>
            </a:r>
            <a:r>
              <a:rPr lang="ko-KR" altLang="en-US" sz="2000" b="1" dirty="0"/>
              <a:t> 제거</a:t>
            </a: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Symbol" panose="05050102010706020507" pitchFamily="18" charset="2"/>
              <a:buChar char="Þ"/>
            </a:pPr>
            <a:r>
              <a:rPr lang="ko-KR" altLang="en-US" dirty="0"/>
              <a:t>기존보다 패턴이 잘 드러나는 것을 확인</a:t>
            </a:r>
            <a:r>
              <a:rPr lang="en-US" altLang="ko-KR" dirty="0"/>
              <a:t>.</a:t>
            </a:r>
          </a:p>
          <a:p>
            <a:pPr marL="742950" lvl="1" indent="-285750">
              <a:buFont typeface="Symbol" panose="05050102010706020507" pitchFamily="18" charset="2"/>
              <a:buChar char="Þ"/>
            </a:pPr>
            <a:endParaRPr lang="en-US" altLang="ko-KR" dirty="0"/>
          </a:p>
          <a:p>
            <a:pPr marL="742950" lvl="1" indent="-285750">
              <a:buFont typeface="Symbol" panose="05050102010706020507" pitchFamily="18" charset="2"/>
              <a:buChar char="Þ"/>
            </a:pPr>
            <a:r>
              <a:rPr lang="ko-KR" altLang="en-US" dirty="0"/>
              <a:t>정확한 것을 파악하기 위해서는 데이터 수집이 더 이루어지고 분석해보아야 알 수 있을 것으로 보임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6797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46134</TotalTime>
  <Words>238</Words>
  <Application>Microsoft Office PowerPoint</Application>
  <PresentationFormat>와이드스크린</PresentationFormat>
  <Paragraphs>73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맑은 고딕</vt:lpstr>
      <vt:lpstr>한수원 한울림OTF</vt:lpstr>
      <vt:lpstr>Arial</vt:lpstr>
      <vt:lpstr>Symbol</vt:lpstr>
      <vt:lpstr>한수원 한돋움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 은주</dc:creator>
  <cp:lastModifiedBy>류 경준</cp:lastModifiedBy>
  <cp:revision>407</cp:revision>
  <dcterms:created xsi:type="dcterms:W3CDTF">2018-12-01T01:21:28Z</dcterms:created>
  <dcterms:modified xsi:type="dcterms:W3CDTF">2021-07-21T01:29:55Z</dcterms:modified>
</cp:coreProperties>
</file>