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60" r:id="rId2"/>
    <p:sldId id="277" r:id="rId3"/>
    <p:sldId id="290" r:id="rId4"/>
    <p:sldId id="289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한수원 한돋움 Bold" panose="020B0600000101010101" pitchFamily="50" charset="-127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E6E6E6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9" autoAdjust="0"/>
    <p:restoredTop sz="96370" autoAdjust="0"/>
  </p:normalViewPr>
  <p:slideViewPr>
    <p:cSldViewPr snapToGrid="0" showGuides="1">
      <p:cViewPr varScale="1">
        <p:scale>
          <a:sx n="107" d="100"/>
          <a:sy n="107" d="100"/>
        </p:scale>
        <p:origin x="108" y="264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4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7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1800493"/>
              <a:chOff x="493485" y="1223308"/>
              <a:chExt cx="9283880" cy="1800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8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1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201364" y="46794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INDEX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219FE-313B-451F-ABA0-40F1C9E22EA4}"/>
              </a:ext>
            </a:extLst>
          </p:cNvPr>
          <p:cNvSpPr txBox="1"/>
          <p:nvPr/>
        </p:nvSpPr>
        <p:spPr>
          <a:xfrm>
            <a:off x="591744" y="2016230"/>
            <a:ext cx="1059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39F882-B321-4139-A95A-F47D652D2DB7}"/>
              </a:ext>
            </a:extLst>
          </p:cNvPr>
          <p:cNvGrpSpPr/>
          <p:nvPr/>
        </p:nvGrpSpPr>
        <p:grpSpPr>
          <a:xfrm>
            <a:off x="838200" y="3216559"/>
            <a:ext cx="9822619" cy="3363562"/>
            <a:chOff x="838200" y="3216559"/>
            <a:chExt cx="9822619" cy="336356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08605FB-8265-4A9E-ADA3-FC696968B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16559"/>
              <a:ext cx="9822619" cy="336356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5A6BD9-62D4-458D-A39C-95CC1EB853E0}"/>
                </a:ext>
              </a:extLst>
            </p:cNvPr>
            <p:cNvSpPr/>
            <p:nvPr/>
          </p:nvSpPr>
          <p:spPr>
            <a:xfrm>
              <a:off x="1369312" y="4048848"/>
              <a:ext cx="8680123" cy="364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D25325-0862-4D6C-9844-EAA38A88C12C}"/>
                </a:ext>
              </a:extLst>
            </p:cNvPr>
            <p:cNvSpPr/>
            <p:nvPr/>
          </p:nvSpPr>
          <p:spPr>
            <a:xfrm>
              <a:off x="1369312" y="5881039"/>
              <a:ext cx="8680123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494550-A621-4DF7-A02E-0FCD694A4943}"/>
              </a:ext>
            </a:extLst>
          </p:cNvPr>
          <p:cNvSpPr/>
          <p:nvPr/>
        </p:nvSpPr>
        <p:spPr>
          <a:xfrm>
            <a:off x="1670051" y="2491980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50716-F0B5-44B9-A662-DDC78D1E221F}"/>
              </a:ext>
            </a:extLst>
          </p:cNvPr>
          <p:cNvSpPr txBox="1"/>
          <p:nvPr/>
        </p:nvSpPr>
        <p:spPr>
          <a:xfrm>
            <a:off x="432167" y="3865863"/>
            <a:ext cx="20555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[OF</a:t>
            </a:r>
            <a:r>
              <a:rPr lang="ko-KR" altLang="en-US" sz="1100" b="1" dirty="0"/>
              <a:t> 추출 방법</a:t>
            </a:r>
            <a:r>
              <a:rPr lang="en-US" altLang="ko-KR" sz="1100" b="1" dirty="0"/>
              <a:t>]</a:t>
            </a:r>
            <a:br>
              <a:rPr lang="en-US" altLang="ko-KR" sz="1000" dirty="0"/>
            </a:br>
            <a:r>
              <a:rPr lang="en-US" altLang="ko-KR" sz="1000" dirty="0"/>
              <a:t>1. </a:t>
            </a:r>
            <a:r>
              <a:rPr lang="ko-KR" altLang="en-US" sz="1000" dirty="0"/>
              <a:t>기존 영역 데이터</a:t>
            </a:r>
            <a:r>
              <a:rPr lang="en-US" altLang="ko-KR" sz="1000" dirty="0"/>
              <a:t> (241 OF)</a:t>
            </a:r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환 기준 </a:t>
            </a:r>
            <a:r>
              <a:rPr lang="en-US" altLang="ko-KR" sz="1000" dirty="0"/>
              <a:t>3, 5 </a:t>
            </a:r>
            <a:r>
              <a:rPr lang="ko-KR" altLang="en-US" sz="1000" dirty="0"/>
              <a:t>영역 </a:t>
            </a:r>
            <a:r>
              <a:rPr lang="en-US" altLang="ko-KR" sz="1000" dirty="0"/>
              <a:t>(385 OF)</a:t>
            </a:r>
          </a:p>
          <a:p>
            <a:r>
              <a:rPr lang="en-US" altLang="ko-KR" sz="1000" dirty="0"/>
              <a:t>3. Grid </a:t>
            </a:r>
            <a:r>
              <a:rPr lang="ko-KR" altLang="en-US" sz="1000" dirty="0"/>
              <a:t>분할</a:t>
            </a:r>
            <a:r>
              <a:rPr lang="en-US" altLang="ko-KR" sz="1000" dirty="0"/>
              <a:t>(400 OF)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3D2595-D1EE-41B7-94AD-B59A53FE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2" y="5073943"/>
            <a:ext cx="1808961" cy="1193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596FC9-C0CB-493A-A6A7-C9C1E7F4BFB3}"/>
              </a:ext>
            </a:extLst>
          </p:cNvPr>
          <p:cNvSpPr txBox="1"/>
          <p:nvPr/>
        </p:nvSpPr>
        <p:spPr>
          <a:xfrm>
            <a:off x="673100" y="4766166"/>
            <a:ext cx="7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[PPG]</a:t>
            </a:r>
            <a:endParaRPr lang="ko-KR" altLang="en-US" sz="1400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46207CA-5228-4CDE-B859-996312BA33EF}"/>
              </a:ext>
            </a:extLst>
          </p:cNvPr>
          <p:cNvSpPr/>
          <p:nvPr/>
        </p:nvSpPr>
        <p:spPr>
          <a:xfrm>
            <a:off x="2134350" y="5149996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89B50A-38A4-4AA5-88AF-1C90543D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937" y="5041873"/>
            <a:ext cx="1237133" cy="13002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E12F2134-2376-4CCC-867F-ABDE47CC77B7}"/>
              </a:ext>
            </a:extLst>
          </p:cNvPr>
          <p:cNvGraphicFramePr>
            <a:graphicFrameLocks noGrp="1"/>
          </p:cNvGraphicFramePr>
          <p:nvPr/>
        </p:nvGraphicFramePr>
        <p:xfrm>
          <a:off x="3664222" y="2144901"/>
          <a:ext cx="21344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60">
                  <a:extLst>
                    <a:ext uri="{9D8B030D-6E8A-4147-A177-3AD203B41FA5}">
                      <a16:colId xmlns:a16="http://schemas.microsoft.com/office/drawing/2014/main" val="321402125"/>
                    </a:ext>
                  </a:extLst>
                </a:gridCol>
                <a:gridCol w="430860">
                  <a:extLst>
                    <a:ext uri="{9D8B030D-6E8A-4147-A177-3AD203B41FA5}">
                      <a16:colId xmlns:a16="http://schemas.microsoft.com/office/drawing/2014/main" val="4241347790"/>
                    </a:ext>
                  </a:extLst>
                </a:gridCol>
                <a:gridCol w="430860">
                  <a:extLst>
                    <a:ext uri="{9D8B030D-6E8A-4147-A177-3AD203B41FA5}">
                      <a16:colId xmlns:a16="http://schemas.microsoft.com/office/drawing/2014/main" val="1638570634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805117439"/>
                    </a:ext>
                  </a:extLst>
                </a:gridCol>
                <a:gridCol w="364033">
                  <a:extLst>
                    <a:ext uri="{9D8B030D-6E8A-4147-A177-3AD203B41FA5}">
                      <a16:colId xmlns:a16="http://schemas.microsoft.com/office/drawing/2014/main" val="356799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</a:t>
                      </a:r>
                      <a:r>
                        <a:rPr lang="en-US" altLang="ko-KR" sz="700" dirty="0"/>
                        <a:t>n-1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Fn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63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097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F3EAA40-125A-4A0D-AD38-6C7BA98B2ABD}"/>
              </a:ext>
            </a:extLst>
          </p:cNvPr>
          <p:cNvSpPr txBox="1"/>
          <p:nvPr/>
        </p:nvSpPr>
        <p:spPr>
          <a:xfrm>
            <a:off x="4244685" y="1851913"/>
            <a:ext cx="91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Raw Data</a:t>
            </a:r>
            <a:endParaRPr lang="ko-KR" altLang="en-US" sz="12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BB1A80-2368-4E24-8F51-D668CFF8201C}"/>
              </a:ext>
            </a:extLst>
          </p:cNvPr>
          <p:cNvCxnSpPr>
            <a:cxnSpLocks/>
          </p:cNvCxnSpPr>
          <p:nvPr/>
        </p:nvCxnSpPr>
        <p:spPr>
          <a:xfrm>
            <a:off x="108999" y="4728933"/>
            <a:ext cx="1185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623193-D7B4-4049-92B0-069F69F8B512}"/>
              </a:ext>
            </a:extLst>
          </p:cNvPr>
          <p:cNvSpPr/>
          <p:nvPr/>
        </p:nvSpPr>
        <p:spPr>
          <a:xfrm rot="5400000">
            <a:off x="3940467" y="3085847"/>
            <a:ext cx="325823" cy="888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D538A34-8AC5-4784-B3CF-08F35D144D28}"/>
              </a:ext>
            </a:extLst>
          </p:cNvPr>
          <p:cNvSpPr/>
          <p:nvPr/>
        </p:nvSpPr>
        <p:spPr>
          <a:xfrm>
            <a:off x="6445009" y="5079485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90A88E-93A6-4132-8B21-3FEB98F2A667}"/>
              </a:ext>
            </a:extLst>
          </p:cNvPr>
          <p:cNvSpPr/>
          <p:nvPr/>
        </p:nvSpPr>
        <p:spPr>
          <a:xfrm>
            <a:off x="3514810" y="3410491"/>
            <a:ext cx="9334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Feature Selection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BA03305-0E33-42F7-9BBD-ADF6A2C73CF9}"/>
              </a:ext>
            </a:extLst>
          </p:cNvPr>
          <p:cNvCxnSpPr>
            <a:cxnSpLocks/>
          </p:cNvCxnSpPr>
          <p:nvPr/>
        </p:nvCxnSpPr>
        <p:spPr>
          <a:xfrm>
            <a:off x="3547139" y="3879088"/>
            <a:ext cx="0" cy="589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B1BE8A-4219-4CD3-9A5F-7874EA26677A}"/>
              </a:ext>
            </a:extLst>
          </p:cNvPr>
          <p:cNvCxnSpPr>
            <a:cxnSpLocks/>
          </p:cNvCxnSpPr>
          <p:nvPr/>
        </p:nvCxnSpPr>
        <p:spPr>
          <a:xfrm>
            <a:off x="3547139" y="3990757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57DFAC-BBA6-4AED-B49B-99073F14ADD6}"/>
              </a:ext>
            </a:extLst>
          </p:cNvPr>
          <p:cNvSpPr txBox="1"/>
          <p:nvPr/>
        </p:nvSpPr>
        <p:spPr>
          <a:xfrm>
            <a:off x="3714779" y="3906381"/>
            <a:ext cx="1219200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사람 마다 다른 자율신경계 환 영역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6F98F4-0DB7-4F6E-B86E-F0ABBD5D8151}"/>
              </a:ext>
            </a:extLst>
          </p:cNvPr>
          <p:cNvCxnSpPr>
            <a:cxnSpLocks/>
          </p:cNvCxnSpPr>
          <p:nvPr/>
        </p:nvCxnSpPr>
        <p:spPr>
          <a:xfrm>
            <a:off x="3547139" y="4183285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FC13E6-8404-495B-8FAA-6D2D93BC4626}"/>
              </a:ext>
            </a:extLst>
          </p:cNvPr>
          <p:cNvSpPr txBox="1"/>
          <p:nvPr/>
        </p:nvSpPr>
        <p:spPr>
          <a:xfrm>
            <a:off x="3714779" y="4098909"/>
            <a:ext cx="1219200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교감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부교감 연결 영역의 차이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F65F2C3-BA50-4E63-A010-29A144A70F8A}"/>
              </a:ext>
            </a:extLst>
          </p:cNvPr>
          <p:cNvCxnSpPr>
            <a:cxnSpLocks/>
          </p:cNvCxnSpPr>
          <p:nvPr/>
        </p:nvCxnSpPr>
        <p:spPr>
          <a:xfrm>
            <a:off x="3547139" y="4375812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C357AA-58A6-4820-A887-A43F0BD2F76D}"/>
              </a:ext>
            </a:extLst>
          </p:cNvPr>
          <p:cNvSpPr txBox="1"/>
          <p:nvPr/>
        </p:nvSpPr>
        <p:spPr>
          <a:xfrm>
            <a:off x="3714779" y="4291436"/>
            <a:ext cx="12192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HF</a:t>
            </a:r>
            <a:r>
              <a:rPr lang="ko-KR" altLang="en-US" sz="500" b="1" dirty="0"/>
              <a:t>사용 </a:t>
            </a:r>
            <a:r>
              <a:rPr lang="en-US" altLang="ko-KR" sz="500" b="1" dirty="0"/>
              <a:t>Feature, LF</a:t>
            </a:r>
            <a:r>
              <a:rPr lang="ko-KR" altLang="en-US" sz="500" b="1" dirty="0"/>
              <a:t> 사용 </a:t>
            </a:r>
            <a:r>
              <a:rPr lang="en-US" altLang="ko-KR" sz="500" b="1" dirty="0"/>
              <a:t>Feature </a:t>
            </a:r>
            <a:r>
              <a:rPr lang="ko-KR" altLang="en-US" sz="500" b="1" dirty="0"/>
              <a:t>구분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395EE84-09A9-4879-A797-ABD14640F4D2}"/>
              </a:ext>
            </a:extLst>
          </p:cNvPr>
          <p:cNvSpPr/>
          <p:nvPr/>
        </p:nvSpPr>
        <p:spPr>
          <a:xfrm>
            <a:off x="3376078" y="2443878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4CFE56-6EBA-49F5-B1E2-4A579A3547C8}"/>
              </a:ext>
            </a:extLst>
          </p:cNvPr>
          <p:cNvSpPr txBox="1"/>
          <p:nvPr/>
        </p:nvSpPr>
        <p:spPr>
          <a:xfrm>
            <a:off x="1972021" y="2097093"/>
            <a:ext cx="1384167" cy="646331"/>
          </a:xfrm>
          <a:prstGeom prst="rect">
            <a:avLst/>
          </a:prstGeom>
          <a:noFill/>
          <a:ln>
            <a:solidFill>
              <a:srgbClr val="5E9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Feature </a:t>
            </a:r>
            <a:r>
              <a:rPr lang="ko-KR" altLang="en-US" sz="1200" b="1" dirty="0"/>
              <a:t>정의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및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데이터 추출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49AF944-1ABC-44A2-983D-B7761FF00BC5}"/>
              </a:ext>
            </a:extLst>
          </p:cNvPr>
          <p:cNvCxnSpPr/>
          <p:nvPr/>
        </p:nvCxnSpPr>
        <p:spPr>
          <a:xfrm>
            <a:off x="2210716" y="2752523"/>
            <a:ext cx="0" cy="549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30D0EDC-0500-4D87-8E0E-2090059B6F6E}"/>
              </a:ext>
            </a:extLst>
          </p:cNvPr>
          <p:cNvCxnSpPr/>
          <p:nvPr/>
        </p:nvCxnSpPr>
        <p:spPr>
          <a:xfrm>
            <a:off x="2210716" y="2848780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8A376E-388E-4007-ABF0-CE40134D1BEA}"/>
              </a:ext>
            </a:extLst>
          </p:cNvPr>
          <p:cNvSpPr txBox="1"/>
          <p:nvPr/>
        </p:nvSpPr>
        <p:spPr>
          <a:xfrm>
            <a:off x="2377085" y="2764404"/>
            <a:ext cx="499109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/>
              <a:t>움직임양</a:t>
            </a:r>
            <a:endParaRPr lang="ko-KR" altLang="en-US" sz="500" b="1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E80426B-E357-481F-B02A-6B55FE16CE3F}"/>
              </a:ext>
            </a:extLst>
          </p:cNvPr>
          <p:cNvCxnSpPr/>
          <p:nvPr/>
        </p:nvCxnSpPr>
        <p:spPr>
          <a:xfrm>
            <a:off x="2210716" y="3040110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B7E1D6-CDC4-481F-AEB1-E2D091A54B26}"/>
              </a:ext>
            </a:extLst>
          </p:cNvPr>
          <p:cNvSpPr txBox="1"/>
          <p:nvPr/>
        </p:nvSpPr>
        <p:spPr>
          <a:xfrm>
            <a:off x="2377085" y="2955734"/>
            <a:ext cx="630274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 err="1"/>
              <a:t>증가량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감소량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E411D8-EE69-48FC-8576-24F60224B3F3}"/>
              </a:ext>
            </a:extLst>
          </p:cNvPr>
          <p:cNvCxnSpPr/>
          <p:nvPr/>
        </p:nvCxnSpPr>
        <p:spPr>
          <a:xfrm>
            <a:off x="2210716" y="3233208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90EDF2-DEE9-4054-B420-80BC2AE1FBDF}"/>
              </a:ext>
            </a:extLst>
          </p:cNvPr>
          <p:cNvSpPr txBox="1"/>
          <p:nvPr/>
        </p:nvSpPr>
        <p:spPr>
          <a:xfrm>
            <a:off x="2377085" y="3148832"/>
            <a:ext cx="499109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Percentile</a:t>
            </a:r>
            <a:endParaRPr lang="ko-KR" altLang="en-US" sz="5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F93CA2-648E-400E-A7BC-2CC7F2FEA815}"/>
              </a:ext>
            </a:extLst>
          </p:cNvPr>
          <p:cNvSpPr txBox="1"/>
          <p:nvPr/>
        </p:nvSpPr>
        <p:spPr>
          <a:xfrm>
            <a:off x="7882803" y="5877825"/>
            <a:ext cx="123713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HF, LF, HRV </a:t>
            </a:r>
            <a:r>
              <a:rPr lang="ko-KR" altLang="en-US" sz="1100" b="1" dirty="0"/>
              <a:t>값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구하기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F7BFED-7AEC-46C8-850D-F0A9160A83C3}"/>
              </a:ext>
            </a:extLst>
          </p:cNvPr>
          <p:cNvSpPr/>
          <p:nvPr/>
        </p:nvSpPr>
        <p:spPr>
          <a:xfrm>
            <a:off x="10502954" y="1925253"/>
            <a:ext cx="10858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LF 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대역폭 정의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FD6CE94E-D225-485B-9A1A-E27007FAFA03}"/>
              </a:ext>
            </a:extLst>
          </p:cNvPr>
          <p:cNvSpPr/>
          <p:nvPr/>
        </p:nvSpPr>
        <p:spPr>
          <a:xfrm>
            <a:off x="7394752" y="2085646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B90BB56-6C60-4813-979D-A62CBAE25CB3}"/>
              </a:ext>
            </a:extLst>
          </p:cNvPr>
          <p:cNvSpPr/>
          <p:nvPr/>
        </p:nvSpPr>
        <p:spPr>
          <a:xfrm>
            <a:off x="8747439" y="1998529"/>
            <a:ext cx="136006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데이터 추출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272BE10-9B7D-4DD6-8F8A-EFE79F5FB5EA}"/>
              </a:ext>
            </a:extLst>
          </p:cNvPr>
          <p:cNvCxnSpPr>
            <a:cxnSpLocks/>
          </p:cNvCxnSpPr>
          <p:nvPr/>
        </p:nvCxnSpPr>
        <p:spPr>
          <a:xfrm>
            <a:off x="10693988" y="2390753"/>
            <a:ext cx="0" cy="547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49B365-7A72-4333-A0F2-80F305672138}"/>
              </a:ext>
            </a:extLst>
          </p:cNvPr>
          <p:cNvCxnSpPr/>
          <p:nvPr/>
        </p:nvCxnSpPr>
        <p:spPr>
          <a:xfrm>
            <a:off x="10701608" y="2529501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BFDA676-19E3-46F4-A02C-E25EC8061713}"/>
              </a:ext>
            </a:extLst>
          </p:cNvPr>
          <p:cNvSpPr txBox="1"/>
          <p:nvPr/>
        </p:nvSpPr>
        <p:spPr>
          <a:xfrm>
            <a:off x="10884487" y="2445125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논문 참조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4C12340-BA68-46D0-A42A-6C677F3641F8}"/>
              </a:ext>
            </a:extLst>
          </p:cNvPr>
          <p:cNvSpPr/>
          <p:nvPr/>
        </p:nvSpPr>
        <p:spPr>
          <a:xfrm>
            <a:off x="6819140" y="3209973"/>
            <a:ext cx="1597615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 LF, HRV </a:t>
            </a:r>
            <a:r>
              <a:rPr lang="ko-KR" altLang="en-US" sz="1200" b="1" dirty="0">
                <a:solidFill>
                  <a:schemeClr val="tx1"/>
                </a:solidFill>
              </a:rPr>
              <a:t>구하기</a:t>
            </a: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C814A76F-C26A-487D-A1C5-A8D1405D86F2}"/>
              </a:ext>
            </a:extLst>
          </p:cNvPr>
          <p:cNvSpPr/>
          <p:nvPr/>
        </p:nvSpPr>
        <p:spPr>
          <a:xfrm>
            <a:off x="9515605" y="5328818"/>
            <a:ext cx="1822934" cy="63046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일치율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&gt;=95%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F093B4C-B1E4-49F8-88FF-7739EE5535A5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rot="10800000" flipH="1">
            <a:off x="9515604" y="2151201"/>
            <a:ext cx="2073199" cy="3492849"/>
          </a:xfrm>
          <a:prstGeom prst="bentConnector5">
            <a:avLst>
              <a:gd name="adj1" fmla="val -5216"/>
              <a:gd name="adj2" fmla="val 37316"/>
              <a:gd name="adj3" fmla="val 1154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8E3A6D1-84ED-4F49-846E-23D572D77381}"/>
              </a:ext>
            </a:extLst>
          </p:cNvPr>
          <p:cNvCxnSpPr>
            <a:cxnSpLocks/>
            <a:stCxn id="44" idx="2"/>
            <a:endCxn id="65" idx="2"/>
          </p:cNvCxnSpPr>
          <p:nvPr/>
        </p:nvCxnSpPr>
        <p:spPr>
          <a:xfrm rot="5400000" flipH="1" flipV="1">
            <a:off x="9289504" y="5171145"/>
            <a:ext cx="349433" cy="1925702"/>
          </a:xfrm>
          <a:prstGeom prst="bentConnector3">
            <a:avLst>
              <a:gd name="adj1" fmla="val -654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4F4007B-A9EF-40AC-B7D4-B1D5C3D3D482}"/>
              </a:ext>
            </a:extLst>
          </p:cNvPr>
          <p:cNvSpPr txBox="1"/>
          <p:nvPr/>
        </p:nvSpPr>
        <p:spPr>
          <a:xfrm>
            <a:off x="10050696" y="5915977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EFA15A-494F-493C-9584-A8D8DFAC8CED}"/>
              </a:ext>
            </a:extLst>
          </p:cNvPr>
          <p:cNvSpPr txBox="1"/>
          <p:nvPr/>
        </p:nvSpPr>
        <p:spPr>
          <a:xfrm>
            <a:off x="10395192" y="494232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6DA00-A84C-4E37-B820-9193A75FE45F}"/>
              </a:ext>
            </a:extLst>
          </p:cNvPr>
          <p:cNvSpPr txBox="1"/>
          <p:nvPr/>
        </p:nvSpPr>
        <p:spPr>
          <a:xfrm>
            <a:off x="8684279" y="542937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No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83557B2-9C43-4BEE-9C84-3084B8886CAD}"/>
              </a:ext>
            </a:extLst>
          </p:cNvPr>
          <p:cNvSpPr/>
          <p:nvPr/>
        </p:nvSpPr>
        <p:spPr>
          <a:xfrm>
            <a:off x="7618341" y="3820230"/>
            <a:ext cx="1596438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훈련 데이터 셋 구성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AEA845D-C5E0-4D70-9B58-C8EE9792CC5D}"/>
              </a:ext>
            </a:extLst>
          </p:cNvPr>
          <p:cNvCxnSpPr>
            <a:cxnSpLocks/>
            <a:stCxn id="65" idx="3"/>
            <a:endCxn id="80" idx="3"/>
          </p:cNvCxnSpPr>
          <p:nvPr/>
        </p:nvCxnSpPr>
        <p:spPr>
          <a:xfrm flipH="1" flipV="1">
            <a:off x="9214779" y="3953263"/>
            <a:ext cx="2123760" cy="1690786"/>
          </a:xfrm>
          <a:prstGeom prst="bentConnector3">
            <a:avLst>
              <a:gd name="adj1" fmla="val -1076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6A47131-E986-4207-B245-A74B32B81E9E}"/>
              </a:ext>
            </a:extLst>
          </p:cNvPr>
          <p:cNvSpPr txBox="1"/>
          <p:nvPr/>
        </p:nvSpPr>
        <p:spPr>
          <a:xfrm>
            <a:off x="11233863" y="5630131"/>
            <a:ext cx="63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Yes</a:t>
            </a: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F55DC7B4-199D-4507-88C2-66B3664D8409}"/>
              </a:ext>
            </a:extLst>
          </p:cNvPr>
          <p:cNvSpPr/>
          <p:nvPr/>
        </p:nvSpPr>
        <p:spPr>
          <a:xfrm flipH="1">
            <a:off x="7310227" y="3910792"/>
            <a:ext cx="308113" cy="8219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0CFFB32-F707-4F90-A70F-2C45FEA64A02}"/>
              </a:ext>
            </a:extLst>
          </p:cNvPr>
          <p:cNvCxnSpPr>
            <a:cxnSpLocks/>
          </p:cNvCxnSpPr>
          <p:nvPr/>
        </p:nvCxnSpPr>
        <p:spPr>
          <a:xfrm>
            <a:off x="8976073" y="2266637"/>
            <a:ext cx="0" cy="807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38F4A4-4855-4C8C-89FD-703069392C7D}"/>
              </a:ext>
            </a:extLst>
          </p:cNvPr>
          <p:cNvSpPr txBox="1"/>
          <p:nvPr/>
        </p:nvSpPr>
        <p:spPr>
          <a:xfrm>
            <a:off x="9017444" y="1804973"/>
            <a:ext cx="714303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60s / 120s / 180s</a:t>
            </a:r>
            <a:endParaRPr lang="ko-KR" altLang="en-US" sz="5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8CDF0C5-1224-436C-B880-5FF0F8D11A98}"/>
              </a:ext>
            </a:extLst>
          </p:cNvPr>
          <p:cNvCxnSpPr>
            <a:cxnSpLocks/>
          </p:cNvCxnSpPr>
          <p:nvPr/>
        </p:nvCxnSpPr>
        <p:spPr>
          <a:xfrm>
            <a:off x="6620870" y="3687301"/>
            <a:ext cx="51748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31B04A4-5FF4-46E9-A942-BE997BA8691E}"/>
              </a:ext>
            </a:extLst>
          </p:cNvPr>
          <p:cNvCxnSpPr/>
          <p:nvPr/>
        </p:nvCxnSpPr>
        <p:spPr>
          <a:xfrm>
            <a:off x="7846214" y="4081485"/>
            <a:ext cx="0" cy="384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1406D5-657F-40EA-B503-C49E538487BE}"/>
              </a:ext>
            </a:extLst>
          </p:cNvPr>
          <p:cNvCxnSpPr>
            <a:cxnSpLocks/>
          </p:cNvCxnSpPr>
          <p:nvPr/>
        </p:nvCxnSpPr>
        <p:spPr>
          <a:xfrm>
            <a:off x="7846214" y="4238489"/>
            <a:ext cx="2847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70EB3EF-3996-4990-A02A-97E38C3F2453}"/>
              </a:ext>
            </a:extLst>
          </p:cNvPr>
          <p:cNvSpPr txBox="1"/>
          <p:nvPr/>
        </p:nvSpPr>
        <p:spPr>
          <a:xfrm>
            <a:off x="8131006" y="4104088"/>
            <a:ext cx="11803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 err="1"/>
              <a:t>Train_x</a:t>
            </a:r>
            <a:r>
              <a:rPr lang="en-US" altLang="ko-KR" sz="500" b="1" dirty="0"/>
              <a:t> : Iris Feature(</a:t>
            </a:r>
            <a:r>
              <a:rPr lang="ko-KR" altLang="en-US" sz="500" b="1" dirty="0"/>
              <a:t>신호 데이터</a:t>
            </a:r>
            <a:r>
              <a:rPr lang="en-US" altLang="ko-KR" sz="500" b="1" dirty="0"/>
              <a:t>)</a:t>
            </a:r>
          </a:p>
          <a:p>
            <a:r>
              <a:rPr lang="en-US" altLang="ko-KR" sz="500" b="1" dirty="0" err="1"/>
              <a:t>Train_y</a:t>
            </a:r>
            <a:r>
              <a:rPr lang="en-US" altLang="ko-KR" sz="500" b="1" dirty="0"/>
              <a:t> : Iris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HRV</a:t>
            </a:r>
            <a:endParaRPr lang="ko-KR" altLang="en-US" sz="5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49349C5-9BD0-4AEF-9D3C-44764C231A0E}"/>
              </a:ext>
            </a:extLst>
          </p:cNvPr>
          <p:cNvCxnSpPr>
            <a:cxnSpLocks/>
          </p:cNvCxnSpPr>
          <p:nvPr/>
        </p:nvCxnSpPr>
        <p:spPr>
          <a:xfrm>
            <a:off x="7846214" y="4462377"/>
            <a:ext cx="2847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533F559-2EAA-40E3-9EB8-A9E350F399C8}"/>
              </a:ext>
            </a:extLst>
          </p:cNvPr>
          <p:cNvSpPr txBox="1"/>
          <p:nvPr/>
        </p:nvSpPr>
        <p:spPr>
          <a:xfrm>
            <a:off x="8131006" y="4369310"/>
            <a:ext cx="11682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 err="1"/>
              <a:t>Test_x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: Iris Feature(</a:t>
            </a:r>
            <a:r>
              <a:rPr lang="ko-KR" altLang="en-US" sz="500" b="1" dirty="0"/>
              <a:t>신호 데이터</a:t>
            </a:r>
            <a:r>
              <a:rPr lang="en-US" altLang="ko-KR" sz="500" b="1" dirty="0"/>
              <a:t>)</a:t>
            </a:r>
          </a:p>
          <a:p>
            <a:r>
              <a:rPr lang="en-US" altLang="ko-KR" sz="500" b="1" dirty="0" err="1"/>
              <a:t>Test_y</a:t>
            </a:r>
            <a:r>
              <a:rPr lang="en-US" altLang="ko-KR" sz="500" b="1" dirty="0"/>
              <a:t> : PPG HRV</a:t>
            </a:r>
            <a:endParaRPr lang="ko-KR" altLang="en-US" sz="5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52E8ECB-B6DD-475A-A649-0F0E39790424}"/>
              </a:ext>
            </a:extLst>
          </p:cNvPr>
          <p:cNvSpPr/>
          <p:nvPr/>
        </p:nvSpPr>
        <p:spPr>
          <a:xfrm>
            <a:off x="6653109" y="3820230"/>
            <a:ext cx="623435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4975ABC3-988A-4ECA-AAD1-400981488B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392"/>
          <a:stretch/>
        </p:blipFill>
        <p:spPr>
          <a:xfrm>
            <a:off x="471663" y="2810693"/>
            <a:ext cx="1081233" cy="1007752"/>
          </a:xfrm>
          <a:prstGeom prst="rect">
            <a:avLst/>
          </a:prstGeom>
        </p:spPr>
      </p:pic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9AE4B53-57EC-42E5-AB8B-3646E5A37366}"/>
              </a:ext>
            </a:extLst>
          </p:cNvPr>
          <p:cNvCxnSpPr>
            <a:cxnSpLocks/>
            <a:stCxn id="66" idx="1"/>
            <a:endCxn id="65" idx="0"/>
          </p:cNvCxnSpPr>
          <p:nvPr/>
        </p:nvCxnSpPr>
        <p:spPr>
          <a:xfrm rot="10800000" flipH="1" flipV="1">
            <a:off x="6819140" y="3343006"/>
            <a:ext cx="3607932" cy="1985812"/>
          </a:xfrm>
          <a:prstGeom prst="bentConnector4">
            <a:avLst>
              <a:gd name="adj1" fmla="val -6336"/>
              <a:gd name="adj2" fmla="val 671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8A259FE-1718-40C7-B292-13DFA7E7D30C}"/>
              </a:ext>
            </a:extLst>
          </p:cNvPr>
          <p:cNvSpPr txBox="1"/>
          <p:nvPr/>
        </p:nvSpPr>
        <p:spPr>
          <a:xfrm>
            <a:off x="10884486" y="2638468"/>
            <a:ext cx="53231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/>
              <a:t>연구자 주관</a:t>
            </a:r>
            <a:endParaRPr lang="ko-KR" altLang="en-US" sz="500" b="1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60D6752-0987-41F5-8A96-0C2441050BC8}"/>
              </a:ext>
            </a:extLst>
          </p:cNvPr>
          <p:cNvCxnSpPr/>
          <p:nvPr/>
        </p:nvCxnSpPr>
        <p:spPr>
          <a:xfrm>
            <a:off x="10701608" y="2719053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F899707-BFDB-4FB3-ADCF-8BBF17CC9881}"/>
              </a:ext>
            </a:extLst>
          </p:cNvPr>
          <p:cNvSpPr/>
          <p:nvPr/>
        </p:nvSpPr>
        <p:spPr>
          <a:xfrm>
            <a:off x="7706179" y="1992309"/>
            <a:ext cx="84965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처리</a:t>
            </a:r>
          </a:p>
        </p:txBody>
      </p: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9C6D1E0D-02D6-4647-AEE7-F3A3F75846BE}"/>
              </a:ext>
            </a:extLst>
          </p:cNvPr>
          <p:cNvSpPr/>
          <p:nvPr/>
        </p:nvSpPr>
        <p:spPr>
          <a:xfrm>
            <a:off x="8575374" y="2079592"/>
            <a:ext cx="154928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CEDF552-1722-4FB9-BBF3-BA4D1E54AF81}"/>
              </a:ext>
            </a:extLst>
          </p:cNvPr>
          <p:cNvCxnSpPr>
            <a:cxnSpLocks/>
          </p:cNvCxnSpPr>
          <p:nvPr/>
        </p:nvCxnSpPr>
        <p:spPr>
          <a:xfrm>
            <a:off x="7790580" y="2259912"/>
            <a:ext cx="0" cy="5798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BEF825E-6B14-4330-B078-261EC677A63D}"/>
              </a:ext>
            </a:extLst>
          </p:cNvPr>
          <p:cNvCxnSpPr/>
          <p:nvPr/>
        </p:nvCxnSpPr>
        <p:spPr>
          <a:xfrm>
            <a:off x="7790580" y="2364043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500B964-F8EA-4346-B925-FB011B7FDC2E}"/>
              </a:ext>
            </a:extLst>
          </p:cNvPr>
          <p:cNvCxnSpPr/>
          <p:nvPr/>
        </p:nvCxnSpPr>
        <p:spPr>
          <a:xfrm>
            <a:off x="7790580" y="2553595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321AFE4-D81D-4EDC-918D-7C16674C1050}"/>
              </a:ext>
            </a:extLst>
          </p:cNvPr>
          <p:cNvSpPr txBox="1"/>
          <p:nvPr/>
        </p:nvSpPr>
        <p:spPr>
          <a:xfrm>
            <a:off x="7966342" y="2285134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FFT /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BPF</a:t>
            </a:r>
            <a:endParaRPr lang="ko-KR" altLang="en-US" sz="500" b="1" dirty="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72EB0C9-211B-403B-B039-C1D62DFEE003}"/>
              </a:ext>
            </a:extLst>
          </p:cNvPr>
          <p:cNvCxnSpPr>
            <a:cxnSpLocks/>
          </p:cNvCxnSpPr>
          <p:nvPr/>
        </p:nvCxnSpPr>
        <p:spPr>
          <a:xfrm>
            <a:off x="8976073" y="2424900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A3EC3A6-5FF2-4008-BE96-693DBEFA7139}"/>
              </a:ext>
            </a:extLst>
          </p:cNvPr>
          <p:cNvSpPr txBox="1"/>
          <p:nvPr/>
        </p:nvSpPr>
        <p:spPr>
          <a:xfrm>
            <a:off x="9136493" y="2329552"/>
            <a:ext cx="349762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MSD </a:t>
            </a:r>
            <a:endParaRPr lang="ko-KR" altLang="en-US" sz="5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17DE713-4741-4D72-BCDC-4F12ADA5BA5A}"/>
              </a:ext>
            </a:extLst>
          </p:cNvPr>
          <p:cNvSpPr txBox="1"/>
          <p:nvPr/>
        </p:nvSpPr>
        <p:spPr>
          <a:xfrm>
            <a:off x="7966342" y="2491952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미분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4BDA315-9D14-45BD-8828-FD01A60C3083}"/>
              </a:ext>
            </a:extLst>
          </p:cNvPr>
          <p:cNvCxnSpPr/>
          <p:nvPr/>
        </p:nvCxnSpPr>
        <p:spPr>
          <a:xfrm>
            <a:off x="7790580" y="2759374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B201EFA-F73F-438E-B7BE-6E2CDBB8B1F9}"/>
              </a:ext>
            </a:extLst>
          </p:cNvPr>
          <p:cNvSpPr txBox="1"/>
          <p:nvPr/>
        </p:nvSpPr>
        <p:spPr>
          <a:xfrm>
            <a:off x="7966342" y="2697731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 err="1"/>
              <a:t>etc</a:t>
            </a:r>
            <a:r>
              <a:rPr lang="en-US" altLang="ko-KR" sz="500" b="1" dirty="0"/>
              <a:t>…</a:t>
            </a:r>
            <a:endParaRPr lang="ko-KR" altLang="en-US" sz="5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4900FDF-5616-45EA-AC3B-B8CBFA846ADD}"/>
              </a:ext>
            </a:extLst>
          </p:cNvPr>
          <p:cNvSpPr txBox="1"/>
          <p:nvPr/>
        </p:nvSpPr>
        <p:spPr>
          <a:xfrm>
            <a:off x="9141257" y="2530663"/>
            <a:ext cx="115752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DPF (dominant peak frequency)</a:t>
            </a:r>
            <a:endParaRPr lang="ko-KR" altLang="en-US" sz="500" b="1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24D0F45-BE67-4054-BDCC-A78249E6A49F}"/>
              </a:ext>
            </a:extLst>
          </p:cNvPr>
          <p:cNvCxnSpPr>
            <a:cxnSpLocks/>
          </p:cNvCxnSpPr>
          <p:nvPr/>
        </p:nvCxnSpPr>
        <p:spPr>
          <a:xfrm>
            <a:off x="8976073" y="2610000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C6BC18C-1162-468F-B4D0-E5B0A4BB4221}"/>
              </a:ext>
            </a:extLst>
          </p:cNvPr>
          <p:cNvCxnSpPr>
            <a:cxnSpLocks/>
          </p:cNvCxnSpPr>
          <p:nvPr/>
        </p:nvCxnSpPr>
        <p:spPr>
          <a:xfrm>
            <a:off x="8976073" y="2790432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696C893-04C9-4038-AF18-F7C6AAA23116}"/>
              </a:ext>
            </a:extLst>
          </p:cNvPr>
          <p:cNvSpPr txBox="1"/>
          <p:nvPr/>
        </p:nvSpPr>
        <p:spPr>
          <a:xfrm>
            <a:off x="9141257" y="2717307"/>
            <a:ext cx="115752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DPP (dominant peak power)</a:t>
            </a:r>
            <a:endParaRPr lang="ko-KR" altLang="en-US" sz="5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7238A91-76A2-47FF-AE16-94CDF5041D40}"/>
              </a:ext>
            </a:extLst>
          </p:cNvPr>
          <p:cNvSpPr txBox="1"/>
          <p:nvPr/>
        </p:nvSpPr>
        <p:spPr>
          <a:xfrm>
            <a:off x="9141258" y="2905351"/>
            <a:ext cx="588810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Band power</a:t>
            </a:r>
            <a:endParaRPr lang="ko-KR" altLang="en-US" sz="500" b="1" dirty="0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12F6371D-19AC-4040-B236-D887E8C0EC27}"/>
              </a:ext>
            </a:extLst>
          </p:cNvPr>
          <p:cNvCxnSpPr>
            <a:cxnSpLocks/>
          </p:cNvCxnSpPr>
          <p:nvPr/>
        </p:nvCxnSpPr>
        <p:spPr>
          <a:xfrm>
            <a:off x="8976073" y="2971646"/>
            <a:ext cx="159281" cy="4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1B16375F-3D8F-4461-B5CD-ADC7410664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10538" y="2384154"/>
            <a:ext cx="2226645" cy="965860"/>
          </a:xfrm>
          <a:prstGeom prst="bentConnector3">
            <a:avLst>
              <a:gd name="adj1" fmla="val -3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1097FFF1-B75C-42E7-BD26-59E5B9C1040C}"/>
              </a:ext>
            </a:extLst>
          </p:cNvPr>
          <p:cNvGrpSpPr/>
          <p:nvPr/>
        </p:nvGrpSpPr>
        <p:grpSpPr>
          <a:xfrm>
            <a:off x="85853" y="1167515"/>
            <a:ext cx="1497891" cy="1570209"/>
            <a:chOff x="85853" y="1059565"/>
            <a:chExt cx="1497891" cy="1570209"/>
          </a:xfrm>
        </p:grpSpPr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E777BA88-BBA6-434B-9809-0F65B87CD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758" y="1601044"/>
              <a:ext cx="1030986" cy="1028730"/>
            </a:xfrm>
            <a:prstGeom prst="rect">
              <a:avLst/>
            </a:prstGeom>
          </p:spPr>
        </p:pic>
        <p:sp>
          <p:nvSpPr>
            <p:cNvPr id="206" name="원호 205">
              <a:extLst>
                <a:ext uri="{FF2B5EF4-FFF2-40B4-BE49-F238E27FC236}">
                  <a16:creationId xmlns:a16="http://schemas.microsoft.com/office/drawing/2014/main" id="{DBADB0F7-E162-47B8-96DB-9A5B4518E2E4}"/>
                </a:ext>
              </a:extLst>
            </p:cNvPr>
            <p:cNvSpPr/>
            <p:nvPr/>
          </p:nvSpPr>
          <p:spPr>
            <a:xfrm flipV="1">
              <a:off x="85853" y="1059565"/>
              <a:ext cx="907921" cy="971090"/>
            </a:xfrm>
            <a:prstGeom prst="arc">
              <a:avLst>
                <a:gd name="adj1" fmla="val 16268320"/>
                <a:gd name="adj2" fmla="val 2103876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원호 207">
              <a:extLst>
                <a:ext uri="{FF2B5EF4-FFF2-40B4-BE49-F238E27FC236}">
                  <a16:creationId xmlns:a16="http://schemas.microsoft.com/office/drawing/2014/main" id="{E53113AC-C82C-48A3-928B-1D03463EBE0D}"/>
                </a:ext>
              </a:extLst>
            </p:cNvPr>
            <p:cNvSpPr/>
            <p:nvPr/>
          </p:nvSpPr>
          <p:spPr>
            <a:xfrm flipV="1">
              <a:off x="144441" y="1118510"/>
              <a:ext cx="907921" cy="971090"/>
            </a:xfrm>
            <a:prstGeom prst="arc">
              <a:avLst>
                <a:gd name="adj1" fmla="val 16199995"/>
                <a:gd name="adj2" fmla="val 11942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원호 208">
              <a:extLst>
                <a:ext uri="{FF2B5EF4-FFF2-40B4-BE49-F238E27FC236}">
                  <a16:creationId xmlns:a16="http://schemas.microsoft.com/office/drawing/2014/main" id="{5CF24B9E-02A8-4B6F-A3FE-C484F2A8AB2A}"/>
                </a:ext>
              </a:extLst>
            </p:cNvPr>
            <p:cNvSpPr/>
            <p:nvPr/>
          </p:nvSpPr>
          <p:spPr>
            <a:xfrm flipV="1">
              <a:off x="262549" y="1239985"/>
              <a:ext cx="907921" cy="971090"/>
            </a:xfrm>
            <a:prstGeom prst="arc">
              <a:avLst>
                <a:gd name="adj1" fmla="val 17176074"/>
                <a:gd name="adj2" fmla="val 20719683"/>
              </a:avLst>
            </a:prstGeom>
            <a:ln w="28575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원호 209">
              <a:extLst>
                <a:ext uri="{FF2B5EF4-FFF2-40B4-BE49-F238E27FC236}">
                  <a16:creationId xmlns:a16="http://schemas.microsoft.com/office/drawing/2014/main" id="{6B849240-ED28-4D1C-9857-CE5A9D8F8629}"/>
                </a:ext>
              </a:extLst>
            </p:cNvPr>
            <p:cNvSpPr/>
            <p:nvPr/>
          </p:nvSpPr>
          <p:spPr>
            <a:xfrm flipV="1">
              <a:off x="335474" y="1270946"/>
              <a:ext cx="907921" cy="971090"/>
            </a:xfrm>
            <a:prstGeom prst="arc">
              <a:avLst>
                <a:gd name="adj1" fmla="val 17578329"/>
                <a:gd name="adj2" fmla="val 20414838"/>
              </a:avLst>
            </a:prstGeom>
            <a:ln w="28575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원호 210">
              <a:extLst>
                <a:ext uri="{FF2B5EF4-FFF2-40B4-BE49-F238E27FC236}">
                  <a16:creationId xmlns:a16="http://schemas.microsoft.com/office/drawing/2014/main" id="{34028EBF-D762-4BA0-A254-FD9F07101B06}"/>
                </a:ext>
              </a:extLst>
            </p:cNvPr>
            <p:cNvSpPr/>
            <p:nvPr/>
          </p:nvSpPr>
          <p:spPr>
            <a:xfrm flipV="1">
              <a:off x="412516" y="1321885"/>
              <a:ext cx="907921" cy="971090"/>
            </a:xfrm>
            <a:prstGeom prst="arc">
              <a:avLst>
                <a:gd name="adj1" fmla="val 17516905"/>
                <a:gd name="adj2" fmla="val 19880051"/>
              </a:avLst>
            </a:prstGeom>
            <a:ln w="28575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원호 211">
              <a:extLst>
                <a:ext uri="{FF2B5EF4-FFF2-40B4-BE49-F238E27FC236}">
                  <a16:creationId xmlns:a16="http://schemas.microsoft.com/office/drawing/2014/main" id="{89F75111-E75B-4592-9CBE-6AD6F2014EA1}"/>
                </a:ext>
              </a:extLst>
            </p:cNvPr>
            <p:cNvSpPr/>
            <p:nvPr/>
          </p:nvSpPr>
          <p:spPr>
            <a:xfrm flipV="1">
              <a:off x="469933" y="1389242"/>
              <a:ext cx="907921" cy="971090"/>
            </a:xfrm>
            <a:prstGeom prst="arc">
              <a:avLst>
                <a:gd name="adj1" fmla="val 18084540"/>
                <a:gd name="adj2" fmla="val 20014275"/>
              </a:avLst>
            </a:prstGeom>
            <a:ln w="28575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D4E8AE2-9F32-40A9-ACA8-D6E685228DB3}"/>
              </a:ext>
            </a:extLst>
          </p:cNvPr>
          <p:cNvSpPr txBox="1"/>
          <p:nvPr/>
        </p:nvSpPr>
        <p:spPr>
          <a:xfrm>
            <a:off x="5109873" y="6342125"/>
            <a:ext cx="272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[IRIS HRV Flow]</a:t>
            </a:r>
            <a:endParaRPr lang="ko-KR" altLang="en-US" sz="24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9BC8560-2C33-4999-BEAA-7E65166C2F1F}"/>
              </a:ext>
            </a:extLst>
          </p:cNvPr>
          <p:cNvSpPr txBox="1"/>
          <p:nvPr/>
        </p:nvSpPr>
        <p:spPr>
          <a:xfrm>
            <a:off x="649496" y="1432103"/>
            <a:ext cx="7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[IRIS]</a:t>
            </a:r>
            <a:endParaRPr lang="ko-KR" altLang="en-US" sz="1400" b="1" dirty="0"/>
          </a:p>
        </p:txBody>
      </p: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26482D43-E432-40F9-BA64-80FD980CFF3D}"/>
              </a:ext>
            </a:extLst>
          </p:cNvPr>
          <p:cNvCxnSpPr>
            <a:cxnSpLocks/>
            <a:stCxn id="103" idx="3"/>
            <a:endCxn id="100" idx="1"/>
          </p:cNvCxnSpPr>
          <p:nvPr/>
        </p:nvCxnSpPr>
        <p:spPr>
          <a:xfrm flipV="1">
            <a:off x="5831234" y="2092959"/>
            <a:ext cx="480762" cy="15398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075E6B71-9422-424E-9671-B07C12D71ED3}"/>
              </a:ext>
            </a:extLst>
          </p:cNvPr>
          <p:cNvSpPr/>
          <p:nvPr/>
        </p:nvSpPr>
        <p:spPr>
          <a:xfrm>
            <a:off x="10167889" y="2085646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CC60072-BC51-4BB0-8135-A1341F3A4761}"/>
              </a:ext>
            </a:extLst>
          </p:cNvPr>
          <p:cNvSpPr/>
          <p:nvPr/>
        </p:nvSpPr>
        <p:spPr>
          <a:xfrm>
            <a:off x="6311996" y="1959926"/>
            <a:ext cx="1032427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Resampling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C728417-BB53-402B-918D-5EB8362E3734}"/>
              </a:ext>
            </a:extLst>
          </p:cNvPr>
          <p:cNvCxnSpPr>
            <a:cxnSpLocks/>
          </p:cNvCxnSpPr>
          <p:nvPr/>
        </p:nvCxnSpPr>
        <p:spPr>
          <a:xfrm>
            <a:off x="6462053" y="2231275"/>
            <a:ext cx="0" cy="466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B995C73-556D-489D-9E64-DDB239FA87D1}"/>
              </a:ext>
            </a:extLst>
          </p:cNvPr>
          <p:cNvCxnSpPr/>
          <p:nvPr/>
        </p:nvCxnSpPr>
        <p:spPr>
          <a:xfrm>
            <a:off x="6462053" y="2393925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9B5637A-24A8-4489-9FD6-45B2682241E7}"/>
              </a:ext>
            </a:extLst>
          </p:cNvPr>
          <p:cNvSpPr txBox="1"/>
          <p:nvPr/>
        </p:nvSpPr>
        <p:spPr>
          <a:xfrm>
            <a:off x="6625822" y="2307509"/>
            <a:ext cx="639430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/>
              <a:t>시계열 </a:t>
            </a:r>
            <a:r>
              <a:rPr lang="ko-KR" altLang="en-US" sz="500" b="1" dirty="0" err="1"/>
              <a:t>전처리</a:t>
            </a:r>
            <a:endParaRPr lang="ko-KR" altLang="en-US" sz="500" b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987766A-14D0-4F8A-88C8-5AF7B98B5CAB}"/>
              </a:ext>
            </a:extLst>
          </p:cNvPr>
          <p:cNvSpPr/>
          <p:nvPr/>
        </p:nvSpPr>
        <p:spPr>
          <a:xfrm>
            <a:off x="4897784" y="3406815"/>
            <a:ext cx="9334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Cleaning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BC0A48F-C815-4814-95BC-1E5032A9CDBE}"/>
              </a:ext>
            </a:extLst>
          </p:cNvPr>
          <p:cNvCxnSpPr>
            <a:cxnSpLocks/>
          </p:cNvCxnSpPr>
          <p:nvPr/>
        </p:nvCxnSpPr>
        <p:spPr>
          <a:xfrm>
            <a:off x="5019188" y="3868382"/>
            <a:ext cx="0" cy="450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E9C03BE-C073-4D86-AC5B-4ED80056FBCB}"/>
              </a:ext>
            </a:extLst>
          </p:cNvPr>
          <p:cNvCxnSpPr>
            <a:cxnSpLocks/>
          </p:cNvCxnSpPr>
          <p:nvPr/>
        </p:nvCxnSpPr>
        <p:spPr>
          <a:xfrm>
            <a:off x="5019188" y="3980051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8316CC8-F8E8-4033-B5A3-985A08029B34}"/>
              </a:ext>
            </a:extLst>
          </p:cNvPr>
          <p:cNvSpPr txBox="1"/>
          <p:nvPr/>
        </p:nvSpPr>
        <p:spPr>
          <a:xfrm>
            <a:off x="5186828" y="3895675"/>
            <a:ext cx="792129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이상치</a:t>
            </a:r>
            <a:r>
              <a:rPr lang="en-US" altLang="ko-KR" sz="500" b="1" dirty="0"/>
              <a:t>(outlier) </a:t>
            </a:r>
            <a:r>
              <a:rPr lang="ko-KR" altLang="en-US" sz="500" b="1" dirty="0"/>
              <a:t>제거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8912111-5576-44EB-A407-78820291E71A}"/>
              </a:ext>
            </a:extLst>
          </p:cNvPr>
          <p:cNvCxnSpPr>
            <a:cxnSpLocks/>
          </p:cNvCxnSpPr>
          <p:nvPr/>
        </p:nvCxnSpPr>
        <p:spPr>
          <a:xfrm>
            <a:off x="5019188" y="4172579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751DCEE-1E33-4C41-AB89-E5BB4B5AB0F8}"/>
              </a:ext>
            </a:extLst>
          </p:cNvPr>
          <p:cNvSpPr txBox="1"/>
          <p:nvPr/>
        </p:nvSpPr>
        <p:spPr>
          <a:xfrm>
            <a:off x="5186828" y="4088203"/>
            <a:ext cx="792129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눈 깜박임 제거</a:t>
            </a:r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21349865-7E74-40BF-853E-64ED5700FCE7}"/>
              </a:ext>
            </a:extLst>
          </p:cNvPr>
          <p:cNvSpPr/>
          <p:nvPr/>
        </p:nvSpPr>
        <p:spPr>
          <a:xfrm>
            <a:off x="4547260" y="3588241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BC8E410-7851-4919-BCBE-0FFC0297434B}"/>
              </a:ext>
            </a:extLst>
          </p:cNvPr>
          <p:cNvCxnSpPr>
            <a:cxnSpLocks/>
          </p:cNvCxnSpPr>
          <p:nvPr/>
        </p:nvCxnSpPr>
        <p:spPr>
          <a:xfrm rot="5400000">
            <a:off x="8130277" y="2544857"/>
            <a:ext cx="987082" cy="426557"/>
          </a:xfrm>
          <a:prstGeom prst="bentConnector3">
            <a:avLst>
              <a:gd name="adj1" fmla="val 1001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30AF6C7-0F3F-446B-9B7F-7F22A1CF188B}"/>
              </a:ext>
            </a:extLst>
          </p:cNvPr>
          <p:cNvSpPr/>
          <p:nvPr/>
        </p:nvSpPr>
        <p:spPr>
          <a:xfrm>
            <a:off x="2513782" y="5038271"/>
            <a:ext cx="1032427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Resampling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2EC4DC8-C368-447E-ABEF-2B28BCFB5D9F}"/>
              </a:ext>
            </a:extLst>
          </p:cNvPr>
          <p:cNvCxnSpPr>
            <a:cxnSpLocks/>
          </p:cNvCxnSpPr>
          <p:nvPr/>
        </p:nvCxnSpPr>
        <p:spPr>
          <a:xfrm>
            <a:off x="2663839" y="5309620"/>
            <a:ext cx="0" cy="334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87E8F11-66E7-403B-A4D0-6488D2F33261}"/>
              </a:ext>
            </a:extLst>
          </p:cNvPr>
          <p:cNvCxnSpPr/>
          <p:nvPr/>
        </p:nvCxnSpPr>
        <p:spPr>
          <a:xfrm>
            <a:off x="2663839" y="5472270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32B46-569A-4B16-9845-B147BD10C4B6}"/>
              </a:ext>
            </a:extLst>
          </p:cNvPr>
          <p:cNvSpPr txBox="1"/>
          <p:nvPr/>
        </p:nvSpPr>
        <p:spPr>
          <a:xfrm>
            <a:off x="2827608" y="5385854"/>
            <a:ext cx="639430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/>
              <a:t>시계열 </a:t>
            </a:r>
            <a:r>
              <a:rPr lang="ko-KR" altLang="en-US" sz="500" b="1" dirty="0" err="1"/>
              <a:t>전처리</a:t>
            </a:r>
            <a:endParaRPr lang="ko-KR" altLang="en-US" sz="500" b="1" dirty="0"/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1F44D60A-BF92-4336-AE06-8E148AF0A5C8}"/>
              </a:ext>
            </a:extLst>
          </p:cNvPr>
          <p:cNvSpPr/>
          <p:nvPr/>
        </p:nvSpPr>
        <p:spPr>
          <a:xfrm>
            <a:off x="3609543" y="5150273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EB6C54D-22B1-4BA5-9D90-B52410266866}"/>
              </a:ext>
            </a:extLst>
          </p:cNvPr>
          <p:cNvSpPr/>
          <p:nvPr/>
        </p:nvSpPr>
        <p:spPr>
          <a:xfrm>
            <a:off x="3921942" y="5041518"/>
            <a:ext cx="84965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처리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9C51EE5-6207-477C-81DF-E3478259F291}"/>
              </a:ext>
            </a:extLst>
          </p:cNvPr>
          <p:cNvCxnSpPr>
            <a:cxnSpLocks/>
          </p:cNvCxnSpPr>
          <p:nvPr/>
        </p:nvCxnSpPr>
        <p:spPr>
          <a:xfrm>
            <a:off x="4006343" y="5309121"/>
            <a:ext cx="0" cy="299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E4BCB73E-0175-4333-AC55-D027C0095067}"/>
              </a:ext>
            </a:extLst>
          </p:cNvPr>
          <p:cNvCxnSpPr/>
          <p:nvPr/>
        </p:nvCxnSpPr>
        <p:spPr>
          <a:xfrm>
            <a:off x="4005840" y="5471396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4B3D50D-E29A-4711-8A02-DE8722C5FBF2}"/>
              </a:ext>
            </a:extLst>
          </p:cNvPr>
          <p:cNvSpPr txBox="1"/>
          <p:nvPr/>
        </p:nvSpPr>
        <p:spPr>
          <a:xfrm>
            <a:off x="4181602" y="5392487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FFT</a:t>
            </a:r>
            <a:endParaRPr lang="ko-KR" altLang="en-US" sz="500" b="1" dirty="0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B87A7F29-763B-471D-BE7B-F21CA633E16C}"/>
              </a:ext>
            </a:extLst>
          </p:cNvPr>
          <p:cNvSpPr/>
          <p:nvPr/>
        </p:nvSpPr>
        <p:spPr>
          <a:xfrm>
            <a:off x="4818605" y="5130002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C13E396-9A8D-4066-BCD6-C18383CC47F2}"/>
              </a:ext>
            </a:extLst>
          </p:cNvPr>
          <p:cNvSpPr/>
          <p:nvPr/>
        </p:nvSpPr>
        <p:spPr>
          <a:xfrm>
            <a:off x="6761581" y="4919384"/>
            <a:ext cx="10858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LF 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대역폭 정의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AF2ACC8C-8904-4455-A37A-B89C5733AB52}"/>
              </a:ext>
            </a:extLst>
          </p:cNvPr>
          <p:cNvCxnSpPr>
            <a:cxnSpLocks/>
          </p:cNvCxnSpPr>
          <p:nvPr/>
        </p:nvCxnSpPr>
        <p:spPr>
          <a:xfrm>
            <a:off x="6952615" y="5384884"/>
            <a:ext cx="0" cy="384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28F0A8A-957D-4B90-9E64-F97963F5B530}"/>
              </a:ext>
            </a:extLst>
          </p:cNvPr>
          <p:cNvCxnSpPr/>
          <p:nvPr/>
        </p:nvCxnSpPr>
        <p:spPr>
          <a:xfrm>
            <a:off x="6960235" y="5523632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511CEA3-48F6-4442-938C-DF6072AE636D}"/>
              </a:ext>
            </a:extLst>
          </p:cNvPr>
          <p:cNvSpPr txBox="1"/>
          <p:nvPr/>
        </p:nvSpPr>
        <p:spPr>
          <a:xfrm>
            <a:off x="7143114" y="5439256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논문 참조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B91375D-C560-4A08-960D-FD2173DB3E1B}"/>
              </a:ext>
            </a:extLst>
          </p:cNvPr>
          <p:cNvCxnSpPr>
            <a:cxnSpLocks/>
            <a:stCxn id="147" idx="3"/>
            <a:endCxn id="44" idx="0"/>
          </p:cNvCxnSpPr>
          <p:nvPr/>
        </p:nvCxnSpPr>
        <p:spPr>
          <a:xfrm>
            <a:off x="7847431" y="5145331"/>
            <a:ext cx="653939" cy="7324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7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671" y="6345330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5CB6C-F40C-41F8-B279-95BB278F8E7B}"/>
              </a:ext>
            </a:extLst>
          </p:cNvPr>
          <p:cNvSpPr txBox="1"/>
          <p:nvPr/>
        </p:nvSpPr>
        <p:spPr>
          <a:xfrm>
            <a:off x="779929" y="1945341"/>
            <a:ext cx="748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Optical Flow </a:t>
            </a:r>
            <a:r>
              <a:rPr lang="ko-KR" altLang="en-US" dirty="0"/>
              <a:t>추출 방법 정의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F348633-A2D6-4CE8-8CFA-F1A8862A8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66861"/>
              </p:ext>
            </p:extLst>
          </p:nvPr>
        </p:nvGraphicFramePr>
        <p:xfrm>
          <a:off x="1132178" y="2501900"/>
          <a:ext cx="91215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18">
                  <a:extLst>
                    <a:ext uri="{9D8B030D-6E8A-4147-A177-3AD203B41FA5}">
                      <a16:colId xmlns:a16="http://schemas.microsoft.com/office/drawing/2014/main" val="4167900734"/>
                    </a:ext>
                  </a:extLst>
                </a:gridCol>
                <a:gridCol w="1824318">
                  <a:extLst>
                    <a:ext uri="{9D8B030D-6E8A-4147-A177-3AD203B41FA5}">
                      <a16:colId xmlns:a16="http://schemas.microsoft.com/office/drawing/2014/main" val="984415265"/>
                    </a:ext>
                  </a:extLst>
                </a:gridCol>
                <a:gridCol w="1824318">
                  <a:extLst>
                    <a:ext uri="{9D8B030D-6E8A-4147-A177-3AD203B41FA5}">
                      <a16:colId xmlns:a16="http://schemas.microsoft.com/office/drawing/2014/main" val="2504478420"/>
                    </a:ext>
                  </a:extLst>
                </a:gridCol>
                <a:gridCol w="1824318">
                  <a:extLst>
                    <a:ext uri="{9D8B030D-6E8A-4147-A177-3AD203B41FA5}">
                      <a16:colId xmlns:a16="http://schemas.microsoft.com/office/drawing/2014/main" val="1742965865"/>
                    </a:ext>
                  </a:extLst>
                </a:gridCol>
                <a:gridCol w="1824318">
                  <a:extLst>
                    <a:ext uri="{9D8B030D-6E8A-4147-A177-3AD203B41FA5}">
                      <a16:colId xmlns:a16="http://schemas.microsoft.com/office/drawing/2014/main" val="35726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Farneback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SparseToDense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PCAFlow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DeepFlow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12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1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Canny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7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4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Laplacian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3818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95DDD94-2F90-4819-9611-C6D2CFDF67D5}"/>
              </a:ext>
            </a:extLst>
          </p:cNvPr>
          <p:cNvSpPr/>
          <p:nvPr/>
        </p:nvSpPr>
        <p:spPr>
          <a:xfrm>
            <a:off x="1230789" y="4697506"/>
            <a:ext cx="1225540" cy="116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Image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A26FC11-1B8F-4EA0-8AF7-822A7EB9D2B2}"/>
              </a:ext>
            </a:extLst>
          </p:cNvPr>
          <p:cNvSpPr/>
          <p:nvPr/>
        </p:nvSpPr>
        <p:spPr>
          <a:xfrm>
            <a:off x="2617693" y="5153038"/>
            <a:ext cx="322730" cy="26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06295-3033-4A00-B4FA-CD47A099B6B4}"/>
              </a:ext>
            </a:extLst>
          </p:cNvPr>
          <p:cNvSpPr/>
          <p:nvPr/>
        </p:nvSpPr>
        <p:spPr>
          <a:xfrm>
            <a:off x="3128682" y="4697506"/>
            <a:ext cx="1225540" cy="1225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Optical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Flow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297F5-AD47-4099-B24D-EB6259E14FB0}"/>
              </a:ext>
            </a:extLst>
          </p:cNvPr>
          <p:cNvSpPr txBox="1"/>
          <p:nvPr/>
        </p:nvSpPr>
        <p:spPr>
          <a:xfrm>
            <a:off x="4901839" y="4402131"/>
            <a:ext cx="5351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검증방법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/>
              <a:t>초 간격으로 빛을 쏘고 동공 반응이 크게 나타나는 영상 사용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크기와 각도로 이루어진 </a:t>
            </a:r>
            <a:r>
              <a:rPr lang="en-US" altLang="ko-KR" dirty="0"/>
              <a:t>OF</a:t>
            </a:r>
            <a:r>
              <a:rPr lang="ko-KR" altLang="en-US" dirty="0"/>
              <a:t>을 위 방법으로 추출하고 저장해서 주기성을 띄는 동공반응이 나타나는지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7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49241</TotalTime>
  <Words>290</Words>
  <Application>Microsoft Office PowerPoint</Application>
  <PresentationFormat>와이드스크린</PresentationFormat>
  <Paragraphs>96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한수원 한돋움 Bold</vt:lpstr>
      <vt:lpstr>Arial</vt:lpstr>
      <vt:lpstr>한수원 한울림OTF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431</cp:revision>
  <dcterms:created xsi:type="dcterms:W3CDTF">2018-12-01T01:21:28Z</dcterms:created>
  <dcterms:modified xsi:type="dcterms:W3CDTF">2021-08-04T01:29:46Z</dcterms:modified>
</cp:coreProperties>
</file>