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"/>
  </p:notesMasterIdLst>
  <p:sldIdLst>
    <p:sldId id="256" r:id="rId2"/>
    <p:sldId id="264" r:id="rId3"/>
    <p:sldId id="263" r:id="rId4"/>
    <p:sldId id="266" r:id="rId5"/>
    <p:sldId id="265" r:id="rId6"/>
  </p:sldIdLst>
  <p:sldSz cx="20104100" cy="11309350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9">
          <p15:clr>
            <a:srgbClr val="A4A3A4"/>
          </p15:clr>
        </p15:guide>
        <p15:guide id="2" pos="21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975"/>
  </p:normalViewPr>
  <p:slideViewPr>
    <p:cSldViewPr>
      <p:cViewPr varScale="1">
        <p:scale>
          <a:sx n="66" d="100"/>
          <a:sy n="66" d="100"/>
        </p:scale>
        <p:origin x="642" y="84"/>
      </p:cViewPr>
      <p:guideLst>
        <p:guide orient="horz" pos="2879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048E4-E232-407D-A64D-CB82CD41E77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2262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62D0E-D596-44D3-9D24-2A4B5F6636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2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62D0E-D596-44D3-9D24-2A4B5F6636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8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55" dirty="0">
                <a:solidFill>
                  <a:srgbClr val="0D46A0"/>
                </a:solidFill>
              </a:rPr>
              <a:t>‹#›</a:t>
            </a:fld>
            <a:endParaRPr spc="55" dirty="0">
              <a:solidFill>
                <a:srgbClr val="0D46A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55" dirty="0">
                <a:solidFill>
                  <a:srgbClr val="0D46A0"/>
                </a:solidFill>
              </a:rPr>
              <a:t>‹#›</a:t>
            </a:fld>
            <a:endParaRPr spc="55" dirty="0">
              <a:solidFill>
                <a:srgbClr val="0D46A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55" dirty="0">
                <a:solidFill>
                  <a:srgbClr val="0D46A0"/>
                </a:solidFill>
              </a:rPr>
              <a:t>‹#›</a:t>
            </a:fld>
            <a:endParaRPr spc="55" dirty="0">
              <a:solidFill>
                <a:srgbClr val="0D46A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55" dirty="0">
                <a:solidFill>
                  <a:srgbClr val="0D46A0"/>
                </a:solidFill>
              </a:rPr>
              <a:t>‹#›</a:t>
            </a:fld>
            <a:endParaRPr spc="55" dirty="0">
              <a:solidFill>
                <a:srgbClr val="0D46A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55" dirty="0">
                <a:solidFill>
                  <a:srgbClr val="0D46A0"/>
                </a:solidFill>
              </a:rPr>
              <a:t>‹#›</a:t>
            </a:fld>
            <a:endParaRPr spc="55" dirty="0">
              <a:solidFill>
                <a:srgbClr val="0D46A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7046" y="2732755"/>
            <a:ext cx="3310890" cy="1156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5407" y="1755403"/>
            <a:ext cx="15633285" cy="5659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9445" y="9737330"/>
            <a:ext cx="239394" cy="22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55" dirty="0">
                <a:solidFill>
                  <a:srgbClr val="0D46A0"/>
                </a:solidFill>
              </a:rPr>
              <a:t>‹#›</a:t>
            </a:fld>
            <a:endParaRPr spc="55" dirty="0">
              <a:solidFill>
                <a:srgbClr val="0D46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19002" y="1514215"/>
            <a:ext cx="10058400" cy="5575672"/>
            <a:chOff x="8451850" y="1755403"/>
            <a:chExt cx="10058400" cy="5575672"/>
          </a:xfrm>
        </p:grpSpPr>
        <p:grpSp>
          <p:nvGrpSpPr>
            <p:cNvPr id="3" name="그룹 2"/>
            <p:cNvGrpSpPr/>
            <p:nvPr/>
          </p:nvGrpSpPr>
          <p:grpSpPr>
            <a:xfrm>
              <a:off x="8451850" y="1755403"/>
              <a:ext cx="9677400" cy="5575672"/>
              <a:chOff x="8451850" y="1755403"/>
              <a:chExt cx="9677400" cy="5575672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8451850" y="1755403"/>
                <a:ext cx="9677400" cy="55756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9618137" y="2715040"/>
                <a:ext cx="8250555" cy="2907206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lang="en-US" sz="11500" spc="-125" dirty="0" err="1">
                    <a:latin typeface="Times New Roman"/>
                    <a:cs typeface="Times New Roman"/>
                  </a:rPr>
                  <a:t>Cardivu</a:t>
                </a:r>
                <a:r>
                  <a:rPr lang="en-US" sz="11500" spc="-125" dirty="0">
                    <a:latin typeface="Times New Roman"/>
                    <a:cs typeface="Times New Roman"/>
                  </a:rPr>
                  <a:t>-A</a:t>
                </a:r>
              </a:p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lang="en-US" sz="7200" spc="-125" dirty="0">
                    <a:latin typeface="Times New Roman"/>
                    <a:cs typeface="Times New Roman"/>
                  </a:rPr>
                  <a:t>9</a:t>
                </a:r>
                <a:r>
                  <a:rPr lang="ko-KR" altLang="en-US" sz="7200" spc="-125" dirty="0">
                    <a:latin typeface="Times New Roman"/>
                    <a:cs typeface="Times New Roman"/>
                  </a:rPr>
                  <a:t>월 </a:t>
                </a:r>
                <a:r>
                  <a:rPr lang="en-US" altLang="ko-KR" sz="7200" spc="-125" dirty="0">
                    <a:latin typeface="Times New Roman"/>
                    <a:cs typeface="Times New Roman"/>
                  </a:rPr>
                  <a:t>2</a:t>
                </a:r>
                <a:r>
                  <a:rPr lang="ko-KR" altLang="en-US" sz="7200" spc="-125" dirty="0">
                    <a:latin typeface="Times New Roman"/>
                    <a:cs typeface="Times New Roman"/>
                  </a:rPr>
                  <a:t>주차 업무보고</a:t>
                </a:r>
                <a:endParaRPr lang="en-US" sz="11500" spc="-125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8" name="object 8"/>
            <p:cNvSpPr/>
            <p:nvPr/>
          </p:nvSpPr>
          <p:spPr>
            <a:xfrm>
              <a:off x="9618137" y="6797674"/>
              <a:ext cx="8892113" cy="45719"/>
            </a:xfrm>
            <a:custGeom>
              <a:avLst/>
              <a:gdLst/>
              <a:ahLst/>
              <a:cxnLst/>
              <a:rect l="l" t="t" r="r" b="b"/>
              <a:pathLst>
                <a:path w="1478915">
                  <a:moveTo>
                    <a:pt x="0" y="0"/>
                  </a:moveTo>
                  <a:lnTo>
                    <a:pt x="1478436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799022" y="9975155"/>
            <a:ext cx="3287748" cy="490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51765">
              <a:lnSpc>
                <a:spcPct val="123200"/>
              </a:lnSpc>
              <a:spcBef>
                <a:spcPts val="90"/>
              </a:spcBef>
            </a:pPr>
            <a:r>
              <a:rPr lang="en-US" sz="2800" b="1" spc="60" dirty="0">
                <a:latin typeface="Arial"/>
                <a:cs typeface="Arial"/>
              </a:rPr>
              <a:t>2021/9/8 </a:t>
            </a:r>
            <a:r>
              <a:rPr lang="ko-KR" altLang="en-US" sz="2800" b="1" spc="60" dirty="0">
                <a:latin typeface="Arial"/>
                <a:cs typeface="Arial"/>
              </a:rPr>
              <a:t>강상훈</a:t>
            </a:r>
            <a:endParaRPr lang="en-US" sz="2800" b="1" spc="6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9022" y="10478241"/>
            <a:ext cx="2356485" cy="0"/>
          </a:xfrm>
          <a:custGeom>
            <a:avLst/>
            <a:gdLst/>
            <a:ahLst/>
            <a:cxnLst/>
            <a:rect l="l" t="t" r="r" b="b"/>
            <a:pathLst>
              <a:path w="2356484">
                <a:moveTo>
                  <a:pt x="0" y="0"/>
                </a:moveTo>
                <a:lnTo>
                  <a:pt x="2355949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5"/>
          <p:cNvSpPr txBox="1"/>
          <p:nvPr/>
        </p:nvSpPr>
        <p:spPr>
          <a:xfrm>
            <a:off x="1365250" y="583550"/>
            <a:ext cx="4931410" cy="11541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7400" b="1" spc="75" dirty="0" err="1">
                <a:latin typeface="Times New Roman"/>
                <a:cs typeface="Times New Roman"/>
              </a:rPr>
              <a:t>Cardivu</a:t>
            </a:r>
            <a:r>
              <a:rPr lang="en-US" sz="7400" b="1" spc="75" dirty="0">
                <a:latin typeface="Times New Roman"/>
                <a:cs typeface="Times New Roman"/>
              </a:rPr>
              <a:t>-A</a:t>
            </a:r>
            <a:endParaRPr sz="7400" dirty="0">
              <a:latin typeface="Times New Roman"/>
              <a:cs typeface="Times New Roman"/>
            </a:endParaRPr>
          </a:p>
        </p:txBody>
      </p:sp>
      <p:sp>
        <p:nvSpPr>
          <p:cNvPr id="25" name="object 9"/>
          <p:cNvSpPr/>
          <p:nvPr/>
        </p:nvSpPr>
        <p:spPr>
          <a:xfrm flipV="1">
            <a:off x="802621" y="1463675"/>
            <a:ext cx="5355590" cy="241750"/>
          </a:xfrm>
          <a:custGeom>
            <a:avLst/>
            <a:gdLst/>
            <a:ahLst/>
            <a:cxnLst/>
            <a:rect l="l" t="t" r="r" b="b"/>
            <a:pathLst>
              <a:path w="2356484">
                <a:moveTo>
                  <a:pt x="0" y="0"/>
                </a:moveTo>
                <a:lnTo>
                  <a:pt x="2355949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 txBox="1"/>
          <p:nvPr/>
        </p:nvSpPr>
        <p:spPr>
          <a:xfrm>
            <a:off x="1365250" y="2301875"/>
            <a:ext cx="7572847" cy="6501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27899"/>
              </a:lnSpc>
              <a:spcBef>
                <a:spcPts val="90"/>
              </a:spcBef>
            </a:pPr>
            <a:r>
              <a:rPr lang="en-US" altLang="ko-KR" sz="3600" b="1" spc="75" dirty="0">
                <a:latin typeface="Times New Roman"/>
                <a:cs typeface="Times New Roman"/>
              </a:rPr>
              <a:t>Alcohol </a:t>
            </a:r>
            <a:r>
              <a:rPr lang="ko-KR" altLang="en-US" sz="3600" b="1" spc="75">
                <a:latin typeface="Times New Roman"/>
                <a:cs typeface="Times New Roman"/>
              </a:rPr>
              <a:t>음용 여부 분석</a:t>
            </a:r>
            <a:endParaRPr lang="en-US" altLang="ko-KR" sz="3600" b="1" spc="75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2A1CD-C642-4F77-ABB8-469DE5FF7CA8}"/>
              </a:ext>
            </a:extLst>
          </p:cNvPr>
          <p:cNvSpPr txBox="1"/>
          <p:nvPr/>
        </p:nvSpPr>
        <p:spPr>
          <a:xfrm>
            <a:off x="1763592" y="3514898"/>
            <a:ext cx="9066136" cy="39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*</a:t>
            </a:r>
            <a:r>
              <a:rPr lang="ko-KR" altLang="en-US" sz="2800" b="1" dirty="0"/>
              <a:t>알코올이 눈에 미치는 영향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- </a:t>
            </a:r>
            <a:r>
              <a:rPr lang="ko-KR" altLang="en-US" sz="2800" dirty="0"/>
              <a:t>체온상승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- </a:t>
            </a:r>
            <a:r>
              <a:rPr lang="ko-KR" altLang="en-US" sz="2800" dirty="0"/>
              <a:t>동공 크기 확장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- </a:t>
            </a:r>
            <a:r>
              <a:rPr lang="ko-KR" altLang="en-US" sz="2800" dirty="0"/>
              <a:t>경련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- </a:t>
            </a:r>
            <a:r>
              <a:rPr lang="ko-KR" altLang="en-US" sz="2800" dirty="0"/>
              <a:t>건조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</a:t>
            </a:r>
            <a:r>
              <a:rPr lang="en-US" altLang="ko-KR" sz="2800" b="1" dirty="0"/>
              <a:t>-</a:t>
            </a:r>
            <a:r>
              <a:rPr lang="en-US" altLang="ko-KR" sz="2800" dirty="0"/>
              <a:t> </a:t>
            </a:r>
            <a:r>
              <a:rPr lang="ko-KR" altLang="en-US" sz="2800" b="1" dirty="0"/>
              <a:t>빛에 대한 반응속도 감소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E98DAB-FB32-4CA7-8717-0F6A6445242E}"/>
              </a:ext>
            </a:extLst>
          </p:cNvPr>
          <p:cNvGrpSpPr/>
          <p:nvPr/>
        </p:nvGrpSpPr>
        <p:grpSpPr>
          <a:xfrm>
            <a:off x="8323858" y="3890479"/>
            <a:ext cx="6294252" cy="3902436"/>
            <a:chOff x="7682602" y="3703457"/>
            <a:chExt cx="6294252" cy="390243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25E8ED-12EF-4CFD-9D2A-A7AA77C5C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2602" y="3703457"/>
              <a:ext cx="6294252" cy="3902436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BD05E97-9CE1-42F5-88DB-D1424A445144}"/>
                </a:ext>
              </a:extLst>
            </p:cNvPr>
            <p:cNvSpPr/>
            <p:nvPr/>
          </p:nvSpPr>
          <p:spPr>
            <a:xfrm>
              <a:off x="10124058" y="4322527"/>
              <a:ext cx="216024" cy="2160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70ABD43-32E4-4623-A1D3-E173E8E46957}"/>
                </a:ext>
              </a:extLst>
            </p:cNvPr>
            <p:cNvSpPr/>
            <p:nvPr/>
          </p:nvSpPr>
          <p:spPr>
            <a:xfrm>
              <a:off x="10581061" y="6230739"/>
              <a:ext cx="216024" cy="21602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7E8A340-0CE3-4583-9EC2-877C60BD6920}"/>
                </a:ext>
              </a:extLst>
            </p:cNvPr>
            <p:cNvSpPr/>
            <p:nvPr/>
          </p:nvSpPr>
          <p:spPr>
            <a:xfrm>
              <a:off x="11456206" y="590670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34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5"/>
          <p:cNvSpPr txBox="1"/>
          <p:nvPr/>
        </p:nvSpPr>
        <p:spPr>
          <a:xfrm>
            <a:off x="1365250" y="583550"/>
            <a:ext cx="4931410" cy="11541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7400" b="1" spc="75" dirty="0" err="1">
                <a:latin typeface="Times New Roman"/>
                <a:cs typeface="Times New Roman"/>
              </a:rPr>
              <a:t>Cardivu</a:t>
            </a:r>
            <a:r>
              <a:rPr lang="en-US" sz="7400" b="1" spc="75" dirty="0">
                <a:latin typeface="Times New Roman"/>
                <a:cs typeface="Times New Roman"/>
              </a:rPr>
              <a:t>-A</a:t>
            </a:r>
            <a:endParaRPr sz="7400" dirty="0">
              <a:latin typeface="Times New Roman"/>
              <a:cs typeface="Times New Roman"/>
            </a:endParaRPr>
          </a:p>
        </p:txBody>
      </p:sp>
      <p:sp>
        <p:nvSpPr>
          <p:cNvPr id="25" name="object 9"/>
          <p:cNvSpPr/>
          <p:nvPr/>
        </p:nvSpPr>
        <p:spPr>
          <a:xfrm flipV="1">
            <a:off x="802621" y="1463675"/>
            <a:ext cx="5355590" cy="241750"/>
          </a:xfrm>
          <a:custGeom>
            <a:avLst/>
            <a:gdLst/>
            <a:ahLst/>
            <a:cxnLst/>
            <a:rect l="l" t="t" r="r" b="b"/>
            <a:pathLst>
              <a:path w="2356484">
                <a:moveTo>
                  <a:pt x="0" y="0"/>
                </a:moveTo>
                <a:lnTo>
                  <a:pt x="2355949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 txBox="1"/>
          <p:nvPr/>
        </p:nvSpPr>
        <p:spPr>
          <a:xfrm>
            <a:off x="1365250" y="2301875"/>
            <a:ext cx="7572847" cy="6501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27899"/>
              </a:lnSpc>
              <a:spcBef>
                <a:spcPts val="90"/>
              </a:spcBef>
            </a:pPr>
            <a:r>
              <a:rPr lang="ko-KR" altLang="en-US" sz="3600" b="1" spc="75" dirty="0">
                <a:latin typeface="Times New Roman"/>
                <a:cs typeface="Times New Roman"/>
              </a:rPr>
              <a:t>데이터 구성 </a:t>
            </a:r>
            <a:r>
              <a:rPr lang="en-US" altLang="ko-KR" sz="3600" b="1" spc="75" dirty="0">
                <a:latin typeface="Times New Roman"/>
                <a:cs typeface="Times New Roman"/>
              </a:rPr>
              <a:t>– raw </a:t>
            </a:r>
            <a:r>
              <a:rPr lang="ko-KR" altLang="en-US" sz="3600" b="1" spc="75" dirty="0">
                <a:latin typeface="Times New Roman"/>
                <a:cs typeface="Times New Roman"/>
              </a:rPr>
              <a:t>데이터</a:t>
            </a:r>
            <a:endParaRPr lang="en-US" altLang="ko-KR" sz="3600" b="1" spc="75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2A1CD-C642-4F77-ABB8-469DE5FF7CA8}"/>
              </a:ext>
            </a:extLst>
          </p:cNvPr>
          <p:cNvSpPr txBox="1"/>
          <p:nvPr/>
        </p:nvSpPr>
        <p:spPr>
          <a:xfrm>
            <a:off x="1576842" y="3175057"/>
            <a:ext cx="8981113" cy="26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/>
              <a:t>동공의 크기 변화 시간 분석</a:t>
            </a:r>
            <a:endParaRPr lang="en-US" altLang="ko-KR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800" dirty="0"/>
              <a:t>Task </a:t>
            </a:r>
            <a:r>
              <a:rPr lang="ko-KR" altLang="en-US" sz="2800" dirty="0"/>
              <a:t>부여 </a:t>
            </a:r>
            <a:r>
              <a:rPr lang="en-US" altLang="ko-KR" sz="2800" dirty="0"/>
              <a:t>: </a:t>
            </a:r>
            <a:r>
              <a:rPr lang="ko-KR" altLang="en-US" sz="2800" dirty="0"/>
              <a:t>일정 시간 간격으로 눈을 감았다 뜨기 반복</a:t>
            </a: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ko-KR" altLang="en-US" sz="2800" dirty="0"/>
              <a:t>총 길이 </a:t>
            </a:r>
            <a:r>
              <a:rPr lang="en-US" altLang="ko-KR" sz="2800" dirty="0"/>
              <a:t>1</a:t>
            </a:r>
            <a:r>
              <a:rPr lang="ko-KR" altLang="en-US" sz="2800" dirty="0"/>
              <a:t>분 정도의 영상</a:t>
            </a:r>
            <a:r>
              <a:rPr lang="en-US" altLang="ko-KR" sz="2800" dirty="0"/>
              <a:t>(</a:t>
            </a:r>
            <a:r>
              <a:rPr lang="ko-KR" altLang="en-US" sz="2800" dirty="0"/>
              <a:t>알코올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논알코올</a:t>
            </a:r>
            <a:r>
              <a:rPr lang="en-US" altLang="ko-KR" sz="2800" dirty="0"/>
              <a:t>) </a:t>
            </a:r>
            <a:r>
              <a:rPr lang="ko-KR" altLang="en-US" sz="2800" dirty="0"/>
              <a:t>다수 획득</a:t>
            </a: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en-US" altLang="ko-KR" sz="2800" dirty="0"/>
              <a:t>(IR Camera, 60fps)</a:t>
            </a:r>
            <a:endParaRPr lang="ko-KR" altLang="en-US" sz="2800" dirty="0"/>
          </a:p>
        </p:txBody>
      </p:sp>
      <p:pic>
        <p:nvPicPr>
          <p:cNvPr id="30" name="20210903-151937_R">
            <a:hlinkClick r:id="" action="ppaction://media"/>
            <a:extLst>
              <a:ext uri="{FF2B5EF4-FFF2-40B4-BE49-F238E27FC236}">
                <a16:creationId xmlns:a16="http://schemas.microsoft.com/office/drawing/2014/main" id="{36FEB058-1DCA-4B9D-AE28-6AEEB269EBB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6005" y="2301875"/>
            <a:ext cx="3123527" cy="312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58590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5"/>
          <p:cNvSpPr txBox="1"/>
          <p:nvPr/>
        </p:nvSpPr>
        <p:spPr>
          <a:xfrm>
            <a:off x="1365250" y="583550"/>
            <a:ext cx="4931410" cy="11541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7400" b="1" spc="75" dirty="0" err="1">
                <a:latin typeface="Times New Roman"/>
                <a:cs typeface="Times New Roman"/>
              </a:rPr>
              <a:t>Cardivu</a:t>
            </a:r>
            <a:r>
              <a:rPr lang="en-US" sz="7400" b="1" spc="75" dirty="0">
                <a:latin typeface="Times New Roman"/>
                <a:cs typeface="Times New Roman"/>
              </a:rPr>
              <a:t>-A</a:t>
            </a:r>
            <a:endParaRPr sz="7400" dirty="0">
              <a:latin typeface="Times New Roman"/>
              <a:cs typeface="Times New Roman"/>
            </a:endParaRPr>
          </a:p>
        </p:txBody>
      </p:sp>
      <p:sp>
        <p:nvSpPr>
          <p:cNvPr id="25" name="object 9"/>
          <p:cNvSpPr/>
          <p:nvPr/>
        </p:nvSpPr>
        <p:spPr>
          <a:xfrm flipV="1">
            <a:off x="802621" y="1463675"/>
            <a:ext cx="5355590" cy="241750"/>
          </a:xfrm>
          <a:custGeom>
            <a:avLst/>
            <a:gdLst/>
            <a:ahLst/>
            <a:cxnLst/>
            <a:rect l="l" t="t" r="r" b="b"/>
            <a:pathLst>
              <a:path w="2356484">
                <a:moveTo>
                  <a:pt x="0" y="0"/>
                </a:moveTo>
                <a:lnTo>
                  <a:pt x="2355949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 txBox="1"/>
          <p:nvPr/>
        </p:nvSpPr>
        <p:spPr>
          <a:xfrm>
            <a:off x="1365250" y="2301875"/>
            <a:ext cx="7572847" cy="6501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27899"/>
              </a:lnSpc>
              <a:spcBef>
                <a:spcPts val="90"/>
              </a:spcBef>
            </a:pPr>
            <a:r>
              <a:rPr lang="ko-KR" altLang="en-US" sz="3600" b="1" spc="75" dirty="0">
                <a:latin typeface="Times New Roman"/>
                <a:cs typeface="Times New Roman"/>
              </a:rPr>
              <a:t>데이터 구성 </a:t>
            </a:r>
            <a:r>
              <a:rPr lang="en-US" altLang="ko-KR" sz="3600" b="1" spc="75" dirty="0">
                <a:latin typeface="Times New Roman"/>
                <a:cs typeface="Times New Roman"/>
              </a:rPr>
              <a:t>– </a:t>
            </a:r>
            <a:r>
              <a:rPr lang="ko-KR" altLang="en-US" sz="3600" b="1" spc="75" dirty="0" err="1">
                <a:latin typeface="Times New Roman"/>
                <a:cs typeface="Times New Roman"/>
              </a:rPr>
              <a:t>전처리</a:t>
            </a:r>
            <a:endParaRPr lang="en-US" altLang="ko-KR" sz="3600" b="1" spc="75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E2A1CD-C642-4F77-ABB8-469DE5FF7CA8}"/>
                  </a:ext>
                </a:extLst>
              </p:cNvPr>
              <p:cNvSpPr txBox="1"/>
              <p:nvPr/>
            </p:nvSpPr>
            <p:spPr>
              <a:xfrm>
                <a:off x="1576842" y="3175057"/>
                <a:ext cx="6674263" cy="1961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800" dirty="0"/>
                  <a:t>영상 전체 프레임에서 </a:t>
                </a:r>
                <a:r>
                  <a:rPr lang="en-US" altLang="ko-KR" sz="2800" dirty="0"/>
                  <a:t>feature </a:t>
                </a:r>
                <a:r>
                  <a:rPr lang="ko-KR" altLang="en-US" sz="2800" dirty="0"/>
                  <a:t>프레임 추출</a:t>
                </a:r>
                <a:endParaRPr lang="en-US" altLang="ko-KR" sz="28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800" dirty="0"/>
                  <a:t>1. </a:t>
                </a:r>
                <a:r>
                  <a:rPr lang="ko-KR" altLang="en-US" sz="2800" dirty="0"/>
                  <a:t>최대 수축 시간</a:t>
                </a:r>
                <a:r>
                  <a:rPr lang="en-US" altLang="ko-KR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2800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800" dirty="0"/>
                  <a:t>2. 85%</a:t>
                </a:r>
                <a:r>
                  <a:rPr lang="ko-KR" altLang="en-US" sz="2800" dirty="0"/>
                  <a:t> 회복시간</a:t>
                </a:r>
                <a:r>
                  <a:rPr lang="en-US" altLang="ko-KR" sz="2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sz="2800" dirty="0"/>
                  <a:t>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E2A1CD-C642-4F77-ABB8-469DE5FF7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42" y="3175057"/>
                <a:ext cx="6674263" cy="1961050"/>
              </a:xfrm>
              <a:prstGeom prst="rect">
                <a:avLst/>
              </a:prstGeom>
              <a:blipFill>
                <a:blip r:embed="rId2"/>
                <a:stretch>
                  <a:fillRect l="-1918" r="-822" b="-8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DD5759-4D5B-4136-8D39-CEDE98A97E27}"/>
              </a:ext>
            </a:extLst>
          </p:cNvPr>
          <p:cNvGrpSpPr/>
          <p:nvPr/>
        </p:nvGrpSpPr>
        <p:grpSpPr>
          <a:xfrm>
            <a:off x="1987154" y="5366643"/>
            <a:ext cx="10207055" cy="4212468"/>
            <a:chOff x="2311190" y="3298948"/>
            <a:chExt cx="6372708" cy="4214484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36BFEE7-7A42-4B2C-955A-29E0D2086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1190" y="3298948"/>
              <a:ext cx="6372708" cy="421448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A6A868-1771-4935-8A9C-CF56C034E5D0}"/>
                </a:ext>
              </a:extLst>
            </p:cNvPr>
            <p:cNvSpPr txBox="1"/>
            <p:nvPr/>
          </p:nvSpPr>
          <p:spPr>
            <a:xfrm>
              <a:off x="3860112" y="6563023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closed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2B0BF8-394B-40BF-9EF8-2BB7EDC500C9}"/>
                </a:ext>
              </a:extLst>
            </p:cNvPr>
            <p:cNvSpPr txBox="1"/>
            <p:nvPr/>
          </p:nvSpPr>
          <p:spPr>
            <a:xfrm>
              <a:off x="4050008" y="3485313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open</a:t>
              </a:r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6B33C6-156C-45C7-8539-8DA4E2386084}"/>
                </a:ext>
              </a:extLst>
            </p:cNvPr>
            <p:cNvSpPr txBox="1"/>
            <p:nvPr/>
          </p:nvSpPr>
          <p:spPr>
            <a:xfrm>
              <a:off x="4212666" y="5031804"/>
              <a:ext cx="863269" cy="3695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constriction</a:t>
              </a:r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9B3FA2-20EB-4B40-8E53-44FA546913FD}"/>
                </a:ext>
              </a:extLst>
            </p:cNvPr>
            <p:cNvSpPr txBox="1"/>
            <p:nvPr/>
          </p:nvSpPr>
          <p:spPr>
            <a:xfrm>
              <a:off x="4426128" y="3474380"/>
              <a:ext cx="917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retrieve</a:t>
              </a:r>
              <a:endParaRPr lang="ko-KR" altLang="en-US" dirty="0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B2283C-8E60-434A-A141-D1A879C1B8FA}"/>
              </a:ext>
            </a:extLst>
          </p:cNvPr>
          <p:cNvCxnSpPr>
            <a:cxnSpLocks/>
          </p:cNvCxnSpPr>
          <p:nvPr/>
        </p:nvCxnSpPr>
        <p:spPr>
          <a:xfrm>
            <a:off x="5295676" y="5821206"/>
            <a:ext cx="0" cy="107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C2BC4FE-A5D8-4438-8ED4-B3C0F4D73284}"/>
              </a:ext>
            </a:extLst>
          </p:cNvPr>
          <p:cNvCxnSpPr>
            <a:cxnSpLocks/>
          </p:cNvCxnSpPr>
          <p:nvPr/>
        </p:nvCxnSpPr>
        <p:spPr>
          <a:xfrm>
            <a:off x="5549855" y="5834695"/>
            <a:ext cx="0" cy="107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85F241C-27E5-44B3-9E31-52FFFDFDABF5}"/>
              </a:ext>
            </a:extLst>
          </p:cNvPr>
          <p:cNvCxnSpPr>
            <a:cxnSpLocks/>
          </p:cNvCxnSpPr>
          <p:nvPr/>
        </p:nvCxnSpPr>
        <p:spPr>
          <a:xfrm>
            <a:off x="5957506" y="5834695"/>
            <a:ext cx="0" cy="10743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78D812-C943-41D1-B5F0-B234376D25DE}"/>
                  </a:ext>
                </a:extLst>
              </p:cNvPr>
              <p:cNvSpPr txBox="1"/>
              <p:nvPr/>
            </p:nvSpPr>
            <p:spPr>
              <a:xfrm>
                <a:off x="5234189" y="6770799"/>
                <a:ext cx="425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78D812-C943-41D1-B5F0-B234376D2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189" y="6770799"/>
                <a:ext cx="4253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21C0C0-ECC4-440B-BD72-D06444A59E37}"/>
                  </a:ext>
                </a:extLst>
              </p:cNvPr>
              <p:cNvSpPr txBox="1"/>
              <p:nvPr/>
            </p:nvSpPr>
            <p:spPr>
              <a:xfrm>
                <a:off x="5553416" y="6761507"/>
                <a:ext cx="430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21C0C0-ECC4-440B-BD72-D06444A59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16" y="6761507"/>
                <a:ext cx="4301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F89EDB1-2FE3-4E76-9B13-7D2881AC61A1}"/>
              </a:ext>
            </a:extLst>
          </p:cNvPr>
          <p:cNvSpPr txBox="1"/>
          <p:nvPr/>
        </p:nvSpPr>
        <p:spPr>
          <a:xfrm>
            <a:off x="1570942" y="9827589"/>
            <a:ext cx="81772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 x 2</a:t>
            </a:r>
            <a:r>
              <a:rPr lang="ko-KR" altLang="en-US" sz="2800" dirty="0"/>
              <a:t>의 데이터 </a:t>
            </a:r>
            <a:r>
              <a:rPr lang="en-US" altLang="ko-KR" sz="2800" dirty="0"/>
              <a:t>(N = </a:t>
            </a:r>
            <a:r>
              <a:rPr lang="ko-KR" altLang="en-US" sz="2800" dirty="0"/>
              <a:t>샘플의 수</a:t>
            </a:r>
            <a:r>
              <a:rPr lang="en-US" altLang="ko-KR" sz="2800" dirty="0"/>
              <a:t>, </a:t>
            </a:r>
            <a:r>
              <a:rPr lang="ko-KR" altLang="en-US" sz="2800" dirty="0"/>
              <a:t>특징 수는 추가</a:t>
            </a:r>
            <a:r>
              <a:rPr lang="en-US" altLang="ko-KR" sz="2800" dirty="0"/>
              <a:t>/</a:t>
            </a:r>
            <a:r>
              <a:rPr lang="ko-KR" altLang="en-US" sz="2800" dirty="0"/>
              <a:t>제거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73701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5"/>
          <p:cNvSpPr txBox="1"/>
          <p:nvPr/>
        </p:nvSpPr>
        <p:spPr>
          <a:xfrm>
            <a:off x="1365250" y="583550"/>
            <a:ext cx="4931410" cy="115416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7400" b="1" spc="75" dirty="0" err="1">
                <a:latin typeface="Times New Roman"/>
                <a:cs typeface="Times New Roman"/>
              </a:rPr>
              <a:t>Cardivu</a:t>
            </a:r>
            <a:r>
              <a:rPr lang="en-US" sz="7400" b="1" spc="75" dirty="0">
                <a:latin typeface="Times New Roman"/>
                <a:cs typeface="Times New Roman"/>
              </a:rPr>
              <a:t>-A</a:t>
            </a:r>
            <a:endParaRPr sz="7400" dirty="0">
              <a:latin typeface="Times New Roman"/>
              <a:cs typeface="Times New Roman"/>
            </a:endParaRPr>
          </a:p>
        </p:txBody>
      </p:sp>
      <p:sp>
        <p:nvSpPr>
          <p:cNvPr id="25" name="object 9"/>
          <p:cNvSpPr/>
          <p:nvPr/>
        </p:nvSpPr>
        <p:spPr>
          <a:xfrm flipV="1">
            <a:off x="802621" y="1463675"/>
            <a:ext cx="5355590" cy="241750"/>
          </a:xfrm>
          <a:custGeom>
            <a:avLst/>
            <a:gdLst/>
            <a:ahLst/>
            <a:cxnLst/>
            <a:rect l="l" t="t" r="r" b="b"/>
            <a:pathLst>
              <a:path w="2356484">
                <a:moveTo>
                  <a:pt x="0" y="0"/>
                </a:moveTo>
                <a:lnTo>
                  <a:pt x="2355949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6"/>
          <p:cNvSpPr txBox="1"/>
          <p:nvPr/>
        </p:nvSpPr>
        <p:spPr>
          <a:xfrm>
            <a:off x="1365250" y="2301875"/>
            <a:ext cx="7572847" cy="6501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27899"/>
              </a:lnSpc>
              <a:spcBef>
                <a:spcPts val="90"/>
              </a:spcBef>
            </a:pPr>
            <a:r>
              <a:rPr lang="ko-KR" altLang="en-US" sz="3600" b="1" spc="75" dirty="0">
                <a:latin typeface="Times New Roman"/>
                <a:cs typeface="Times New Roman"/>
              </a:rPr>
              <a:t>추후 일정</a:t>
            </a:r>
            <a:endParaRPr lang="en-US" altLang="ko-KR" sz="3600" b="1" spc="75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2A1CD-C642-4F77-ABB8-469DE5FF7CA8}"/>
              </a:ext>
            </a:extLst>
          </p:cNvPr>
          <p:cNvSpPr txBox="1"/>
          <p:nvPr/>
        </p:nvSpPr>
        <p:spPr>
          <a:xfrm>
            <a:off x="1519102" y="3134395"/>
            <a:ext cx="160577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*</a:t>
            </a:r>
            <a:r>
              <a:rPr lang="ko-KR" altLang="en-US" sz="3200" dirty="0"/>
              <a:t>데이터</a:t>
            </a:r>
            <a:r>
              <a:rPr lang="en-US" altLang="ko-KR" sz="3200" dirty="0"/>
              <a:t>(</a:t>
            </a:r>
            <a:r>
              <a:rPr lang="ko-KR" altLang="en-US" sz="3200" dirty="0"/>
              <a:t>특징</a:t>
            </a:r>
            <a:r>
              <a:rPr lang="en-US" altLang="ko-KR" sz="3200" dirty="0"/>
              <a:t>) </a:t>
            </a:r>
            <a:r>
              <a:rPr lang="ko-KR" altLang="en-US" sz="3200" dirty="0"/>
              <a:t>정립 후</a:t>
            </a:r>
            <a:r>
              <a:rPr lang="en-US" altLang="ko-KR" sz="3200" dirty="0"/>
              <a:t>, </a:t>
            </a:r>
            <a:r>
              <a:rPr lang="ko-KR" altLang="en-US" sz="3200" dirty="0"/>
              <a:t>모델링 및 학습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*</a:t>
            </a:r>
            <a:r>
              <a:rPr lang="ko-KR" altLang="en-US" sz="3200" dirty="0"/>
              <a:t>실시간 영상</a:t>
            </a:r>
            <a:r>
              <a:rPr lang="en-US" altLang="ko-KR" sz="3200" dirty="0"/>
              <a:t>(IR) </a:t>
            </a:r>
            <a:r>
              <a:rPr lang="ko-KR" altLang="en-US" sz="3200" dirty="0"/>
              <a:t>기반으로 분류 성능 확인 </a:t>
            </a:r>
            <a:endParaRPr lang="en-US" altLang="ko-KR" sz="3200" dirty="0"/>
          </a:p>
          <a:p>
            <a:r>
              <a:rPr lang="en-US" altLang="ko-KR" sz="3200" dirty="0"/>
              <a:t>   – </a:t>
            </a:r>
            <a:r>
              <a:rPr lang="ko-KR" altLang="en-US" sz="3200" dirty="0"/>
              <a:t>시나리오 구성</a:t>
            </a:r>
            <a:r>
              <a:rPr lang="en-US" altLang="ko-KR" sz="3200" dirty="0"/>
              <a:t>, </a:t>
            </a:r>
            <a:r>
              <a:rPr lang="ko-KR" altLang="en-US" sz="3200" dirty="0"/>
              <a:t>모듈화</a:t>
            </a:r>
            <a:endParaRPr lang="en-US" altLang="ko-KR" sz="3200" dirty="0"/>
          </a:p>
        </p:txBody>
      </p:sp>
      <p:pic>
        <p:nvPicPr>
          <p:cNvPr id="1026" name="Picture 2" descr="Recommendation System Series Part 5: The 5 Variants of Multi-Layer  Perceptron for Collaborative Filtering | by James Le | Towards Data Science">
            <a:extLst>
              <a:ext uri="{FF2B5EF4-FFF2-40B4-BE49-F238E27FC236}">
                <a16:creationId xmlns:a16="http://schemas.microsoft.com/office/drawing/2014/main" id="{39922B08-AEF3-47CF-A807-CC7ACE0AC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625" y="5913690"/>
            <a:ext cx="5677195" cy="373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69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159</Words>
  <Application>Microsoft Office PowerPoint</Application>
  <PresentationFormat>사용자 지정</PresentationFormat>
  <Paragraphs>36</Paragraphs>
  <Slides>5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Cambria Math</vt:lpstr>
      <vt:lpstr>Times New Roman</vt:lpstr>
      <vt:lpstr>Trebuchet MS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  Doe</dc:title>
  <cp:lastModifiedBy>강상훈</cp:lastModifiedBy>
  <cp:revision>116</cp:revision>
  <dcterms:created xsi:type="dcterms:W3CDTF">2018-09-06T05:19:42Z</dcterms:created>
  <dcterms:modified xsi:type="dcterms:W3CDTF">2021-09-08T01:12:43Z</dcterms:modified>
</cp:coreProperties>
</file>