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75" r:id="rId4"/>
    <p:sldId id="276" r:id="rId5"/>
    <p:sldId id="265" r:id="rId6"/>
  </p:sldIdLst>
  <p:sldSz cx="12192000" cy="6858000"/>
  <p:notesSz cx="6858000" cy="9144000"/>
  <p:embeddedFontLst>
    <p:embeddedFont>
      <p:font typeface="한수원 한돋움 Bold" panose="020B0600000101010101" charset="-127"/>
      <p:bold r:id="rId8"/>
    </p:embeddedFont>
    <p:embeddedFont>
      <p:font typeface="나눔스퀘어" panose="020B06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0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5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2554546"/>
              <a:chOff x="493485" y="1223308"/>
              <a:chExt cx="9283880" cy="255454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8425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- </a:t>
                </a:r>
                <a:r>
                  <a:rPr lang="en-US" altLang="ko-KR" sz="28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CardiVu</a:t>
                </a:r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 </a:t>
                </a:r>
                <a:r>
                  <a:rPr lang="en-US" altLang="ko-KR" sz="28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Data&amp;BPM</a:t>
                </a:r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 Data ML</a:t>
                </a:r>
                <a:endPara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4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2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3934178" y="3900079"/>
            <a:ext cx="3089003" cy="308384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636146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834834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7FFEBA-DCBB-4A7D-BCC9-8C85ABB0F8B7}"/>
              </a:ext>
            </a:extLst>
          </p:cNvPr>
          <p:cNvSpPr/>
          <p:nvPr/>
        </p:nvSpPr>
        <p:spPr>
          <a:xfrm>
            <a:off x="636146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A5665D-EFE0-4EBA-B758-C381E0FD0865}"/>
              </a:ext>
            </a:extLst>
          </p:cNvPr>
          <p:cNvSpPr/>
          <p:nvPr/>
        </p:nvSpPr>
        <p:spPr>
          <a:xfrm>
            <a:off x="2834834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763599" y="2816731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CardiVu&amp;BPM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Data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962287" y="2939842"/>
            <a:ext cx="194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Data Resampling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2F733D-89DA-4D53-8B04-A6B66C7EE320}"/>
              </a:ext>
            </a:extLst>
          </p:cNvPr>
          <p:cNvSpPr/>
          <p:nvPr/>
        </p:nvSpPr>
        <p:spPr>
          <a:xfrm>
            <a:off x="763599" y="5015419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Deep Learning Model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적용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D18AF-70F8-4E80-800B-6171337425C7}"/>
              </a:ext>
            </a:extLst>
          </p:cNvPr>
          <p:cNvSpPr/>
          <p:nvPr/>
        </p:nvSpPr>
        <p:spPr>
          <a:xfrm>
            <a:off x="2962287" y="5015419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MAE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Metric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으로 성능 평가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636146" y="578130"/>
            <a:ext cx="14895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개 요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2" y="206405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7535527" y="3961528"/>
            <a:ext cx="363788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MAE</a:t>
            </a:r>
            <a:r>
              <a:rPr lang="ko-KR" altLang="en-US" sz="2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의 성능개선</a:t>
            </a:r>
            <a:endParaRPr lang="en-US" altLang="ko-KR" sz="2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6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18D74-ACF7-46F0-9E51-6EDBBF17CF04}"/>
              </a:ext>
            </a:extLst>
          </p:cNvPr>
          <p:cNvSpPr/>
          <p:nvPr/>
        </p:nvSpPr>
        <p:spPr>
          <a:xfrm>
            <a:off x="616782" y="203410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8F41BE-8342-4A65-A2C1-B2F73686D14D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68B00A-6971-4C59-8220-E310DFEF41B6}"/>
              </a:ext>
            </a:extLst>
          </p:cNvPr>
          <p:cNvSpPr/>
          <p:nvPr/>
        </p:nvSpPr>
        <p:spPr>
          <a:xfrm>
            <a:off x="6497344" y="2293338"/>
            <a:ext cx="5070767" cy="238155"/>
          </a:xfrm>
          <a:prstGeom prst="rect">
            <a:avLst/>
          </a:prstGeom>
          <a:solidFill>
            <a:srgbClr val="5E97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4A0FA1-97FA-41FE-B624-FC68722C2804}"/>
              </a:ext>
            </a:extLst>
          </p:cNvPr>
          <p:cNvSpPr/>
          <p:nvPr/>
        </p:nvSpPr>
        <p:spPr>
          <a:xfrm>
            <a:off x="6506614" y="2055184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C11A45-3CE3-4256-A6F5-E7C043160FE1}"/>
              </a:ext>
            </a:extLst>
          </p:cNvPr>
          <p:cNvSpPr/>
          <p:nvPr/>
        </p:nvSpPr>
        <p:spPr>
          <a:xfrm>
            <a:off x="6743067" y="2055184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45B320-AF61-4D27-8A58-D646AD1FCB22}"/>
              </a:ext>
            </a:extLst>
          </p:cNvPr>
          <p:cNvSpPr txBox="1"/>
          <p:nvPr/>
        </p:nvSpPr>
        <p:spPr>
          <a:xfrm>
            <a:off x="1072225" y="577891"/>
            <a:ext cx="221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실험진행</a:t>
            </a:r>
            <a:endParaRPr lang="ko-KR" altLang="en-US" sz="4400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8ADD8E-5CA3-48FB-9EA9-ADFDE9DB206E}"/>
              </a:ext>
            </a:extLst>
          </p:cNvPr>
          <p:cNvSpPr txBox="1"/>
          <p:nvPr/>
        </p:nvSpPr>
        <p:spPr>
          <a:xfrm>
            <a:off x="7063971" y="2192784"/>
            <a:ext cx="144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사용 데이터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23263F-2C50-430B-98EB-FD9A8577CB23}"/>
              </a:ext>
            </a:extLst>
          </p:cNvPr>
          <p:cNvSpPr txBox="1"/>
          <p:nvPr/>
        </p:nvSpPr>
        <p:spPr>
          <a:xfrm>
            <a:off x="6554818" y="2699716"/>
            <a:ext cx="17156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 Data</a:t>
            </a:r>
          </a:p>
          <a:p>
            <a:r>
              <a:rPr lang="en-US" altLang="ko-KR" sz="1600" dirty="0"/>
              <a:t>{Total : 42568, </a:t>
            </a:r>
          </a:p>
          <a:p>
            <a:r>
              <a:rPr lang="en-US" altLang="ko-KR" sz="1600" dirty="0"/>
              <a:t> High : 7267, </a:t>
            </a:r>
          </a:p>
          <a:p>
            <a:r>
              <a:rPr lang="en-US" altLang="ko-KR" sz="1600" dirty="0"/>
              <a:t> Mid : 27813, </a:t>
            </a:r>
          </a:p>
          <a:p>
            <a:r>
              <a:rPr lang="en-US" altLang="ko-KR" sz="1600" dirty="0"/>
              <a:t> Low : 7488}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EB2D58F-BD20-4255-A8E3-877A5CC987F2}"/>
              </a:ext>
            </a:extLst>
          </p:cNvPr>
          <p:cNvGrpSpPr/>
          <p:nvPr/>
        </p:nvGrpSpPr>
        <p:grpSpPr>
          <a:xfrm>
            <a:off x="1546470" y="2526322"/>
            <a:ext cx="3183591" cy="3473523"/>
            <a:chOff x="2454103" y="2517963"/>
            <a:chExt cx="3183591" cy="347352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0C34DB4-4B23-4B08-9B6F-DBB1374DBFE6}"/>
                </a:ext>
              </a:extLst>
            </p:cNvPr>
            <p:cNvSpPr/>
            <p:nvPr/>
          </p:nvSpPr>
          <p:spPr>
            <a:xfrm>
              <a:off x="4227913" y="2626429"/>
              <a:ext cx="1327951" cy="58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Preprocessing</a:t>
              </a:r>
              <a:endParaRPr lang="ko-KR" altLang="en-US" sz="14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38D66BE-6FFB-4EE2-B07C-E6B0712DC1CE}"/>
                </a:ext>
              </a:extLst>
            </p:cNvPr>
            <p:cNvSpPr/>
            <p:nvPr/>
          </p:nvSpPr>
          <p:spPr>
            <a:xfrm>
              <a:off x="2562405" y="2626429"/>
              <a:ext cx="1327951" cy="58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Raw Data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9F60F06-90AA-4098-AD39-99B54704EBCB}"/>
                </a:ext>
              </a:extLst>
            </p:cNvPr>
            <p:cNvSpPr/>
            <p:nvPr/>
          </p:nvSpPr>
          <p:spPr>
            <a:xfrm>
              <a:off x="2585562" y="3673649"/>
              <a:ext cx="1327951" cy="58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Data Resampling</a:t>
              </a:r>
              <a:endParaRPr lang="ko-KR" altLang="en-US" sz="14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A0EB7C8-E72F-41A5-BABC-536365CC77C6}"/>
                </a:ext>
              </a:extLst>
            </p:cNvPr>
            <p:cNvSpPr/>
            <p:nvPr/>
          </p:nvSpPr>
          <p:spPr>
            <a:xfrm>
              <a:off x="4227913" y="4564964"/>
              <a:ext cx="1409781" cy="58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Deep Learning</a:t>
              </a:r>
              <a:endParaRPr lang="ko-KR" altLang="en-US" sz="14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4BD845C-BA7C-4077-BD52-B9756860CCE4}"/>
                </a:ext>
              </a:extLst>
            </p:cNvPr>
            <p:cNvSpPr/>
            <p:nvPr/>
          </p:nvSpPr>
          <p:spPr>
            <a:xfrm>
              <a:off x="2544648" y="4564964"/>
              <a:ext cx="1409780" cy="58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Deep Learning</a:t>
              </a:r>
              <a:endParaRPr lang="ko-KR" altLang="en-US" sz="1400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F7EB4D4-0496-4E99-A57C-5578B85BBFEB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3249538" y="3327766"/>
              <a:ext cx="0" cy="3458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3B99F88-9733-4F5E-9828-D86A28D991A5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3249538" y="4258424"/>
              <a:ext cx="0" cy="3065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F1F1BB0-EDDA-4543-A0CB-2DE9D9F592A0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4912467" y="3327766"/>
              <a:ext cx="20337" cy="12371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D42B12C-371B-45E1-8602-DC55732B5764}"/>
                </a:ext>
              </a:extLst>
            </p:cNvPr>
            <p:cNvSpPr/>
            <p:nvPr/>
          </p:nvSpPr>
          <p:spPr>
            <a:xfrm>
              <a:off x="2454103" y="2517963"/>
              <a:ext cx="3183591" cy="797633"/>
            </a:xfrm>
            <a:prstGeom prst="rect">
              <a:avLst/>
            </a:prstGeom>
            <a:noFill/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559C281-4A6D-4D52-A558-B44F4B2D4F0D}"/>
                </a:ext>
              </a:extLst>
            </p:cNvPr>
            <p:cNvSpPr/>
            <p:nvPr/>
          </p:nvSpPr>
          <p:spPr>
            <a:xfrm>
              <a:off x="3930629" y="2825846"/>
              <a:ext cx="273485" cy="1818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6630E1E-063D-4F5D-9A78-2DFEE28CA9E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538" y="5128230"/>
              <a:ext cx="0" cy="3065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B28FCCF-3E8D-4E74-B5FC-EBCB5ED01A6A}"/>
                </a:ext>
              </a:extLst>
            </p:cNvPr>
            <p:cNvCxnSpPr>
              <a:cxnSpLocks/>
            </p:cNvCxnSpPr>
            <p:nvPr/>
          </p:nvCxnSpPr>
          <p:spPr>
            <a:xfrm>
              <a:off x="5007317" y="5128230"/>
              <a:ext cx="0" cy="3065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8907EFED-E60C-40EF-99F8-1BB3ED9CD6E0}"/>
                </a:ext>
              </a:extLst>
            </p:cNvPr>
            <p:cNvSpPr/>
            <p:nvPr/>
          </p:nvSpPr>
          <p:spPr>
            <a:xfrm>
              <a:off x="2708967" y="5428596"/>
              <a:ext cx="1081139" cy="5628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Output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94F965A-16DB-48C7-924E-7607FE07FD10}"/>
                </a:ext>
              </a:extLst>
            </p:cNvPr>
            <p:cNvSpPr/>
            <p:nvPr/>
          </p:nvSpPr>
          <p:spPr>
            <a:xfrm>
              <a:off x="4466747" y="5428596"/>
              <a:ext cx="1081139" cy="5628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Output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B99C771-C1C6-4873-B67A-5FFAF545A0AE}"/>
              </a:ext>
            </a:extLst>
          </p:cNvPr>
          <p:cNvSpPr txBox="1"/>
          <p:nvPr/>
        </p:nvSpPr>
        <p:spPr>
          <a:xfrm>
            <a:off x="8354806" y="2707963"/>
            <a:ext cx="18242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Test Data</a:t>
            </a:r>
          </a:p>
          <a:p>
            <a:r>
              <a:rPr lang="en-US" altLang="ko-KR" sz="1600" dirty="0"/>
              <a:t>{Total : 4849, </a:t>
            </a:r>
          </a:p>
          <a:p>
            <a:r>
              <a:rPr lang="en-US" altLang="ko-KR" sz="1600" dirty="0"/>
              <a:t> High : 13, </a:t>
            </a:r>
          </a:p>
          <a:p>
            <a:r>
              <a:rPr lang="en-US" altLang="ko-KR" sz="1600" dirty="0"/>
              <a:t> Mid: 2780, </a:t>
            </a:r>
          </a:p>
          <a:p>
            <a:r>
              <a:rPr lang="en-US" altLang="ko-KR" sz="1600" dirty="0"/>
              <a:t> Low: 1966}</a:t>
            </a:r>
            <a:endParaRPr lang="ko-KR" altLang="en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5F906A-EA0B-4161-B62C-FD123B6327E0}"/>
              </a:ext>
            </a:extLst>
          </p:cNvPr>
          <p:cNvSpPr/>
          <p:nvPr/>
        </p:nvSpPr>
        <p:spPr>
          <a:xfrm>
            <a:off x="6497344" y="4412507"/>
            <a:ext cx="5070767" cy="238155"/>
          </a:xfrm>
          <a:prstGeom prst="rect">
            <a:avLst/>
          </a:prstGeom>
          <a:solidFill>
            <a:srgbClr val="5E97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181EE0C-B79A-48B1-BD7D-A0E294B3E6A9}"/>
              </a:ext>
            </a:extLst>
          </p:cNvPr>
          <p:cNvSpPr/>
          <p:nvPr/>
        </p:nvSpPr>
        <p:spPr>
          <a:xfrm>
            <a:off x="6506614" y="4174353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C2E476-6804-4672-AD84-0E956FB4AE8B}"/>
              </a:ext>
            </a:extLst>
          </p:cNvPr>
          <p:cNvSpPr/>
          <p:nvPr/>
        </p:nvSpPr>
        <p:spPr>
          <a:xfrm>
            <a:off x="6743067" y="4174353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481BBE-B019-47BA-84C4-2241FB247513}"/>
              </a:ext>
            </a:extLst>
          </p:cNvPr>
          <p:cNvSpPr txBox="1"/>
          <p:nvPr/>
        </p:nvSpPr>
        <p:spPr>
          <a:xfrm>
            <a:off x="7063971" y="4311953"/>
            <a:ext cx="144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실험 설명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3EE10C-CB2A-4923-9F2C-14F3794B8FEF}"/>
              </a:ext>
            </a:extLst>
          </p:cNvPr>
          <p:cNvSpPr txBox="1"/>
          <p:nvPr/>
        </p:nvSpPr>
        <p:spPr>
          <a:xfrm>
            <a:off x="6554818" y="4838330"/>
            <a:ext cx="479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ko-KR" altLang="en-US" dirty="0"/>
              <a:t>신호처리</a:t>
            </a:r>
            <a:r>
              <a:rPr lang="en-US" altLang="ko-KR" dirty="0"/>
              <a:t>)</a:t>
            </a:r>
            <a:r>
              <a:rPr lang="ko-KR" altLang="en-US" dirty="0"/>
              <a:t>된 훈련 데이터를 </a:t>
            </a:r>
            <a:r>
              <a:rPr lang="en-US" altLang="ko-KR" dirty="0"/>
              <a:t>Resampling</a:t>
            </a:r>
            <a:r>
              <a:rPr lang="ko-KR" altLang="en-US" dirty="0"/>
              <a:t>하고 훈련 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Resampling </a:t>
            </a:r>
            <a:r>
              <a:rPr lang="ko-KR" altLang="en-US" dirty="0"/>
              <a:t>과정 없이 훈련 진행</a:t>
            </a:r>
          </a:p>
        </p:txBody>
      </p:sp>
    </p:spTree>
    <p:extLst>
      <p:ext uri="{BB962C8B-B14F-4D97-AF65-F5344CB8AC3E}">
        <p14:creationId xmlns:p14="http://schemas.microsoft.com/office/powerpoint/2010/main" val="341349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18D74-ACF7-46F0-9E51-6EDBBF17CF04}"/>
              </a:ext>
            </a:extLst>
          </p:cNvPr>
          <p:cNvSpPr/>
          <p:nvPr/>
        </p:nvSpPr>
        <p:spPr>
          <a:xfrm>
            <a:off x="616782" y="203410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8F41BE-8342-4A65-A2C1-B2F73686D14D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45B320-AF61-4D27-8A58-D646AD1FCB22}"/>
              </a:ext>
            </a:extLst>
          </p:cNvPr>
          <p:cNvSpPr txBox="1"/>
          <p:nvPr/>
        </p:nvSpPr>
        <p:spPr>
          <a:xfrm>
            <a:off x="1072225" y="577891"/>
            <a:ext cx="221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실험진행</a:t>
            </a:r>
            <a:endParaRPr lang="ko-KR" altLang="en-US" sz="4400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DD37DF-C0F2-4304-B535-D545C43EF5EB}"/>
              </a:ext>
            </a:extLst>
          </p:cNvPr>
          <p:cNvSpPr txBox="1"/>
          <p:nvPr/>
        </p:nvSpPr>
        <p:spPr>
          <a:xfrm>
            <a:off x="552462" y="1688922"/>
            <a:ext cx="327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&lt;Regression</a:t>
            </a:r>
            <a:r>
              <a:rPr lang="ko-KR" altLang="en-US" dirty="0"/>
              <a:t>모델 훈련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0AAC9-F852-4BD2-8C80-1F16EFC26462}"/>
              </a:ext>
            </a:extLst>
          </p:cNvPr>
          <p:cNvSpPr txBox="1"/>
          <p:nvPr/>
        </p:nvSpPr>
        <p:spPr>
          <a:xfrm>
            <a:off x="9247430" y="3027146"/>
            <a:ext cx="2438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[True-Predict]</a:t>
            </a:r>
          </a:p>
          <a:p>
            <a:r>
              <a:rPr lang="en-US" altLang="ko-KR" sz="1400" dirty="0"/>
              <a:t>MAE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10.032235870460799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E78A2EA3-6211-441C-9FFD-7B034C2EA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79299"/>
              </p:ext>
            </p:extLst>
          </p:nvPr>
        </p:nvGraphicFramePr>
        <p:xfrm>
          <a:off x="801730" y="4326512"/>
          <a:ext cx="517294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67">
                  <a:extLst>
                    <a:ext uri="{9D8B030D-6E8A-4147-A177-3AD203B41FA5}">
                      <a16:colId xmlns:a16="http://schemas.microsoft.com/office/drawing/2014/main" val="225879912"/>
                    </a:ext>
                  </a:extLst>
                </a:gridCol>
                <a:gridCol w="2556975">
                  <a:extLst>
                    <a:ext uri="{9D8B030D-6E8A-4147-A177-3AD203B41FA5}">
                      <a16:colId xmlns:a16="http://schemas.microsoft.com/office/drawing/2014/main" val="4244089875"/>
                    </a:ext>
                  </a:extLst>
                </a:gridCol>
              </a:tblGrid>
              <a:tr h="137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Hyper Parameter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Hyper Parameter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51331"/>
                  </a:ext>
                </a:extLst>
              </a:tr>
              <a:tr h="61967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Epochs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[200]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batch_size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[16]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valid_split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[0.2]</a:t>
                      </a:r>
                    </a:p>
                    <a:p>
                      <a:pPr algn="r"/>
                      <a:r>
                        <a:rPr lang="en-US" altLang="ko-KR" sz="1400" dirty="0"/>
                        <a:t>Activation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tanh&amp;relu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]</a:t>
                      </a:r>
                    </a:p>
                    <a:p>
                      <a:pPr algn="r"/>
                      <a:r>
                        <a:rPr lang="en-US" altLang="ko-KR" sz="1400" dirty="0"/>
                        <a:t>Layer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[2048~16]</a:t>
                      </a:r>
                    </a:p>
                    <a:p>
                      <a:pPr algn="r"/>
                      <a:r>
                        <a:rPr lang="en-US" altLang="ko-KR" sz="1400" dirty="0"/>
                        <a:t>Optimizer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Adam(0.001)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Same Parameter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8074"/>
                  </a:ext>
                </a:extLst>
              </a:tr>
              <a:tr h="19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Resampling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[None]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Resampling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[Under]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771894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8564C2-83A7-4D8B-BB0E-84C22405C27C}"/>
              </a:ext>
            </a:extLst>
          </p:cNvPr>
          <p:cNvSpPr/>
          <p:nvPr/>
        </p:nvSpPr>
        <p:spPr>
          <a:xfrm>
            <a:off x="6497344" y="2300509"/>
            <a:ext cx="5070767" cy="238155"/>
          </a:xfrm>
          <a:prstGeom prst="rect">
            <a:avLst/>
          </a:prstGeom>
          <a:solidFill>
            <a:srgbClr val="5E97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965449-237C-4881-A0D3-62537175F14F}"/>
              </a:ext>
            </a:extLst>
          </p:cNvPr>
          <p:cNvSpPr/>
          <p:nvPr/>
        </p:nvSpPr>
        <p:spPr>
          <a:xfrm>
            <a:off x="6506614" y="2062355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B3ECA4-D03B-4405-957A-6A035394C368}"/>
              </a:ext>
            </a:extLst>
          </p:cNvPr>
          <p:cNvSpPr/>
          <p:nvPr/>
        </p:nvSpPr>
        <p:spPr>
          <a:xfrm>
            <a:off x="6743067" y="2062355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7D0DB4-4C82-4EDB-9A8E-6343EE5EB618}"/>
              </a:ext>
            </a:extLst>
          </p:cNvPr>
          <p:cNvSpPr txBox="1"/>
          <p:nvPr/>
        </p:nvSpPr>
        <p:spPr>
          <a:xfrm>
            <a:off x="7063971" y="2199955"/>
            <a:ext cx="1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실험 결과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55A3BE9-CD85-4E72-A6EC-95FE3C7D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92" y="2293337"/>
            <a:ext cx="2550475" cy="1990839"/>
          </a:xfrm>
          <a:prstGeom prst="rect">
            <a:avLst/>
          </a:prstGeom>
        </p:spPr>
      </p:pic>
      <p:pic>
        <p:nvPicPr>
          <p:cNvPr id="47" name="내용 개체 틀 10">
            <a:extLst>
              <a:ext uri="{FF2B5EF4-FFF2-40B4-BE49-F238E27FC236}">
                <a16:creationId xmlns:a16="http://schemas.microsoft.com/office/drawing/2014/main" id="{4730374D-A891-408C-84B3-0D8C2A7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42" y="4653573"/>
            <a:ext cx="2910545" cy="14894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C7AF5D7-E800-4ACE-81ED-DFF40BD23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57" y="2312119"/>
            <a:ext cx="2551452" cy="199083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DB22CC-2157-4880-AA45-7A124E73E4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83" y="2807441"/>
            <a:ext cx="3033461" cy="143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CEBC69-9D93-4BE0-A031-9655F1C154BC}"/>
              </a:ext>
            </a:extLst>
          </p:cNvPr>
          <p:cNvSpPr txBox="1"/>
          <p:nvPr/>
        </p:nvSpPr>
        <p:spPr>
          <a:xfrm>
            <a:off x="7063971" y="4338478"/>
            <a:ext cx="151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Origin Data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B9EE3A-A1D9-4F0C-A0AF-7457432AF1DA}"/>
              </a:ext>
            </a:extLst>
          </p:cNvPr>
          <p:cNvSpPr txBox="1"/>
          <p:nvPr/>
        </p:nvSpPr>
        <p:spPr>
          <a:xfrm>
            <a:off x="7099045" y="6127502"/>
            <a:ext cx="151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Resampling Data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2F0F0E-D53A-4D96-BA7E-E319FC0B87DD}"/>
              </a:ext>
            </a:extLst>
          </p:cNvPr>
          <p:cNvSpPr txBox="1"/>
          <p:nvPr/>
        </p:nvSpPr>
        <p:spPr>
          <a:xfrm>
            <a:off x="9184387" y="4709636"/>
            <a:ext cx="2438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[True-Predict]</a:t>
            </a:r>
          </a:p>
          <a:p>
            <a:r>
              <a:rPr lang="en-US" altLang="ko-KR" sz="1400" dirty="0"/>
              <a:t>MAE : 11.338200939966113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801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493485" y="845304"/>
            <a:ext cx="3029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05. </a:t>
            </a:r>
            <a:r>
              <a: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결 론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6996A2-4570-42C8-9F0A-623D0A0B141C}"/>
              </a:ext>
            </a:extLst>
          </p:cNvPr>
          <p:cNvCxnSpPr/>
          <p:nvPr/>
        </p:nvCxnSpPr>
        <p:spPr>
          <a:xfrm>
            <a:off x="621394" y="2195554"/>
            <a:ext cx="81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536695" y="2585087"/>
            <a:ext cx="6041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학습 결과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문제발생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b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모델도 과적합일 것으로 추측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학습에 대한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부족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파라미터 튜닝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Engineering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기본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ML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모델부터 시계열 회귀분석 모델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실험에서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(High)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늘릴 필요가 있을 것으로 보임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15953</TotalTime>
  <Words>250</Words>
  <Application>Microsoft Office PowerPoint</Application>
  <PresentationFormat>와이드스크린</PresentationFormat>
  <Paragraphs>77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한수원 한돋움OTF Bold</vt:lpstr>
      <vt:lpstr>나눔스퀘어</vt:lpstr>
      <vt:lpstr>맑은 고딕</vt:lpstr>
      <vt:lpstr>한수원 한돋움 Bold</vt:lpstr>
      <vt:lpstr>한수원 한울림OTF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167</cp:revision>
  <dcterms:created xsi:type="dcterms:W3CDTF">2018-12-01T01:21:28Z</dcterms:created>
  <dcterms:modified xsi:type="dcterms:W3CDTF">2021-04-14T01:44:39Z</dcterms:modified>
</cp:coreProperties>
</file>