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2" r:id="rId4"/>
    <p:sldId id="277" r:id="rId5"/>
    <p:sldId id="276" r:id="rId6"/>
    <p:sldId id="265" r:id="rId7"/>
  </p:sldIdLst>
  <p:sldSz cx="12192000" cy="6858000"/>
  <p:notesSz cx="6858000" cy="9144000"/>
  <p:embeddedFontLst>
    <p:embeddedFont>
      <p:font typeface="나눔고딕" panose="020D0604000000000000" pitchFamily="50" charset="-127"/>
      <p:regular r:id="rId9"/>
    </p:embeddedFont>
    <p:embeddedFont>
      <p:font typeface="한수원 한돋움 Bold" panose="020B0600000101010101" charset="-127"/>
      <p:bold r:id="rId10"/>
    </p:embeddedFont>
    <p:embeddedFont>
      <p:font typeface="나눔스퀘어" panose="020B0600000101010101" pitchFamily="50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5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5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2554546"/>
              <a:chOff x="493485" y="1223308"/>
              <a:chExt cx="9283880" cy="25545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8425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- Deep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Learning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for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Regression</a:t>
                </a:r>
                <a:endPara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4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3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636146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5665D-EFE0-4EBA-B758-C381E0FD0865}"/>
              </a:ext>
            </a:extLst>
          </p:cNvPr>
          <p:cNvSpPr/>
          <p:nvPr/>
        </p:nvSpPr>
        <p:spPr>
          <a:xfrm>
            <a:off x="2834834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63599" y="2816731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CardiVu&amp;BPM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Data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962287" y="2816731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- Total Dataset</a:t>
            </a:r>
          </a:p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- Mid Dataset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763599" y="5015419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DNN Regression Model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적용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D18AF-70F8-4E80-800B-6171337425C7}"/>
              </a:ext>
            </a:extLst>
          </p:cNvPr>
          <p:cNvSpPr/>
          <p:nvPr/>
        </p:nvSpPr>
        <p:spPr>
          <a:xfrm>
            <a:off x="2834834" y="5015419"/>
            <a:ext cx="219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RMSE, R2_Score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Metric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으로 성능 평가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636146" y="578130"/>
            <a:ext cx="1489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개 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0" y="2007063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399399" y="3153371"/>
            <a:ext cx="37740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Regression Model </a:t>
            </a:r>
            <a:r>
              <a:rPr lang="ko-KR" altLang="en-US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구현</a:t>
            </a:r>
            <a:endParaRPr lang="en-US" altLang="ko-KR" sz="2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Under</a:t>
            </a:r>
            <a:r>
              <a:rPr lang="ko-KR" altLang="en-US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fitting </a:t>
            </a:r>
            <a:r>
              <a:rPr lang="ko-KR" altLang="en-US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문제</a:t>
            </a:r>
            <a:r>
              <a:rPr lang="en-US" altLang="ko-KR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ko-KR" altLang="en-US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해결</a:t>
            </a:r>
            <a:endParaRPr lang="en-US" altLang="ko-KR" sz="2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Validation Loss </a:t>
            </a:r>
            <a:r>
              <a:rPr lang="ko-KR" altLang="en-US" sz="2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안정화</a:t>
            </a:r>
            <a:endParaRPr lang="en-US" altLang="ko-KR" sz="2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23888" y="4529964"/>
            <a:ext cx="2366869" cy="1886711"/>
            <a:chOff x="623888" y="4529964"/>
            <a:chExt cx="2366869" cy="18867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B7676C-E21E-427D-B2FE-8C70D9FBD4FD}"/>
                </a:ext>
              </a:extLst>
            </p:cNvPr>
            <p:cNvSpPr/>
            <p:nvPr/>
          </p:nvSpPr>
          <p:spPr>
            <a:xfrm>
              <a:off x="623888" y="4590805"/>
              <a:ext cx="2340000" cy="1825870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86E858-328E-4A8B-9815-2FE383B9D208}"/>
                </a:ext>
              </a:extLst>
            </p:cNvPr>
            <p:cNvSpPr/>
            <p:nvPr/>
          </p:nvSpPr>
          <p:spPr>
            <a:xfrm>
              <a:off x="623888" y="4529964"/>
              <a:ext cx="2340000" cy="75390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3B80A1-1843-4F1C-804C-BA97ED95595E}"/>
                </a:ext>
              </a:extLst>
            </p:cNvPr>
            <p:cNvSpPr/>
            <p:nvPr/>
          </p:nvSpPr>
          <p:spPr>
            <a:xfrm>
              <a:off x="623888" y="6341284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250940F-2C8A-423C-ACF7-ED7C85794F54}"/>
                </a:ext>
              </a:extLst>
            </p:cNvPr>
            <p:cNvSpPr/>
            <p:nvPr/>
          </p:nvSpPr>
          <p:spPr>
            <a:xfrm>
              <a:off x="801466" y="4587831"/>
              <a:ext cx="19848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01.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데이터 구성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399EF0B-25D5-480A-A0B1-A1AFD12CD44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603" y="5104539"/>
              <a:ext cx="38257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DDCFC29-2BA6-497B-B94C-B7845A715598}"/>
                </a:ext>
              </a:extLst>
            </p:cNvPr>
            <p:cNvGrpSpPr/>
            <p:nvPr/>
          </p:nvGrpSpPr>
          <p:grpSpPr>
            <a:xfrm>
              <a:off x="645314" y="5213889"/>
              <a:ext cx="2345443" cy="1000015"/>
              <a:chOff x="645314" y="5108030"/>
              <a:chExt cx="2345443" cy="100001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1801835-17A3-49D9-ADDB-3049C2E38B23}"/>
                  </a:ext>
                </a:extLst>
              </p:cNvPr>
              <p:cNvSpPr/>
              <p:nvPr/>
            </p:nvSpPr>
            <p:spPr>
              <a:xfrm>
                <a:off x="650757" y="5646380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Mid Range</a:t>
                </a:r>
                <a:b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</a:b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Train(27,813), Test(2,780)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0C268E8-78BD-48B5-8754-7BB9C0BE1D81}"/>
                  </a:ext>
                </a:extLst>
              </p:cNvPr>
              <p:cNvSpPr/>
              <p:nvPr/>
            </p:nvSpPr>
            <p:spPr>
              <a:xfrm>
                <a:off x="645314" y="5108030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전체 데이터</a:t>
                </a:r>
                <a:b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</a:b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Train(42,568), Test(4,849)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과정</a:t>
            </a: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7D7A6D29-5F53-4F2C-89D6-BAA3AF95BBC6}"/>
              </a:ext>
            </a:extLst>
          </p:cNvPr>
          <p:cNvSpPr/>
          <p:nvPr/>
        </p:nvSpPr>
        <p:spPr>
          <a:xfrm rot="13500000">
            <a:off x="3196139" y="5392213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650615" y="4529964"/>
            <a:ext cx="2340003" cy="1886712"/>
            <a:chOff x="3491959" y="4529963"/>
            <a:chExt cx="2340003" cy="18867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03B8D71-BF71-428B-8DA4-2DA016507E0E}"/>
                </a:ext>
              </a:extLst>
            </p:cNvPr>
            <p:cNvSpPr/>
            <p:nvPr/>
          </p:nvSpPr>
          <p:spPr>
            <a:xfrm>
              <a:off x="3491962" y="4544512"/>
              <a:ext cx="2340000" cy="1872163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8F70CAA-6B39-4832-AA4A-2C715A548C00}"/>
                </a:ext>
              </a:extLst>
            </p:cNvPr>
            <p:cNvSpPr/>
            <p:nvPr/>
          </p:nvSpPr>
          <p:spPr>
            <a:xfrm>
              <a:off x="3491962" y="4529963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A098EDE-1418-46D0-855F-FE7414EC99C2}"/>
                </a:ext>
              </a:extLst>
            </p:cNvPr>
            <p:cNvSpPr/>
            <p:nvPr/>
          </p:nvSpPr>
          <p:spPr>
            <a:xfrm>
              <a:off x="3491962" y="6341284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32AA0C-A8A4-4A2F-8E5B-76A32D264055}"/>
                </a:ext>
              </a:extLst>
            </p:cNvPr>
            <p:cNvSpPr/>
            <p:nvPr/>
          </p:nvSpPr>
          <p:spPr>
            <a:xfrm>
              <a:off x="3541302" y="4610724"/>
              <a:ext cx="224131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02.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데이터 정규화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76A7C5A-413F-4F18-BD80-4EB6A88C8422}"/>
                </a:ext>
              </a:extLst>
            </p:cNvPr>
            <p:cNvCxnSpPr>
              <a:cxnSpLocks/>
            </p:cNvCxnSpPr>
            <p:nvPr/>
          </p:nvCxnSpPr>
          <p:spPr>
            <a:xfrm>
              <a:off x="4470677" y="5104539"/>
              <a:ext cx="38257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5E2E6A8-CBF3-471D-BF7B-B8D95C4DF9F7}"/>
                </a:ext>
              </a:extLst>
            </p:cNvPr>
            <p:cNvGrpSpPr/>
            <p:nvPr/>
          </p:nvGrpSpPr>
          <p:grpSpPr>
            <a:xfrm>
              <a:off x="3491959" y="5218163"/>
              <a:ext cx="2340003" cy="987078"/>
              <a:chOff x="623885" y="5112304"/>
              <a:chExt cx="2340003" cy="98707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E31466FC-0409-4F29-9BD7-D58E8E0D84BD}"/>
                  </a:ext>
                </a:extLst>
              </p:cNvPr>
              <p:cNvSpPr/>
              <p:nvPr/>
            </p:nvSpPr>
            <p:spPr>
              <a:xfrm>
                <a:off x="623888" y="5112304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속성 값의 범위가 크고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,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각 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Range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가 다름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058F2425-72B8-4B0A-82FE-47C5BAFF831E}"/>
                  </a:ext>
                </a:extLst>
              </p:cNvPr>
              <p:cNvSpPr/>
              <p:nvPr/>
            </p:nvSpPr>
            <p:spPr>
              <a:xfrm>
                <a:off x="623885" y="5637717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en-US" altLang="ko-KR" sz="12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StandardScaler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 정규화 방법으로 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scaling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수행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5BA3D5-DC3E-4D04-804E-156D344DE03D}"/>
              </a:ext>
            </a:extLst>
          </p:cNvPr>
          <p:cNvGrpSpPr/>
          <p:nvPr/>
        </p:nvGrpSpPr>
        <p:grpSpPr>
          <a:xfrm>
            <a:off x="377180" y="1734457"/>
            <a:ext cx="2995851" cy="2234905"/>
            <a:chOff x="208455" y="2038895"/>
            <a:chExt cx="2995851" cy="22349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BFB807-53E0-43D8-A403-D27E635E6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455" y="2038895"/>
              <a:ext cx="2995851" cy="22349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17442B-FA13-41AA-A334-B7B9DAF02BCD}"/>
                </a:ext>
              </a:extLst>
            </p:cNvPr>
            <p:cNvSpPr txBox="1"/>
            <p:nvPr/>
          </p:nvSpPr>
          <p:spPr>
            <a:xfrm>
              <a:off x="2140078" y="3055771"/>
              <a:ext cx="584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High</a:t>
              </a:r>
              <a:endParaRPr lang="ko-KR" altLang="en-US" sz="12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A5D77-3F00-483F-836B-9DEC63DAC701}"/>
                </a:ext>
              </a:extLst>
            </p:cNvPr>
            <p:cNvSpPr txBox="1"/>
            <p:nvPr/>
          </p:nvSpPr>
          <p:spPr>
            <a:xfrm>
              <a:off x="509144" y="3055771"/>
              <a:ext cx="5846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Low</a:t>
              </a:r>
              <a:endParaRPr lang="ko-KR" altLang="en-US" sz="12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A086BFD-ABFE-4502-9C1B-26B1389666F3}"/>
              </a:ext>
            </a:extLst>
          </p:cNvPr>
          <p:cNvGrpSpPr/>
          <p:nvPr/>
        </p:nvGrpSpPr>
        <p:grpSpPr>
          <a:xfrm>
            <a:off x="6649926" y="4537238"/>
            <a:ext cx="2340003" cy="1886712"/>
            <a:chOff x="3491959" y="4529963"/>
            <a:chExt cx="2340003" cy="188671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154B9C-742D-4DF1-B2A3-1EB64C9B0350}"/>
                </a:ext>
              </a:extLst>
            </p:cNvPr>
            <p:cNvSpPr/>
            <p:nvPr/>
          </p:nvSpPr>
          <p:spPr>
            <a:xfrm>
              <a:off x="3491962" y="4544512"/>
              <a:ext cx="2340000" cy="1872163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4221B52-B40D-4F96-B375-E386F0BBEF7B}"/>
                </a:ext>
              </a:extLst>
            </p:cNvPr>
            <p:cNvSpPr/>
            <p:nvPr/>
          </p:nvSpPr>
          <p:spPr>
            <a:xfrm>
              <a:off x="3491962" y="4529963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D706C09-0611-4BD9-9886-09AB2471509A}"/>
                </a:ext>
              </a:extLst>
            </p:cNvPr>
            <p:cNvSpPr/>
            <p:nvPr/>
          </p:nvSpPr>
          <p:spPr>
            <a:xfrm>
              <a:off x="3491962" y="6341284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E1F72B0-2645-4A22-93F4-037D33FAC95F}"/>
                </a:ext>
              </a:extLst>
            </p:cNvPr>
            <p:cNvSpPr/>
            <p:nvPr/>
          </p:nvSpPr>
          <p:spPr>
            <a:xfrm>
              <a:off x="3541302" y="4610724"/>
              <a:ext cx="17283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03.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모델 훈련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30B9533-4315-4643-B3E7-20AF878B009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677" y="5104539"/>
              <a:ext cx="38257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295FCF3-5E30-4531-9D61-6ABB4B2EDAAE}"/>
                </a:ext>
              </a:extLst>
            </p:cNvPr>
            <p:cNvGrpSpPr/>
            <p:nvPr/>
          </p:nvGrpSpPr>
          <p:grpSpPr>
            <a:xfrm>
              <a:off x="3491959" y="5218163"/>
              <a:ext cx="2340003" cy="987078"/>
              <a:chOff x="623885" y="5112304"/>
              <a:chExt cx="2340003" cy="987078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95D7660F-1557-4896-9933-D53D5C4376B9}"/>
                  </a:ext>
                </a:extLst>
              </p:cNvPr>
              <p:cNvSpPr/>
              <p:nvPr/>
            </p:nvSpPr>
            <p:spPr>
              <a:xfrm>
                <a:off x="623888" y="5112304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DNN Regression Model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구현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EA3FF0E-CB14-41F3-8A4A-3A220E91D47D}"/>
                  </a:ext>
                </a:extLst>
              </p:cNvPr>
              <p:cNvSpPr/>
              <p:nvPr/>
            </p:nvSpPr>
            <p:spPr>
              <a:xfrm>
                <a:off x="623885" y="5637717"/>
                <a:ext cx="234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두 데이터 셋에 대해서 동일한 모델 적용</a:t>
                </a:r>
              </a:p>
            </p:txBody>
          </p:sp>
        </p:grpSp>
      </p:grpSp>
      <p:sp>
        <p:nvSpPr>
          <p:cNvPr id="109" name="L 도형 108">
            <a:extLst>
              <a:ext uri="{FF2B5EF4-FFF2-40B4-BE49-F238E27FC236}">
                <a16:creationId xmlns:a16="http://schemas.microsoft.com/office/drawing/2014/main" id="{181E09C5-191E-47FE-9100-C4C3510E9BA3}"/>
              </a:ext>
            </a:extLst>
          </p:cNvPr>
          <p:cNvSpPr/>
          <p:nvPr/>
        </p:nvSpPr>
        <p:spPr>
          <a:xfrm rot="13500000">
            <a:off x="6201443" y="5392212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A37166FE-B4C4-48B0-AAA6-9E7198C4554A}"/>
              </a:ext>
            </a:extLst>
          </p:cNvPr>
          <p:cNvGrpSpPr/>
          <p:nvPr/>
        </p:nvGrpSpPr>
        <p:grpSpPr>
          <a:xfrm>
            <a:off x="9624985" y="4537238"/>
            <a:ext cx="2430891" cy="1886712"/>
            <a:chOff x="3491959" y="4529963"/>
            <a:chExt cx="2430891" cy="18867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A07417D-EFF8-4930-AFEB-BF037E1D3A46}"/>
                </a:ext>
              </a:extLst>
            </p:cNvPr>
            <p:cNvSpPr/>
            <p:nvPr/>
          </p:nvSpPr>
          <p:spPr>
            <a:xfrm>
              <a:off x="3491962" y="4544512"/>
              <a:ext cx="2340000" cy="1872163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269A6AF-387D-44C4-BD49-39D6BA251116}"/>
                </a:ext>
              </a:extLst>
            </p:cNvPr>
            <p:cNvSpPr/>
            <p:nvPr/>
          </p:nvSpPr>
          <p:spPr>
            <a:xfrm>
              <a:off x="3491962" y="4529963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43B97F4-B66D-4CFD-9E23-79D52944D669}"/>
                </a:ext>
              </a:extLst>
            </p:cNvPr>
            <p:cNvSpPr/>
            <p:nvPr/>
          </p:nvSpPr>
          <p:spPr>
            <a:xfrm>
              <a:off x="3491962" y="6341284"/>
              <a:ext cx="2340000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330CCC9-2430-4668-A86F-ED4A94C43072}"/>
                </a:ext>
              </a:extLst>
            </p:cNvPr>
            <p:cNvSpPr/>
            <p:nvPr/>
          </p:nvSpPr>
          <p:spPr>
            <a:xfrm>
              <a:off x="3541302" y="4610724"/>
              <a:ext cx="19848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en-US" altLang="ko-KR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03.</a:t>
              </a:r>
              <a:r>
                <a:rPr lang="ko-KR" altLang="en-US" sz="2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 테스트 결과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F1D70A1-956D-40B8-92B5-173E55DA35A2}"/>
                </a:ext>
              </a:extLst>
            </p:cNvPr>
            <p:cNvCxnSpPr>
              <a:cxnSpLocks/>
            </p:cNvCxnSpPr>
            <p:nvPr/>
          </p:nvCxnSpPr>
          <p:spPr>
            <a:xfrm>
              <a:off x="4470677" y="5104539"/>
              <a:ext cx="38257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84AA006-5BD8-451F-8868-77988D6A05D0}"/>
                </a:ext>
              </a:extLst>
            </p:cNvPr>
            <p:cNvGrpSpPr/>
            <p:nvPr/>
          </p:nvGrpSpPr>
          <p:grpSpPr>
            <a:xfrm>
              <a:off x="3491959" y="5218163"/>
              <a:ext cx="2430891" cy="802412"/>
              <a:chOff x="623885" y="5112304"/>
              <a:chExt cx="2430891" cy="802412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6CF49E7-AA20-4EE0-B682-3E5F18D770B8}"/>
                  </a:ext>
                </a:extLst>
              </p:cNvPr>
              <p:cNvSpPr/>
              <p:nvPr/>
            </p:nvSpPr>
            <p:spPr>
              <a:xfrm>
                <a:off x="623888" y="5112304"/>
                <a:ext cx="24308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Test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데이터로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 BPM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 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Prediction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25C294C-59D8-4C04-99ED-DCC1CF990087}"/>
                  </a:ext>
                </a:extLst>
              </p:cNvPr>
              <p:cNvSpPr/>
              <p:nvPr/>
            </p:nvSpPr>
            <p:spPr>
              <a:xfrm>
                <a:off x="623885" y="5637717"/>
                <a:ext cx="23400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latinLnBrk="0">
                  <a:buFont typeface="Wingdings" panose="05000000000000000000" pitchFamily="2" charset="2"/>
                  <a:buChar char="§"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RMSE, R2 Score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를 통해 평가</a:t>
                </a:r>
              </a:p>
            </p:txBody>
          </p:sp>
        </p:grpSp>
      </p:grpSp>
      <p:sp>
        <p:nvSpPr>
          <p:cNvPr id="119" name="L 도형 118">
            <a:extLst>
              <a:ext uri="{FF2B5EF4-FFF2-40B4-BE49-F238E27FC236}">
                <a16:creationId xmlns:a16="http://schemas.microsoft.com/office/drawing/2014/main" id="{7FD68243-6603-4DAE-ACBB-D29011C7EC04}"/>
              </a:ext>
            </a:extLst>
          </p:cNvPr>
          <p:cNvSpPr/>
          <p:nvPr/>
        </p:nvSpPr>
        <p:spPr>
          <a:xfrm rot="13500000">
            <a:off x="9134693" y="5392213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071AEA6-C7A8-46BC-A54C-FE6BC6AEBF2B}"/>
              </a:ext>
            </a:extLst>
          </p:cNvPr>
          <p:cNvGrpSpPr/>
          <p:nvPr/>
        </p:nvGrpSpPr>
        <p:grpSpPr>
          <a:xfrm>
            <a:off x="8482007" y="3332090"/>
            <a:ext cx="3410060" cy="1003767"/>
            <a:chOff x="8102624" y="3290643"/>
            <a:chExt cx="3953252" cy="100376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0AA28C7-312F-498D-B854-79F118FF4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2624" y="3290643"/>
              <a:ext cx="3953252" cy="65293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D14F9-D6AE-4F16-8C90-3D6010B8DAFD}"/>
                </a:ext>
              </a:extLst>
            </p:cNvPr>
            <p:cNvSpPr txBox="1"/>
            <p:nvPr/>
          </p:nvSpPr>
          <p:spPr>
            <a:xfrm>
              <a:off x="9145050" y="3986633"/>
              <a:ext cx="1873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[R square formula]</a:t>
              </a:r>
              <a:endParaRPr lang="ko-KR" altLang="en-US" sz="1400" dirty="0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18E1D65F-89E0-4E1E-84A1-55C52CEBF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657542"/>
            <a:ext cx="3205114" cy="11366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3BDA013D-D68B-472E-B77E-8F064A2A795A}"/>
              </a:ext>
            </a:extLst>
          </p:cNvPr>
          <p:cNvSpPr txBox="1"/>
          <p:nvPr/>
        </p:nvSpPr>
        <p:spPr>
          <a:xfrm>
            <a:off x="9276562" y="2822932"/>
            <a:ext cx="1873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[RMSE formula]</a:t>
            </a:r>
            <a:endParaRPr lang="ko-KR" altLang="en-US" sz="1400" dirty="0"/>
          </a:p>
        </p:txBody>
      </p:sp>
      <p:pic>
        <p:nvPicPr>
          <p:cNvPr id="1028" name="Picture 4" descr="How and where to apply Feature Scaling? | Machine Learning | by Shaurya  Uppal | Medium">
            <a:extLst>
              <a:ext uri="{FF2B5EF4-FFF2-40B4-BE49-F238E27FC236}">
                <a16:creationId xmlns:a16="http://schemas.microsoft.com/office/drawing/2014/main" id="{E0B2D156-D12B-4804-8FB1-59707056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78" y="1734456"/>
            <a:ext cx="3647793" cy="22505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6628E16-6E66-4BCC-A48D-F37D0A6A1F9D}"/>
              </a:ext>
            </a:extLst>
          </p:cNvPr>
          <p:cNvSpPr txBox="1"/>
          <p:nvPr/>
        </p:nvSpPr>
        <p:spPr>
          <a:xfrm>
            <a:off x="1067201" y="4049597"/>
            <a:ext cx="16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데이터 분포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982DFF-2972-4FCF-9D50-471FDFDC6717}"/>
              </a:ext>
            </a:extLst>
          </p:cNvPr>
          <p:cNvSpPr txBox="1"/>
          <p:nvPr/>
        </p:nvSpPr>
        <p:spPr>
          <a:xfrm>
            <a:off x="5414872" y="4049597"/>
            <a:ext cx="179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데이터 정규화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0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28FCBC90-E9D0-43E0-899A-51195492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52664"/>
              </p:ext>
            </p:extLst>
          </p:nvPr>
        </p:nvGraphicFramePr>
        <p:xfrm>
          <a:off x="7738895" y="3610587"/>
          <a:ext cx="4079716" cy="202638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9858">
                  <a:extLst>
                    <a:ext uri="{9D8B030D-6E8A-4147-A177-3AD203B41FA5}">
                      <a16:colId xmlns:a16="http://schemas.microsoft.com/office/drawing/2014/main" val="2364705629"/>
                    </a:ext>
                  </a:extLst>
                </a:gridCol>
                <a:gridCol w="2039858">
                  <a:extLst>
                    <a:ext uri="{9D8B030D-6E8A-4147-A177-3AD203B41FA5}">
                      <a16:colId xmlns:a16="http://schemas.microsoft.com/office/drawing/2014/main" val="579940859"/>
                    </a:ext>
                  </a:extLst>
                </a:gridCol>
              </a:tblGrid>
              <a:tr h="470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Hyper Parameter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value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56861"/>
                  </a:ext>
                </a:extLst>
              </a:tr>
              <a:tr h="1556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Epoch</a:t>
                      </a:r>
                    </a:p>
                    <a:p>
                      <a:pPr latinLnBrk="1"/>
                      <a:r>
                        <a:rPr lang="en-US" altLang="ko-KR" sz="1500" dirty="0" err="1"/>
                        <a:t>Batch_size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Optimizer(</a:t>
                      </a:r>
                      <a:r>
                        <a:rPr lang="en-US" altLang="ko-KR" sz="1500" dirty="0" err="1"/>
                        <a:t>lr</a:t>
                      </a:r>
                      <a:r>
                        <a:rPr lang="en-US" altLang="ko-KR" sz="1500" dirty="0"/>
                        <a:t>)</a:t>
                      </a:r>
                    </a:p>
                    <a:p>
                      <a:pPr latinLnBrk="1"/>
                      <a:r>
                        <a:rPr lang="en-US" altLang="ko-KR" sz="1500" dirty="0"/>
                        <a:t>Activation()</a:t>
                      </a:r>
                    </a:p>
                    <a:p>
                      <a:pPr latinLnBrk="1"/>
                      <a:r>
                        <a:rPr lang="en-US" altLang="ko-KR" sz="1500" dirty="0" err="1"/>
                        <a:t>Validation_set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 err="1"/>
                        <a:t>Loss_function</a:t>
                      </a:r>
                      <a:endParaRPr lang="en-US" altLang="ko-KR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100</a:t>
                      </a:r>
                    </a:p>
                    <a:p>
                      <a:pPr latinLnBrk="1"/>
                      <a:r>
                        <a:rPr lang="en-US" altLang="ko-KR" sz="1500" dirty="0"/>
                        <a:t>128</a:t>
                      </a:r>
                    </a:p>
                    <a:p>
                      <a:pPr latinLnBrk="1"/>
                      <a:r>
                        <a:rPr lang="en-US" altLang="ko-KR" sz="1500" dirty="0"/>
                        <a:t>Adam(0.00002)</a:t>
                      </a:r>
                    </a:p>
                    <a:p>
                      <a:pPr latinLnBrk="1"/>
                      <a:r>
                        <a:rPr lang="en-US" altLang="ko-KR" sz="1500" dirty="0" err="1"/>
                        <a:t>LeakyRelu</a:t>
                      </a:r>
                      <a:r>
                        <a:rPr lang="en-US" altLang="ko-KR" sz="1500" dirty="0"/>
                        <a:t>(0.2)</a:t>
                      </a:r>
                    </a:p>
                    <a:p>
                      <a:pPr latinLnBrk="1"/>
                      <a:r>
                        <a:rPr lang="en-US" altLang="ko-KR" sz="1500" dirty="0"/>
                        <a:t>Train </a:t>
                      </a:r>
                      <a:r>
                        <a:rPr lang="ko-KR" altLang="en-US" sz="1500" dirty="0"/>
                        <a:t>데이터의</a:t>
                      </a:r>
                      <a:r>
                        <a:rPr lang="en-US" altLang="ko-KR" sz="1500" dirty="0"/>
                        <a:t> 0.2</a:t>
                      </a:r>
                    </a:p>
                    <a:p>
                      <a:pPr latinLnBrk="1"/>
                      <a:r>
                        <a:rPr lang="en-US" altLang="ko-KR" sz="1500" dirty="0" err="1"/>
                        <a:t>Mean_squared_error</a:t>
                      </a:r>
                      <a:endParaRPr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083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E08553-7EF7-4D72-B31A-DC54F0608E2D}"/>
              </a:ext>
            </a:extLst>
          </p:cNvPr>
          <p:cNvSpPr txBox="1"/>
          <p:nvPr/>
        </p:nvSpPr>
        <p:spPr>
          <a:xfrm>
            <a:off x="8336132" y="5697473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모델 </a:t>
            </a:r>
            <a:r>
              <a:rPr lang="ko-KR" altLang="en-US" dirty="0" err="1"/>
              <a:t>하이퍼파라미터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9BB9DA-6C84-4884-ACDE-DF0236ED1070}"/>
              </a:ext>
            </a:extLst>
          </p:cNvPr>
          <p:cNvSpPr txBox="1"/>
          <p:nvPr/>
        </p:nvSpPr>
        <p:spPr>
          <a:xfrm>
            <a:off x="586751" y="161127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 훈련 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구현 모델 </a:t>
            </a:r>
            <a:r>
              <a:rPr lang="en-US" altLang="ko-KR" dirty="0"/>
              <a:t>: DNN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1F8869-DE4B-450A-A35F-585047EFC415}"/>
              </a:ext>
            </a:extLst>
          </p:cNvPr>
          <p:cNvGrpSpPr/>
          <p:nvPr/>
        </p:nvGrpSpPr>
        <p:grpSpPr>
          <a:xfrm>
            <a:off x="203926" y="3195330"/>
            <a:ext cx="3439315" cy="2841522"/>
            <a:chOff x="203926" y="3195330"/>
            <a:chExt cx="3439315" cy="2841522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AA22F0B-E7AC-4D5A-9D0A-9E014A08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389" y="3261476"/>
              <a:ext cx="2995852" cy="236137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18B0101-B20E-4DA0-8328-FCFD1024A95D}"/>
                </a:ext>
              </a:extLst>
            </p:cNvPr>
            <p:cNvSpPr txBox="1"/>
            <p:nvPr/>
          </p:nvSpPr>
          <p:spPr>
            <a:xfrm>
              <a:off x="1158300" y="5667520"/>
              <a:ext cx="190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전체 데이터 셋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A10121-E188-4C1B-BCDD-AF929BE8BD5F}"/>
                </a:ext>
              </a:extLst>
            </p:cNvPr>
            <p:cNvSpPr txBox="1"/>
            <p:nvPr/>
          </p:nvSpPr>
          <p:spPr>
            <a:xfrm>
              <a:off x="203926" y="3195330"/>
              <a:ext cx="4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(1)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EDE1FE-7CA3-4026-AB73-AC185E76D265}"/>
              </a:ext>
            </a:extLst>
          </p:cNvPr>
          <p:cNvGrpSpPr/>
          <p:nvPr/>
        </p:nvGrpSpPr>
        <p:grpSpPr>
          <a:xfrm>
            <a:off x="3863581" y="3204279"/>
            <a:ext cx="3624548" cy="2841469"/>
            <a:chOff x="3863581" y="3204279"/>
            <a:chExt cx="3624548" cy="284146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0A61FD-0586-4C6D-89B9-537E4239D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7044" y="3262155"/>
              <a:ext cx="3181085" cy="240534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0D0925-2F60-429D-9245-7E11CF2FABA5}"/>
                </a:ext>
              </a:extLst>
            </p:cNvPr>
            <p:cNvSpPr txBox="1"/>
            <p:nvPr/>
          </p:nvSpPr>
          <p:spPr>
            <a:xfrm>
              <a:off x="4739577" y="5676416"/>
              <a:ext cx="2485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[Mid Range </a:t>
              </a:r>
              <a:r>
                <a:rPr lang="ko-KR" altLang="en-US" dirty="0"/>
                <a:t>데이터 셋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75CDB3-5AA9-4D9F-8CB0-64B716580E26}"/>
                </a:ext>
              </a:extLst>
            </p:cNvPr>
            <p:cNvSpPr txBox="1"/>
            <p:nvPr/>
          </p:nvSpPr>
          <p:spPr>
            <a:xfrm>
              <a:off x="3863581" y="3204279"/>
              <a:ext cx="443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(2)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33158" y="2019735"/>
            <a:ext cx="5792896" cy="4771681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792896" cy="7981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5B320-AF61-4D27-8A58-D646AD1FCB22}"/>
              </a:ext>
            </a:extLst>
          </p:cNvPr>
          <p:cNvSpPr txBox="1"/>
          <p:nvPr/>
        </p:nvSpPr>
        <p:spPr>
          <a:xfrm>
            <a:off x="1072225" y="577891"/>
            <a:ext cx="2385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  <a:endParaRPr lang="ko-KR" altLang="en-US" sz="4400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DD37DF-C0F2-4304-B535-D545C43EF5EB}"/>
              </a:ext>
            </a:extLst>
          </p:cNvPr>
          <p:cNvSpPr txBox="1"/>
          <p:nvPr/>
        </p:nvSpPr>
        <p:spPr>
          <a:xfrm>
            <a:off x="552462" y="1688922"/>
            <a:ext cx="3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&lt;Regression</a:t>
            </a:r>
            <a:r>
              <a:rPr lang="ko-KR" altLang="en-US" dirty="0"/>
              <a:t>모델 훈련 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8564C2-83A7-4D8B-BB0E-84C22405C27C}"/>
              </a:ext>
            </a:extLst>
          </p:cNvPr>
          <p:cNvSpPr/>
          <p:nvPr/>
        </p:nvSpPr>
        <p:spPr>
          <a:xfrm>
            <a:off x="6497344" y="2300509"/>
            <a:ext cx="5070767" cy="238155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965449-237C-4881-A0D3-62537175F14F}"/>
              </a:ext>
            </a:extLst>
          </p:cNvPr>
          <p:cNvSpPr/>
          <p:nvPr/>
        </p:nvSpPr>
        <p:spPr>
          <a:xfrm>
            <a:off x="6506614" y="2062355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B3ECA4-D03B-4405-957A-6A035394C368}"/>
              </a:ext>
            </a:extLst>
          </p:cNvPr>
          <p:cNvSpPr/>
          <p:nvPr/>
        </p:nvSpPr>
        <p:spPr>
          <a:xfrm>
            <a:off x="6743067" y="2062355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1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D0DB4-4C82-4EDB-9A8E-6343EE5EB618}"/>
              </a:ext>
            </a:extLst>
          </p:cNvPr>
          <p:cNvSpPr txBox="1"/>
          <p:nvPr/>
        </p:nvSpPr>
        <p:spPr>
          <a:xfrm>
            <a:off x="7063971" y="2199955"/>
            <a:ext cx="1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실험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27852-5089-40B7-9F60-19283E742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6" y="2160359"/>
            <a:ext cx="5553360" cy="2267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1FE4-3857-443C-B64A-4A52ADB4EF7D}"/>
              </a:ext>
            </a:extLst>
          </p:cNvPr>
          <p:cNvSpPr txBox="1"/>
          <p:nvPr/>
        </p:nvSpPr>
        <p:spPr>
          <a:xfrm>
            <a:off x="6827519" y="2734322"/>
            <a:ext cx="284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실험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RMSE : 10.9</a:t>
            </a:r>
          </a:p>
          <a:p>
            <a:r>
              <a:rPr lang="en-US" altLang="ko-KR" sz="1600" dirty="0"/>
              <a:t>R2_score : -0.78 (</a:t>
            </a:r>
            <a:r>
              <a:rPr lang="ko-KR" altLang="en-US" sz="1600" dirty="0"/>
              <a:t>최대 </a:t>
            </a:r>
            <a:r>
              <a:rPr lang="en-US" altLang="ko-KR" sz="1600" dirty="0"/>
              <a:t>1)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920C2-51AC-478A-8D88-7EDACB887005}"/>
              </a:ext>
            </a:extLst>
          </p:cNvPr>
          <p:cNvSpPr txBox="1"/>
          <p:nvPr/>
        </p:nvSpPr>
        <p:spPr>
          <a:xfrm>
            <a:off x="6827519" y="4545336"/>
            <a:ext cx="284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실험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RMSE : 9.14</a:t>
            </a:r>
          </a:p>
          <a:p>
            <a:r>
              <a:rPr lang="en-US" altLang="ko-KR" sz="1600" dirty="0"/>
              <a:t>R2_score : -1.65 (</a:t>
            </a:r>
            <a:r>
              <a:rPr lang="ko-KR" altLang="en-US" sz="1600" dirty="0"/>
              <a:t>최대 </a:t>
            </a:r>
            <a:r>
              <a:rPr lang="en-US" altLang="ko-KR" sz="1600" dirty="0"/>
              <a:t>1)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0A7CD-3B55-4A28-B04D-BEC545691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6" y="4472827"/>
            <a:ext cx="5553360" cy="21757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AC822-9600-4915-B85F-60D6B9F14EFF}"/>
              </a:ext>
            </a:extLst>
          </p:cNvPr>
          <p:cNvSpPr txBox="1"/>
          <p:nvPr/>
        </p:nvSpPr>
        <p:spPr>
          <a:xfrm>
            <a:off x="108998" y="2199955"/>
            <a:ext cx="44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29EA2C-F74B-4C4F-81BD-493DA1FBFF5F}"/>
              </a:ext>
            </a:extLst>
          </p:cNvPr>
          <p:cNvSpPr txBox="1"/>
          <p:nvPr/>
        </p:nvSpPr>
        <p:spPr>
          <a:xfrm>
            <a:off x="108998" y="4467589"/>
            <a:ext cx="44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493485" y="845304"/>
            <a:ext cx="3029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05. </a:t>
            </a:r>
            <a:r>
              <a: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결 론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6996A2-4570-42C8-9F0A-623D0A0B141C}"/>
              </a:ext>
            </a:extLst>
          </p:cNvPr>
          <p:cNvCxnSpPr/>
          <p:nvPr/>
        </p:nvCxnSpPr>
        <p:spPr>
          <a:xfrm>
            <a:off x="621394" y="2195554"/>
            <a:ext cx="81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536694" y="2585087"/>
            <a:ext cx="790596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Under Fitting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Loss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튀는 현상 해결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데이터셋 딥러닝 모델 적용에 대한 이해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모델에 대한 연구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연구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연구</a:t>
            </a:r>
            <a:b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데이터 셋에 적합한 모델 경험적으로 찾기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17429</TotalTime>
  <Words>326</Words>
  <Application>Microsoft Office PowerPoint</Application>
  <PresentationFormat>와이드스크린</PresentationFormat>
  <Paragraphs>96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Wingdings</vt:lpstr>
      <vt:lpstr>나눔고딕</vt:lpstr>
      <vt:lpstr>나눔스퀘어</vt:lpstr>
      <vt:lpstr>맑은 고딕</vt:lpstr>
      <vt:lpstr>Arial</vt:lpstr>
      <vt:lpstr>한수원 한울림OTF</vt:lpstr>
      <vt:lpstr>한수원 한돋움 Bold</vt:lpstr>
      <vt:lpstr>한수원 한돋움OTF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192</cp:revision>
  <dcterms:created xsi:type="dcterms:W3CDTF">2018-12-01T01:21:28Z</dcterms:created>
  <dcterms:modified xsi:type="dcterms:W3CDTF">2021-04-20T10:03:50Z</dcterms:modified>
</cp:coreProperties>
</file>