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77" r:id="rId4"/>
    <p:sldId id="278" r:id="rId5"/>
    <p:sldId id="280" r:id="rId6"/>
    <p:sldId id="279" r:id="rId7"/>
    <p:sldId id="283" r:id="rId8"/>
    <p:sldId id="282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수원 한돋움 Bold" panose="020B0600000101010101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275" userDrawn="1">
          <p15:clr>
            <a:srgbClr val="A4A3A4"/>
          </p15:clr>
        </p15:guide>
        <p15:guide id="7" pos="7537" userDrawn="1">
          <p15:clr>
            <a:srgbClr val="A4A3A4"/>
          </p15:clr>
        </p15:guide>
        <p15:guide id="8" orient="horz" pos="663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D5D5D5"/>
    <a:srgbClr val="3CD7F6"/>
    <a:srgbClr val="FAFAFA"/>
    <a:srgbClr val="FDFDFD"/>
    <a:srgbClr val="15B9F3"/>
    <a:srgbClr val="ECEDEE"/>
    <a:srgbClr val="D7D9DB"/>
    <a:srgbClr val="F31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1275"/>
        <p:guide pos="7537"/>
        <p:guide orient="horz" pos="663"/>
        <p:guide pos="35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E070-50B1-43FD-BAAB-9A3379DDDD38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C76F7-949C-4639-B2C3-5E6FE8A1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6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8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2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6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2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1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5384-A5C8-4D2C-90AB-FFB68D7A975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55420-8C17-4468-AEC8-4430EE5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D5049-4932-4B7B-85EC-40E83393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B9A9-B33C-44ED-BABC-FA871DE1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3316-7BA5-40EB-8581-200B5FEA2219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D8425-FCC0-4840-A31E-836B0162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EDF18-8531-4D1C-8D2C-557CA89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EEB2E-B25A-4414-BD17-A799B96C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8B4CB-D02C-481C-AF58-5FF8AA62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32D09-B132-4F28-B128-E1DEFE45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FF83-2A70-421E-AECB-483A83DFCF49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12178-9859-40D8-866E-21CD2802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B6406-813E-4647-A1CD-44007D38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1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75D3C-BC40-4959-99A4-A4FA86FF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97603-2315-4C2B-9A9D-92656348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4F8D-5AA1-4320-859C-C96114E23502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7CEBB-FB44-43B4-BEC1-1E4F2CDB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33AD9-B19D-45F0-850E-9C8B4BD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DD5C9-C8D9-4D87-A37C-CF8F5EE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817-E484-4057-8DFC-D44ECB05FA9D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AAFA-ED36-45D1-BE1D-66AFD6BE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A15C4-8EE8-4FEC-9177-73B7EB3E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24D-2213-4EAA-9808-618F4276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750EE-4115-4C51-8834-D4A84994B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09B05B-0309-47DC-922A-D465EE84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4EAFA-AD9C-4F18-A3AE-85A691DE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B112-FA3A-4766-A52E-56F256FF944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13F815-2CFA-4E42-96E5-B64B7EC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974D9-97EC-4EC7-9693-C3C4C13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27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3C591-E098-4827-8F9D-10A41978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B2B7E-A180-4E0C-936F-0C28D9C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ABC4B-31F5-47E2-A80B-C2A0AAE9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905E65-0A18-4469-BD2A-632C378E1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B5198-90A4-428E-A2AF-E6B739C4D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73297-6D6E-40D2-8EBB-BA831FB9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DB713-0508-4C24-8372-F5AFC0539C0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87E771-D0F9-46EB-9B4B-7E18552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D791D4-00C9-44F9-B42C-A5939FEB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94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AFF4-47E3-4395-BB65-1A8CF645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47138-787D-4B02-9183-24EA9294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9A50-DD41-4205-BB80-C6EBA4E56B4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28DC84-78BD-4E94-916C-23F6F67E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C8C0FF-066B-4CDB-B217-DB3203EA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60DF2-23F3-41F9-BC7F-7FD8589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2A61-4285-4AC5-A500-CA00E08C625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9BCFB1-3512-4B67-91B9-3F0A56BC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A53FF-C5B1-42BD-9AFD-6661508F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1DDF-7F0E-4CE1-8D79-6BA2024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8E2D3-A06A-4F93-AF98-86A4036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D3827-E86F-459A-AD23-C4A4D1567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BB84D-DDF9-42C8-9081-962CBEAB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8C9A-EE1A-4710-B364-FEA52C89C2CB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6EB6-D9EE-4DF7-99E1-FBF5E99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63FC8-29D5-4D5A-8F61-818F450C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94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89CDE-C98C-4A43-BD0C-B9A9E53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0894C1-0B8B-48EB-ADB9-D944E0726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3D3FD-19D5-4E80-AA38-E948F18D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E7D2-EEE9-42E6-9F3F-6410191F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82B4-C746-4D66-8200-49BCB741E42D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DED0B-7552-47A8-A1C2-E8460511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1428D-BECF-4B14-94FD-1E213505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BE126-E18A-4608-B32C-6C51CE0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AEAFC1-8901-41E8-94A5-EF631E448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97176-D9B6-4D91-9F89-927906BEA79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6C20060-D7A0-4E2F-9CA4-55E1B3252904}"/>
              </a:ext>
            </a:extLst>
          </p:cNvPr>
          <p:cNvGrpSpPr/>
          <p:nvPr/>
        </p:nvGrpSpPr>
        <p:grpSpPr>
          <a:xfrm>
            <a:off x="493485" y="845304"/>
            <a:ext cx="9283880" cy="4068177"/>
            <a:chOff x="493485" y="758281"/>
            <a:chExt cx="9283880" cy="406817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CDF5B2-7AB6-4C65-85AF-16DCC3A7A59C}"/>
                </a:ext>
              </a:extLst>
            </p:cNvPr>
            <p:cNvGrpSpPr/>
            <p:nvPr/>
          </p:nvGrpSpPr>
          <p:grpSpPr>
            <a:xfrm>
              <a:off x="493485" y="758281"/>
              <a:ext cx="9283880" cy="2554546"/>
              <a:chOff x="493485" y="1223308"/>
              <a:chExt cx="9283880" cy="255454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4C1FE0-6BEB-44C5-B4B9-1755F444F838}"/>
                  </a:ext>
                </a:extLst>
              </p:cNvPr>
              <p:cNvSpPr txBox="1"/>
              <p:nvPr/>
            </p:nvSpPr>
            <p:spPr>
              <a:xfrm>
                <a:off x="493485" y="1223308"/>
                <a:ext cx="5930637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70E31EC-F5C5-43A7-95D2-E0D46F4877DA}"/>
                  </a:ext>
                </a:extLst>
              </p:cNvPr>
              <p:cNvSpPr/>
              <p:nvPr/>
            </p:nvSpPr>
            <p:spPr>
              <a:xfrm>
                <a:off x="493485" y="3254634"/>
                <a:ext cx="8425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- 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임상을 위한 </a:t>
                </a:r>
                <a:r>
                  <a:rPr lang="en-US" altLang="ko-KR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BPM </a:t>
                </a:r>
                <a:r>
                  <a:rPr lang="ko-KR" altLang="en-US" sz="28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추론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0D7458C-4BCA-4F5F-BC06-13B3345CEF90}"/>
                  </a:ext>
                </a:extLst>
              </p:cNvPr>
              <p:cNvSpPr/>
              <p:nvPr/>
            </p:nvSpPr>
            <p:spPr>
              <a:xfrm>
                <a:off x="493485" y="2238971"/>
                <a:ext cx="92838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5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월 </a:t>
                </a:r>
                <a:r>
                  <a:rPr lang="en-US" altLang="ko-KR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2</a:t>
                </a:r>
                <a:r>
                  <a:rPr lang="ko-KR" altLang="en-US" sz="450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 Bold" panose="020B0600000101010101" pitchFamily="50" charset="-127"/>
                    <a:ea typeface="한수원 한돋움 Bold" panose="020B0600000101010101" pitchFamily="50" charset="-127"/>
                  </a:rPr>
                  <a:t>주차 업무보고</a:t>
                </a:r>
              </a:p>
              <a:p>
                <a:endParaRPr lang="ko-KR" altLang="en-US" sz="4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anose="020B0600000101010101" pitchFamily="50" charset="-127"/>
                  <a:ea typeface="한수원 한돋움 Bold" panose="020B0600000101010101" pitchFamily="50" charset="-127"/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621394" y="4139857"/>
              <a:ext cx="8128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875DF8-A73F-486A-BD42-9D5A00F6ED6C}"/>
                </a:ext>
              </a:extLst>
            </p:cNvPr>
            <p:cNvSpPr/>
            <p:nvPr/>
          </p:nvSpPr>
          <p:spPr>
            <a:xfrm>
              <a:off x="533976" y="448790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울림OTF" panose="020B0600000101010101" pitchFamily="34" charset="-127"/>
                  <a:ea typeface="한수원 한울림OTF" panose="020B0600000101010101" pitchFamily="34" charset="-127"/>
                </a:rPr>
                <a:t>류경준</a:t>
              </a:r>
            </a:p>
          </p:txBody>
        </p:sp>
      </p:grpSp>
      <p:sp>
        <p:nvSpPr>
          <p:cNvPr id="2" name="직각 삼각형 1"/>
          <p:cNvSpPr/>
          <p:nvPr/>
        </p:nvSpPr>
        <p:spPr>
          <a:xfrm flipH="1">
            <a:off x="8113221" y="2876630"/>
            <a:ext cx="4078777" cy="3981370"/>
          </a:xfrm>
          <a:prstGeom prst="rtTriangle">
            <a:avLst/>
          </a:prstGeom>
          <a:solidFill>
            <a:srgbClr val="5E97E1"/>
          </a:solidFill>
          <a:ln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662487-CAB8-4F16-81DA-CD673B01B555}"/>
              </a:ext>
            </a:extLst>
          </p:cNvPr>
          <p:cNvGrpSpPr/>
          <p:nvPr/>
        </p:nvGrpSpPr>
        <p:grpSpPr>
          <a:xfrm>
            <a:off x="3934178" y="3900079"/>
            <a:ext cx="3089003" cy="308384"/>
            <a:chOff x="8823597" y="1076701"/>
            <a:chExt cx="3089003" cy="308384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8A16231F-DE50-44B6-9564-0703F12B1BA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8823597" y="1376363"/>
              <a:ext cx="3089003" cy="872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4C7708-EFD2-48AC-9716-F3DF47DC1EE9}"/>
                </a:ext>
              </a:extLst>
            </p:cNvPr>
            <p:cNvCxnSpPr>
              <a:cxnSpLocks/>
            </p:cNvCxnSpPr>
            <p:nvPr/>
          </p:nvCxnSpPr>
          <p:spPr>
            <a:xfrm>
              <a:off x="11612938" y="1076701"/>
              <a:ext cx="299662" cy="299662"/>
            </a:xfrm>
            <a:prstGeom prst="line">
              <a:avLst/>
            </a:prstGeom>
            <a:solidFill>
              <a:srgbClr val="FAFAF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60254984-C3EA-4927-989C-75B64647C7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1606" y="2012981"/>
            <a:ext cx="4402759" cy="4402759"/>
          </a:xfrm>
          <a:prstGeom prst="ellipse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CA2CC48F-8ABC-47C3-BDB9-581B9C0B3C4E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solidFill>
            <a:srgbClr val="ECEDE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2A0BF4E-1012-4B44-988D-C6DF1ED6A8F7}"/>
              </a:ext>
            </a:extLst>
          </p:cNvPr>
          <p:cNvSpPr/>
          <p:nvPr/>
        </p:nvSpPr>
        <p:spPr>
          <a:xfrm>
            <a:off x="636146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4321618-CA3D-4B47-A0D6-F7BDE6708D34}"/>
              </a:ext>
            </a:extLst>
          </p:cNvPr>
          <p:cNvSpPr/>
          <p:nvPr/>
        </p:nvSpPr>
        <p:spPr>
          <a:xfrm>
            <a:off x="2834834" y="2009775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57FFEBA-DCBB-4A7D-BCC9-8C85ABB0F8B7}"/>
              </a:ext>
            </a:extLst>
          </p:cNvPr>
          <p:cNvSpPr/>
          <p:nvPr/>
        </p:nvSpPr>
        <p:spPr>
          <a:xfrm>
            <a:off x="636146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A5665D-EFE0-4EBA-B758-C381E0FD0865}"/>
              </a:ext>
            </a:extLst>
          </p:cNvPr>
          <p:cNvSpPr/>
          <p:nvPr/>
        </p:nvSpPr>
        <p:spPr>
          <a:xfrm>
            <a:off x="2834834" y="4208463"/>
            <a:ext cx="2198688" cy="2198688"/>
          </a:xfrm>
          <a:prstGeom prst="ellipse">
            <a:avLst/>
          </a:prstGeom>
          <a:solidFill>
            <a:srgbClr val="FAFAFA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4275D6-6EA1-4964-9130-2A23F8D5F82E}"/>
              </a:ext>
            </a:extLst>
          </p:cNvPr>
          <p:cNvSpPr/>
          <p:nvPr/>
        </p:nvSpPr>
        <p:spPr>
          <a:xfrm>
            <a:off x="763599" y="2931120"/>
            <a:ext cx="194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Data Range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조정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740D4C-B843-4AB3-AFBA-7C92CAAAEBAB}"/>
              </a:ext>
            </a:extLst>
          </p:cNvPr>
          <p:cNvSpPr/>
          <p:nvPr/>
        </p:nvSpPr>
        <p:spPr>
          <a:xfrm>
            <a:off x="2898560" y="2808009"/>
            <a:ext cx="2071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Feature Noise </a:t>
            </a:r>
          </a:p>
          <a:p>
            <a:pPr algn="ctr"/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정의 및 제거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2F733D-89DA-4D53-8B04-A6B66C7EE320}"/>
              </a:ext>
            </a:extLst>
          </p:cNvPr>
          <p:cNvSpPr/>
          <p:nvPr/>
        </p:nvSpPr>
        <p:spPr>
          <a:xfrm>
            <a:off x="782913" y="5012830"/>
            <a:ext cx="1943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DNN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Regression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Model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적용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7D18AF-70F8-4E80-800B-6171337425C7}"/>
              </a:ext>
            </a:extLst>
          </p:cNvPr>
          <p:cNvSpPr/>
          <p:nvPr/>
        </p:nvSpPr>
        <p:spPr>
          <a:xfrm>
            <a:off x="2834834" y="5015419"/>
            <a:ext cx="219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RMSE, R2_Score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Metric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으로 성능 평가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700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41F3C660-799D-4BF4-B238-F63371F59B43}"/>
              </a:ext>
            </a:extLst>
          </p:cNvPr>
          <p:cNvSpPr/>
          <p:nvPr/>
        </p:nvSpPr>
        <p:spPr>
          <a:xfrm>
            <a:off x="7161605" y="2012980"/>
            <a:ext cx="4402761" cy="4402761"/>
          </a:xfrm>
          <a:prstGeom prst="ellipse">
            <a:avLst/>
          </a:prstGeom>
          <a:noFill/>
          <a:ln w="508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636146" y="578130"/>
            <a:ext cx="1489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개 요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0C02F1-5017-4501-9EEC-656A101CF9CD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부분 원형 52">
            <a:extLst>
              <a:ext uri="{FF2B5EF4-FFF2-40B4-BE49-F238E27FC236}">
                <a16:creationId xmlns:a16="http://schemas.microsoft.com/office/drawing/2014/main" id="{A8F74179-5EA7-45DE-8523-6C3C5A4A05D8}"/>
              </a:ext>
            </a:extLst>
          </p:cNvPr>
          <p:cNvSpPr/>
          <p:nvPr/>
        </p:nvSpPr>
        <p:spPr>
          <a:xfrm rot="18000000">
            <a:off x="7153070" y="2007063"/>
            <a:ext cx="4402800" cy="4402800"/>
          </a:xfrm>
          <a:prstGeom prst="pie">
            <a:avLst>
              <a:gd name="adj1" fmla="val 0"/>
              <a:gd name="adj2" fmla="val 1079981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0FE7F7-37AE-401B-A94C-40C49312767A}"/>
              </a:ext>
            </a:extLst>
          </p:cNvPr>
          <p:cNvSpPr/>
          <p:nvPr/>
        </p:nvSpPr>
        <p:spPr>
          <a:xfrm>
            <a:off x="7377884" y="2951978"/>
            <a:ext cx="3953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서버 데이터와 모델 데이터의</a:t>
            </a:r>
            <a:b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</a:b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데이터 스케일 조정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완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대표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Feature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만을 가지고 </a:t>
            </a:r>
            <a:b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</a:b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모델 학습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진행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완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울림OTF" panose="020B0600000101010101" pitchFamily="34" charset="-127"/>
              <a:ea typeface="한수원 한울림OTF" panose="020B0600000101010101" pitchFamily="34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Feature Noise 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정의 및 제거</a:t>
            </a:r>
            <a:b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</a:b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(</a:t>
            </a: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진행중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울림OTF" panose="020B0600000101010101" pitchFamily="34" charset="-127"/>
                <a:ea typeface="한수원 한울림OTF" panose="020B0600000101010101" pitchFamily="34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6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5167A-2856-4F97-B3CD-EE9B01023C11}"/>
              </a:ext>
            </a:extLst>
          </p:cNvPr>
          <p:cNvSpPr txBox="1"/>
          <p:nvPr/>
        </p:nvSpPr>
        <p:spPr>
          <a:xfrm>
            <a:off x="301841" y="1793289"/>
            <a:ext cx="24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Data Range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조정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553BA376-8381-43CF-A731-11B83D4AA839}"/>
              </a:ext>
            </a:extLst>
          </p:cNvPr>
          <p:cNvSpPr/>
          <p:nvPr/>
        </p:nvSpPr>
        <p:spPr>
          <a:xfrm>
            <a:off x="1598609" y="2454584"/>
            <a:ext cx="1482573" cy="919747"/>
          </a:xfrm>
          <a:prstGeom prst="flowChartMagneticDisk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DCE493DA-2F73-4DB7-B68B-DBBD7C4CCE30}"/>
              </a:ext>
            </a:extLst>
          </p:cNvPr>
          <p:cNvSpPr/>
          <p:nvPr/>
        </p:nvSpPr>
        <p:spPr>
          <a:xfrm>
            <a:off x="8247356" y="2323000"/>
            <a:ext cx="1642369" cy="1100831"/>
          </a:xfrm>
          <a:prstGeom prst="flowChartMagneticDisk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32E7-A100-41CF-A549-591B977FAD1C}"/>
              </a:ext>
            </a:extLst>
          </p:cNvPr>
          <p:cNvSpPr txBox="1"/>
          <p:nvPr/>
        </p:nvSpPr>
        <p:spPr>
          <a:xfrm>
            <a:off x="1598609" y="2820333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학습 데이터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1EE0F-6CF8-4DCA-B23D-4FEA14F39FAC}"/>
              </a:ext>
            </a:extLst>
          </p:cNvPr>
          <p:cNvSpPr txBox="1"/>
          <p:nvPr/>
        </p:nvSpPr>
        <p:spPr>
          <a:xfrm>
            <a:off x="8327254" y="2815164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서버 데이터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3EEFC36-865D-4D36-B35D-F1AAD654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84" y="3720752"/>
            <a:ext cx="3645982" cy="24151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2201E-8242-4203-8880-C24040C2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699" y="3715584"/>
            <a:ext cx="3802601" cy="24202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CCC9C56-3003-4E4E-BC93-1DF48C30E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955" y="4125508"/>
            <a:ext cx="1467055" cy="1600423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9465C8-43D1-4B38-93D1-7DBB5F2DEA3F}"/>
              </a:ext>
            </a:extLst>
          </p:cNvPr>
          <p:cNvSpPr/>
          <p:nvPr/>
        </p:nvSpPr>
        <p:spPr>
          <a:xfrm>
            <a:off x="4262545" y="4678532"/>
            <a:ext cx="372862" cy="3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712316C-8391-4DCE-A8F9-03492C6BB54A}"/>
              </a:ext>
            </a:extLst>
          </p:cNvPr>
          <p:cNvSpPr/>
          <p:nvPr/>
        </p:nvSpPr>
        <p:spPr>
          <a:xfrm>
            <a:off x="6587558" y="4678532"/>
            <a:ext cx="372862" cy="328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C4F1312-6937-464E-9D50-CA472B32C806}"/>
              </a:ext>
            </a:extLst>
          </p:cNvPr>
          <p:cNvSpPr/>
          <p:nvPr/>
        </p:nvSpPr>
        <p:spPr>
          <a:xfrm>
            <a:off x="4722920" y="2454584"/>
            <a:ext cx="1704513" cy="9197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정규화 모델</a:t>
            </a:r>
          </a:p>
        </p:txBody>
      </p:sp>
    </p:spTree>
    <p:extLst>
      <p:ext uri="{BB962C8B-B14F-4D97-AF65-F5344CB8AC3E}">
        <p14:creationId xmlns:p14="http://schemas.microsoft.com/office/powerpoint/2010/main" val="104982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69EBF-6B90-422A-886A-CDB4991A9208}"/>
              </a:ext>
            </a:extLst>
          </p:cNvPr>
          <p:cNvSpPr txBox="1"/>
          <p:nvPr/>
        </p:nvSpPr>
        <p:spPr>
          <a:xfrm>
            <a:off x="301841" y="1793289"/>
            <a:ext cx="5093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Feature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Noise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정의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및 제거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Training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및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Validation Data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의 부족으로 정상적인 모델을 만들지 못하고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100~110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구간을 벗어난 예측 값을 도출함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046F49-865D-429F-A45A-B313D7C1BB4E}"/>
              </a:ext>
            </a:extLst>
          </p:cNvPr>
          <p:cNvGrpSpPr/>
          <p:nvPr/>
        </p:nvGrpSpPr>
        <p:grpSpPr>
          <a:xfrm>
            <a:off x="390619" y="4111952"/>
            <a:ext cx="5004908" cy="2426959"/>
            <a:chOff x="390619" y="3244334"/>
            <a:chExt cx="5004908" cy="279629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34CDFE2-2C2B-4C9C-9793-DFB0A3E34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619" y="3719744"/>
              <a:ext cx="5004908" cy="232088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E07652-A926-4DD6-A058-E3817E73F508}"/>
                </a:ext>
              </a:extLst>
            </p:cNvPr>
            <p:cNvSpPr txBox="1"/>
            <p:nvPr/>
          </p:nvSpPr>
          <p:spPr>
            <a:xfrm>
              <a:off x="1969795" y="3244334"/>
              <a:ext cx="175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한수원 한돋움 Bold" panose="020B0600000101010101" charset="-127"/>
                  <a:ea typeface="한수원 한돋움 Bold" panose="020B0600000101010101" charset="-127"/>
                </a:rPr>
                <a:t>[</a:t>
              </a:r>
              <a:r>
                <a:rPr lang="ko-KR" altLang="en-US" dirty="0">
                  <a:latin typeface="한수원 한돋움 Bold" panose="020B0600000101010101" charset="-127"/>
                  <a:ea typeface="한수원 한돋움 Bold" panose="020B0600000101010101" charset="-127"/>
                </a:rPr>
                <a:t>원본 데이터</a:t>
              </a:r>
              <a:r>
                <a:rPr lang="en-US" altLang="ko-KR" dirty="0">
                  <a:latin typeface="한수원 한돋움 Bold" panose="020B0600000101010101" charset="-127"/>
                  <a:ea typeface="한수원 한돋움 Bold" panose="020B0600000101010101" charset="-127"/>
                </a:rPr>
                <a:t>]</a:t>
              </a:r>
              <a:endParaRPr lang="ko-KR" altLang="en-US" dirty="0">
                <a:latin typeface="한수원 한돋움 Bold" panose="020B0600000101010101" charset="-127"/>
                <a:ea typeface="한수원 한돋움 Bold" panose="020B0600000101010101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48E6EA5-5BE0-4C2E-A343-24FB99AAA596}"/>
              </a:ext>
            </a:extLst>
          </p:cNvPr>
          <p:cNvGrpSpPr/>
          <p:nvPr/>
        </p:nvGrpSpPr>
        <p:grpSpPr>
          <a:xfrm>
            <a:off x="5632306" y="4111952"/>
            <a:ext cx="5265811" cy="2422597"/>
            <a:chOff x="5632306" y="4111952"/>
            <a:chExt cx="5265811" cy="2422597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6B732AC-B9FA-4626-8C46-132CD5DF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2306" y="4520207"/>
              <a:ext cx="5265811" cy="201434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6A99C3-EBF2-49F8-B030-6353876582EF}"/>
                </a:ext>
              </a:extLst>
            </p:cNvPr>
            <p:cNvSpPr txBox="1"/>
            <p:nvPr/>
          </p:nvSpPr>
          <p:spPr>
            <a:xfrm>
              <a:off x="6906878" y="4111952"/>
              <a:ext cx="2716669" cy="32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한수원 한돋움 Bold" panose="020B0600000101010101" charset="-127"/>
                  <a:ea typeface="한수원 한돋움 Bold" panose="020B0600000101010101" charset="-127"/>
                </a:rPr>
                <a:t>[Oversampling</a:t>
              </a:r>
              <a:r>
                <a:rPr lang="ko-KR" altLang="en-US" dirty="0">
                  <a:latin typeface="한수원 한돋움 Bold" panose="020B0600000101010101" charset="-127"/>
                  <a:ea typeface="한수원 한돋움 Bold" panose="020B0600000101010101" charset="-127"/>
                </a:rPr>
                <a:t> 데이터</a:t>
              </a:r>
              <a:r>
                <a:rPr lang="en-US" altLang="ko-KR" dirty="0">
                  <a:latin typeface="한수원 한돋움 Bold" panose="020B0600000101010101" charset="-127"/>
                  <a:ea typeface="한수원 한돋움 Bold" panose="020B0600000101010101" charset="-127"/>
                </a:rPr>
                <a:t>]</a:t>
              </a:r>
              <a:endParaRPr lang="ko-KR" altLang="en-US" dirty="0">
                <a:latin typeface="한수원 한돋움 Bold" panose="020B0600000101010101" charset="-127"/>
                <a:ea typeface="한수원 한돋움 Bold" panose="020B0600000101010101" charset="-127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8F59ED25-7FE0-4F03-98EF-EDC8D2669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487" y="1976827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52398E6-EC0F-42B8-B84C-208EF78E3A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73077"/>
            <a:ext cx="2730027" cy="20475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719DCBC3-2B36-479F-A1FF-A1ED03CB8DE9}"/>
              </a:ext>
            </a:extLst>
          </p:cNvPr>
          <p:cNvSpPr/>
          <p:nvPr/>
        </p:nvSpPr>
        <p:spPr>
          <a:xfrm>
            <a:off x="5982494" y="4749553"/>
            <a:ext cx="1015014" cy="941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799746F-CFF2-4582-A063-BF63476BC06F}"/>
              </a:ext>
            </a:extLst>
          </p:cNvPr>
          <p:cNvSpPr/>
          <p:nvPr/>
        </p:nvSpPr>
        <p:spPr>
          <a:xfrm>
            <a:off x="2716567" y="4980373"/>
            <a:ext cx="2678960" cy="706084"/>
          </a:xfrm>
          <a:prstGeom prst="roundRect">
            <a:avLst/>
          </a:prstGeom>
          <a:noFill/>
          <a:ln w="381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DA83EA-2AA6-4069-98A1-630401DE4FED}"/>
              </a:ext>
            </a:extLst>
          </p:cNvPr>
          <p:cNvGrpSpPr/>
          <p:nvPr/>
        </p:nvGrpSpPr>
        <p:grpSpPr>
          <a:xfrm>
            <a:off x="301841" y="3819564"/>
            <a:ext cx="1775535" cy="584775"/>
            <a:chOff x="7368465" y="2991774"/>
            <a:chExt cx="1775535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BC3B1C-FBFF-467A-8FC2-7FB9DCE95935}"/>
                </a:ext>
              </a:extLst>
            </p:cNvPr>
            <p:cNvSpPr txBox="1"/>
            <p:nvPr/>
          </p:nvSpPr>
          <p:spPr>
            <a:xfrm>
              <a:off x="7679184" y="2991774"/>
              <a:ext cx="1464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예측값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실제값</a:t>
              </a:r>
              <a:endParaRPr lang="ko-KR" altLang="en-US" sz="1600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487CBCD-B8A0-4791-8D33-44AEAD43B7EF}"/>
                </a:ext>
              </a:extLst>
            </p:cNvPr>
            <p:cNvCxnSpPr>
              <a:cxnSpLocks/>
            </p:cNvCxnSpPr>
            <p:nvPr/>
          </p:nvCxnSpPr>
          <p:spPr>
            <a:xfrm>
              <a:off x="7368465" y="3158971"/>
              <a:ext cx="43500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F9F61BA-C2A6-45BD-965C-A0E2B5E48772}"/>
                </a:ext>
              </a:extLst>
            </p:cNvPr>
            <p:cNvCxnSpPr>
              <a:cxnSpLocks/>
            </p:cNvCxnSpPr>
            <p:nvPr/>
          </p:nvCxnSpPr>
          <p:spPr>
            <a:xfrm>
              <a:off x="7368465" y="3429000"/>
              <a:ext cx="435006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F510D5-B3BD-41BF-9B7B-79FA1BA99A23}"/>
              </a:ext>
            </a:extLst>
          </p:cNvPr>
          <p:cNvSpPr txBox="1"/>
          <p:nvPr/>
        </p:nvSpPr>
        <p:spPr>
          <a:xfrm>
            <a:off x="6295611" y="1584437"/>
            <a:ext cx="1757778" cy="32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[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원본 데이터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]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7782A-7AE8-4843-8CFF-C7E5C85F7E22}"/>
              </a:ext>
            </a:extLst>
          </p:cNvPr>
          <p:cNvSpPr txBox="1"/>
          <p:nvPr/>
        </p:nvSpPr>
        <p:spPr>
          <a:xfrm>
            <a:off x="8637131" y="1596885"/>
            <a:ext cx="2716669" cy="32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[Oversampling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데이터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]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9AA687-BAD4-4D71-AE95-25459928D63B}"/>
              </a:ext>
            </a:extLst>
          </p:cNvPr>
          <p:cNvSpPr/>
          <p:nvPr/>
        </p:nvSpPr>
        <p:spPr>
          <a:xfrm>
            <a:off x="8219157" y="4980373"/>
            <a:ext cx="2678960" cy="706084"/>
          </a:xfrm>
          <a:prstGeom prst="roundRect">
            <a:avLst/>
          </a:prstGeom>
          <a:noFill/>
          <a:ln w="38100">
            <a:solidFill>
              <a:srgbClr val="5E97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6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69EBF-6B90-422A-886A-CDB4991A9208}"/>
              </a:ext>
            </a:extLst>
          </p:cNvPr>
          <p:cNvSpPr txBox="1"/>
          <p:nvPr/>
        </p:nvSpPr>
        <p:spPr>
          <a:xfrm>
            <a:off x="301841" y="1793289"/>
            <a:ext cx="3923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Feature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Noise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정의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및 제거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Feature Selection(72)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OF_full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: 24features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OF_Gavg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: 24features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OF_34Gavg : 24feaures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2DE4710-E259-4C59-A9F2-7B4ACAB5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447" y="4183532"/>
            <a:ext cx="4545121" cy="2310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E6F7676-8537-4BAA-B866-F6809B99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6" y="4183532"/>
            <a:ext cx="4874800" cy="23109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E5FCEA-2733-40D2-B291-83E5B2103CE7}"/>
              </a:ext>
            </a:extLst>
          </p:cNvPr>
          <p:cNvSpPr txBox="1"/>
          <p:nvPr/>
        </p:nvSpPr>
        <p:spPr>
          <a:xfrm>
            <a:off x="1953087" y="3701988"/>
            <a:ext cx="242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[72Features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데이터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]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FA69F-092E-4AE9-A899-1B5DA5841852}"/>
              </a:ext>
            </a:extLst>
          </p:cNvPr>
          <p:cNvSpPr txBox="1"/>
          <p:nvPr/>
        </p:nvSpPr>
        <p:spPr>
          <a:xfrm>
            <a:off x="6762380" y="3701988"/>
            <a:ext cx="28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[72Features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서버 데이터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]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07732C-F5C5-4FCB-9E29-C00D8236E906}"/>
              </a:ext>
            </a:extLst>
          </p:cNvPr>
          <p:cNvGrpSpPr/>
          <p:nvPr/>
        </p:nvGrpSpPr>
        <p:grpSpPr>
          <a:xfrm>
            <a:off x="177552" y="3584283"/>
            <a:ext cx="1775535" cy="584775"/>
            <a:chOff x="7368465" y="2991774"/>
            <a:chExt cx="1775535" cy="584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A8C440-8405-47EF-A562-750FC236D76B}"/>
                </a:ext>
              </a:extLst>
            </p:cNvPr>
            <p:cNvSpPr txBox="1"/>
            <p:nvPr/>
          </p:nvSpPr>
          <p:spPr>
            <a:xfrm>
              <a:off x="7679184" y="2991774"/>
              <a:ext cx="14648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err="1"/>
                <a:t>예측값</a:t>
              </a:r>
              <a:endParaRPr lang="en-US" altLang="ko-KR" sz="1600" dirty="0"/>
            </a:p>
            <a:p>
              <a:pPr algn="ctr"/>
              <a:r>
                <a:rPr lang="ko-KR" altLang="en-US" sz="1600" dirty="0" err="1"/>
                <a:t>실제값</a:t>
              </a:r>
              <a:endParaRPr lang="ko-KR" altLang="en-US" sz="1600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6DB5977-8543-4898-B65E-8886AE473F37}"/>
                </a:ext>
              </a:extLst>
            </p:cNvPr>
            <p:cNvCxnSpPr>
              <a:cxnSpLocks/>
            </p:cNvCxnSpPr>
            <p:nvPr/>
          </p:nvCxnSpPr>
          <p:spPr>
            <a:xfrm>
              <a:off x="7368465" y="3158971"/>
              <a:ext cx="43500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7DDEB9F-35B0-4387-9882-FB938FC220AA}"/>
                </a:ext>
              </a:extLst>
            </p:cNvPr>
            <p:cNvCxnSpPr>
              <a:cxnSpLocks/>
            </p:cNvCxnSpPr>
            <p:nvPr/>
          </p:nvCxnSpPr>
          <p:spPr>
            <a:xfrm>
              <a:off x="7368465" y="3429000"/>
              <a:ext cx="435006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283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69EBF-6B90-422A-886A-CDB4991A9208}"/>
              </a:ext>
            </a:extLst>
          </p:cNvPr>
          <p:cNvSpPr txBox="1"/>
          <p:nvPr/>
        </p:nvSpPr>
        <p:spPr>
          <a:xfrm>
            <a:off x="292962" y="1648333"/>
            <a:ext cx="1121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Feature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Noise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정의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및 제거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데이터 이상치 확인을 위한 작업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Test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결과 예측 범위 구간을 벗어난 값</a:t>
            </a:r>
            <a:b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</a:b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up:</a:t>
            </a:r>
            <a:r>
              <a:rPr lang="ko-KR" altLang="en-US" dirty="0">
                <a:solidFill>
                  <a:srgbClr val="FF0000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범위보다 높게 예측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, </a:t>
            </a:r>
            <a:r>
              <a:rPr lang="en-US" altLang="ko-KR" dirty="0">
                <a:solidFill>
                  <a:srgbClr val="5E97E1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down:</a:t>
            </a:r>
            <a:r>
              <a:rPr lang="ko-KR" altLang="en-US" dirty="0">
                <a:solidFill>
                  <a:srgbClr val="5E97E1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범위보다 낮게 예측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, </a:t>
            </a:r>
            <a:r>
              <a:rPr lang="en-US" altLang="ko-KR" dirty="0">
                <a:solidFill>
                  <a:schemeClr val="accent2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range:</a:t>
            </a:r>
            <a:r>
              <a:rPr lang="ko-KR" altLang="en-US" dirty="0">
                <a:solidFill>
                  <a:schemeClr val="accent2"/>
                </a:solidFill>
                <a:latin typeface="한수원 한돋움 Bold" panose="020B0600000101010101" charset="-127"/>
                <a:ea typeface="한수원 한돋움 Bold" panose="020B0600000101010101" charset="-127"/>
              </a:rPr>
              <a:t>범위내 예측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CF8E5-B01B-46B6-8AF6-6B33675F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471" y="2945449"/>
            <a:ext cx="3293864" cy="1681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62CC39-46FF-49E8-90D1-AA379A50B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62" y="2945449"/>
            <a:ext cx="3293864" cy="16814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BACF37-96D5-4E55-98E8-5548CF42B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56" y="2945450"/>
            <a:ext cx="3293862" cy="16814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D2EEF8-4E68-45BD-ABDB-0E1A984D2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586" y="4868647"/>
            <a:ext cx="3293864" cy="1752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688CC-69D0-4F91-8FC3-A683F6A7C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539" y="4868647"/>
            <a:ext cx="3293864" cy="17520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0D1B7-DD3D-420D-9E7B-BF1D28D8DF46}"/>
              </a:ext>
            </a:extLst>
          </p:cNvPr>
          <p:cNvSpPr txBox="1"/>
          <p:nvPr/>
        </p:nvSpPr>
        <p:spPr>
          <a:xfrm>
            <a:off x="10704880" y="2945449"/>
            <a:ext cx="87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한수원 한돋움 Bold" panose="020B0600000101010101" charset="-127"/>
                <a:ea typeface="한수원 한돋움 Bold" panose="020B0600000101010101" charset="-127"/>
              </a:rPr>
              <a:t>실제값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5DBCA-B3CE-44B2-9C1D-D422D4E9F02C}"/>
              </a:ext>
            </a:extLst>
          </p:cNvPr>
          <p:cNvSpPr txBox="1"/>
          <p:nvPr/>
        </p:nvSpPr>
        <p:spPr>
          <a:xfrm>
            <a:off x="1316902" y="6251352"/>
            <a:ext cx="87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평균값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82C8E-8196-4569-8DAE-14CFD2381DF0}"/>
              </a:ext>
            </a:extLst>
          </p:cNvPr>
          <p:cNvSpPr txBox="1"/>
          <p:nvPr/>
        </p:nvSpPr>
        <p:spPr>
          <a:xfrm>
            <a:off x="9099405" y="6251352"/>
            <a:ext cx="105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한수원 한돋움 Bold" panose="020B0600000101010101" charset="-127"/>
                <a:ea typeface="한수원 한돋움 Bold" panose="020B0600000101010101" charset="-127"/>
              </a:rPr>
              <a:t>표준편차</a:t>
            </a:r>
            <a:endParaRPr lang="ko-KR" altLang="en-US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72B82B-8851-485C-8F99-64BBB48EFDEE}"/>
              </a:ext>
            </a:extLst>
          </p:cNvPr>
          <p:cNvSpPr/>
          <p:nvPr/>
        </p:nvSpPr>
        <p:spPr>
          <a:xfrm>
            <a:off x="1118586" y="3429000"/>
            <a:ext cx="665826" cy="6658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311B8A1-5F5B-44F5-AABC-075629E4241E}"/>
              </a:ext>
            </a:extLst>
          </p:cNvPr>
          <p:cNvSpPr/>
          <p:nvPr/>
        </p:nvSpPr>
        <p:spPr>
          <a:xfrm>
            <a:off x="4412448" y="3446756"/>
            <a:ext cx="665826" cy="6658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8F144C0-394D-43A5-B67B-5E44FA96434B}"/>
              </a:ext>
            </a:extLst>
          </p:cNvPr>
          <p:cNvSpPr/>
          <p:nvPr/>
        </p:nvSpPr>
        <p:spPr>
          <a:xfrm>
            <a:off x="7830351" y="3446756"/>
            <a:ext cx="665826" cy="6658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1A72A73-8EC5-400F-8E9E-3B3E4983D4CD}"/>
              </a:ext>
            </a:extLst>
          </p:cNvPr>
          <p:cNvSpPr/>
          <p:nvPr/>
        </p:nvSpPr>
        <p:spPr>
          <a:xfrm>
            <a:off x="2015231" y="4208016"/>
            <a:ext cx="656948" cy="1686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CA7B2EB-7429-453A-9845-46A6DDE8586F}"/>
              </a:ext>
            </a:extLst>
          </p:cNvPr>
          <p:cNvSpPr/>
          <p:nvPr/>
        </p:nvSpPr>
        <p:spPr>
          <a:xfrm>
            <a:off x="5307798" y="4234650"/>
            <a:ext cx="656948" cy="1686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3E523B-8875-4F79-A2F3-BCA3D9DBD908}"/>
              </a:ext>
            </a:extLst>
          </p:cNvPr>
          <p:cNvSpPr/>
          <p:nvPr/>
        </p:nvSpPr>
        <p:spPr>
          <a:xfrm>
            <a:off x="8770931" y="4225772"/>
            <a:ext cx="656948" cy="1686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69EBF-6B90-422A-886A-CDB4991A9208}"/>
              </a:ext>
            </a:extLst>
          </p:cNvPr>
          <p:cNvSpPr txBox="1"/>
          <p:nvPr/>
        </p:nvSpPr>
        <p:spPr>
          <a:xfrm>
            <a:off x="292962" y="1793290"/>
            <a:ext cx="112124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Feature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Noise 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정의</a:t>
            </a: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및 제거</a:t>
            </a:r>
            <a:endParaRPr lang="en-US" altLang="ko-KR" sz="2000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방법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(1)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1 : 3_7~3_18(Feature)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2 : 164_2~164_23(Feature)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sample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Corr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 :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범위내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mean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값에 대한 각 샘플의 상관관계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74B6B59-ADD5-4CC0-8C63-A8F14435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447834"/>
              </p:ext>
            </p:extLst>
          </p:nvPr>
        </p:nvGraphicFramePr>
        <p:xfrm>
          <a:off x="2041864" y="4101484"/>
          <a:ext cx="7714694" cy="20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28">
                  <a:extLst>
                    <a:ext uri="{9D8B030D-6E8A-4147-A177-3AD203B41FA5}">
                      <a16:colId xmlns:a16="http://schemas.microsoft.com/office/drawing/2014/main" val="170178208"/>
                    </a:ext>
                  </a:extLst>
                </a:gridCol>
                <a:gridCol w="1166099">
                  <a:extLst>
                    <a:ext uri="{9D8B030D-6E8A-4147-A177-3AD203B41FA5}">
                      <a16:colId xmlns:a16="http://schemas.microsoft.com/office/drawing/2014/main" val="575508522"/>
                    </a:ext>
                  </a:extLst>
                </a:gridCol>
                <a:gridCol w="1237860">
                  <a:extLst>
                    <a:ext uri="{9D8B030D-6E8A-4147-A177-3AD203B41FA5}">
                      <a16:colId xmlns:a16="http://schemas.microsoft.com/office/drawing/2014/main" val="1977925041"/>
                    </a:ext>
                  </a:extLst>
                </a:gridCol>
                <a:gridCol w="1596659">
                  <a:extLst>
                    <a:ext uri="{9D8B030D-6E8A-4147-A177-3AD203B41FA5}">
                      <a16:colId xmlns:a16="http://schemas.microsoft.com/office/drawing/2014/main" val="2482573201"/>
                    </a:ext>
                  </a:extLst>
                </a:gridCol>
                <a:gridCol w="2466748">
                  <a:extLst>
                    <a:ext uri="{9D8B030D-6E8A-4147-A177-3AD203B41FA5}">
                      <a16:colId xmlns:a16="http://schemas.microsoft.com/office/drawing/2014/main" val="2062768025"/>
                    </a:ext>
                  </a:extLst>
                </a:gridCol>
              </a:tblGrid>
              <a:tr h="51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구간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 </a:t>
                      </a:r>
                      <a:r>
                        <a:rPr lang="en-US" altLang="ko-KR" dirty="0" err="1"/>
                        <a:t>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Noise Sample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56303"/>
                  </a:ext>
                </a:extLst>
              </a:tr>
              <a:tr h="51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 Noise</a:t>
                      </a:r>
                      <a:r>
                        <a:rPr lang="en-US" altLang="ko-KR" dirty="0"/>
                        <a:t>/Noise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2328"/>
                  </a:ext>
                </a:extLst>
              </a:tr>
              <a:tr h="51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Noise/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Noise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60217"/>
                  </a:ext>
                </a:extLst>
              </a:tr>
              <a:tr h="51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Noise/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Noise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5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99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108999" y="578130"/>
            <a:ext cx="1096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01.</a:t>
            </a:r>
            <a:endParaRPr lang="ko-KR" altLang="en-US" sz="4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anose="020B0600000101010101" pitchFamily="50" charset="-127"/>
              <a:ea typeface="한수원 한돋움 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06B2A86-44CB-49BC-BDB2-D10827C1B20C}"/>
              </a:ext>
            </a:extLst>
          </p:cNvPr>
          <p:cNvCxnSpPr>
            <a:cxnSpLocks/>
          </p:cNvCxnSpPr>
          <p:nvPr/>
        </p:nvCxnSpPr>
        <p:spPr>
          <a:xfrm>
            <a:off x="0" y="1409127"/>
            <a:ext cx="11964988" cy="0"/>
          </a:xfrm>
          <a:prstGeom prst="line">
            <a:avLst/>
          </a:prstGeom>
          <a:ln w="22225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A2DE3A2-AD53-4BE7-9961-6DEFBBF5BB84}"/>
              </a:ext>
            </a:extLst>
          </p:cNvPr>
          <p:cNvSpPr/>
          <p:nvPr/>
        </p:nvSpPr>
        <p:spPr>
          <a:xfrm>
            <a:off x="1230789" y="578130"/>
            <a:ext cx="25875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anose="020B0600000101010101" pitchFamily="50" charset="-127"/>
                <a:ea typeface="한수원 한돋움 Bold" panose="020B0600000101010101" pitchFamily="50" charset="-127"/>
              </a:rPr>
              <a:t>실험 결과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61BD494-3E2F-4F81-83C9-A7EBA8F4A55C}"/>
              </a:ext>
            </a:extLst>
          </p:cNvPr>
          <p:cNvCxnSpPr>
            <a:cxnSpLocks/>
          </p:cNvCxnSpPr>
          <p:nvPr/>
        </p:nvCxnSpPr>
        <p:spPr>
          <a:xfrm flipH="1">
            <a:off x="11892067" y="883444"/>
            <a:ext cx="4658" cy="537518"/>
          </a:xfrm>
          <a:prstGeom prst="line">
            <a:avLst/>
          </a:prstGeom>
          <a:ln w="152400">
            <a:solidFill>
              <a:srgbClr val="5E97E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69EBF-6B90-422A-886A-CDB4991A9208}"/>
              </a:ext>
            </a:extLst>
          </p:cNvPr>
          <p:cNvSpPr txBox="1"/>
          <p:nvPr/>
        </p:nvSpPr>
        <p:spPr>
          <a:xfrm>
            <a:off x="292962" y="1793290"/>
            <a:ext cx="86823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Feature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Noise 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정의</a:t>
            </a:r>
            <a:r>
              <a:rPr lang="en-US" altLang="ko-KR" sz="2000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ko-KR" altLang="en-US" sz="2000" dirty="0">
                <a:latin typeface="한수원 한돋움 Bold" panose="020B0600000101010101" charset="-127"/>
                <a:ea typeface="한수원 한돋움 Bold" panose="020B0600000101010101" charset="-127"/>
              </a:rPr>
              <a:t>및 제거</a:t>
            </a:r>
            <a:endParaRPr lang="en-US" altLang="ko-KR" sz="2000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방법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(2)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1 : 3_0~3_23(Feature)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2 : 164_0~164_23(Feature)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구간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3 : 204_0~204_23(Feature)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sample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 </a:t>
            </a:r>
            <a:r>
              <a:rPr lang="en-US" altLang="ko-KR" dirty="0" err="1">
                <a:latin typeface="한수원 한돋움 Bold" panose="020B0600000101010101" charset="-127"/>
                <a:ea typeface="한수원 한돋움 Bold" panose="020B0600000101010101" charset="-127"/>
              </a:rPr>
              <a:t>Corr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: 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범위내 </a:t>
            </a:r>
            <a:r>
              <a:rPr lang="en-US" altLang="ko-KR" dirty="0">
                <a:latin typeface="한수원 한돋움 Bold" panose="020B0600000101010101" charset="-127"/>
                <a:ea typeface="한수원 한돋움 Bold" panose="020B0600000101010101" charset="-127"/>
              </a:rPr>
              <a:t>mean</a:t>
            </a:r>
            <a:r>
              <a:rPr lang="ko-KR" altLang="en-US" dirty="0">
                <a:latin typeface="한수원 한돋움 Bold" panose="020B0600000101010101" charset="-127"/>
                <a:ea typeface="한수원 한돋움 Bold" panose="020B0600000101010101" charset="-127"/>
              </a:rPr>
              <a:t>값에 대한 각 샘플의 상관관계</a:t>
            </a:r>
            <a:endParaRPr lang="en-US" altLang="ko-KR" dirty="0">
              <a:latin typeface="한수원 한돋움 Bold" panose="020B0600000101010101" charset="-127"/>
              <a:ea typeface="한수원 한돋움 Bold" panose="020B0600000101010101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74B6B59-ADD5-4CC0-8C63-A8F14435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56556"/>
              </p:ext>
            </p:extLst>
          </p:nvPr>
        </p:nvGraphicFramePr>
        <p:xfrm>
          <a:off x="1600589" y="4239555"/>
          <a:ext cx="8763810" cy="204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669">
                  <a:extLst>
                    <a:ext uri="{9D8B030D-6E8A-4147-A177-3AD203B41FA5}">
                      <a16:colId xmlns:a16="http://schemas.microsoft.com/office/drawing/2014/main" val="170178208"/>
                    </a:ext>
                  </a:extLst>
                </a:gridCol>
                <a:gridCol w="1313895">
                  <a:extLst>
                    <a:ext uri="{9D8B030D-6E8A-4147-A177-3AD203B41FA5}">
                      <a16:colId xmlns:a16="http://schemas.microsoft.com/office/drawing/2014/main" val="575508522"/>
                    </a:ext>
                  </a:extLst>
                </a:gridCol>
                <a:gridCol w="1189608">
                  <a:extLst>
                    <a:ext uri="{9D8B030D-6E8A-4147-A177-3AD203B41FA5}">
                      <a16:colId xmlns:a16="http://schemas.microsoft.com/office/drawing/2014/main" val="1977925041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2482573201"/>
                    </a:ext>
                  </a:extLst>
                </a:gridCol>
                <a:gridCol w="1802167">
                  <a:extLst>
                    <a:ext uri="{9D8B030D-6E8A-4147-A177-3AD203B41FA5}">
                      <a16:colId xmlns:a16="http://schemas.microsoft.com/office/drawing/2014/main" val="1778157944"/>
                    </a:ext>
                  </a:extLst>
                </a:gridCol>
                <a:gridCol w="2059619">
                  <a:extLst>
                    <a:ext uri="{9D8B030D-6E8A-4147-A177-3AD203B41FA5}">
                      <a16:colId xmlns:a16="http://schemas.microsoft.com/office/drawing/2014/main" val="2062768025"/>
                    </a:ext>
                  </a:extLst>
                </a:gridCol>
              </a:tblGrid>
              <a:tr h="51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구간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 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구간</a:t>
                      </a:r>
                      <a:r>
                        <a:rPr lang="en-US" altLang="ko-KR"/>
                        <a:t>2 </a:t>
                      </a:r>
                      <a:r>
                        <a:rPr lang="ko-KR" altLang="en-US"/>
                        <a:t>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구간</a:t>
                      </a:r>
                      <a:r>
                        <a:rPr lang="en-US" altLang="ko-KR"/>
                        <a:t>3 </a:t>
                      </a:r>
                      <a:r>
                        <a:rPr lang="ko-KR" altLang="en-US"/>
                        <a:t>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Sample Corr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Noise Sample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56303"/>
                  </a:ext>
                </a:extLst>
              </a:tr>
              <a:tr h="51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Sample 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 Noise</a:t>
                      </a:r>
                      <a:r>
                        <a:rPr lang="en-US" altLang="ko-KR" dirty="0"/>
                        <a:t>/Noise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2328"/>
                  </a:ext>
                </a:extLst>
              </a:tr>
              <a:tr h="51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Sample B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Noise/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Noise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60217"/>
                  </a:ext>
                </a:extLst>
              </a:tr>
              <a:tr h="510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Sample 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범위 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Noise/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Noise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5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0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18021</TotalTime>
  <Words>405</Words>
  <Application>Microsoft Office PowerPoint</Application>
  <PresentationFormat>와이드스크린</PresentationFormat>
  <Paragraphs>128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Wingdings</vt:lpstr>
      <vt:lpstr>한수원 한울림OTF</vt:lpstr>
      <vt:lpstr>맑은 고딕</vt:lpstr>
      <vt:lpstr>한수원 한돋움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은주</dc:creator>
  <cp:lastModifiedBy>류 경준</cp:lastModifiedBy>
  <cp:revision>226</cp:revision>
  <dcterms:created xsi:type="dcterms:W3CDTF">2018-12-01T01:21:28Z</dcterms:created>
  <dcterms:modified xsi:type="dcterms:W3CDTF">2021-05-12T02:30:50Z</dcterms:modified>
</cp:coreProperties>
</file>