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260" r:id="rId2"/>
    <p:sldId id="277" r:id="rId3"/>
    <p:sldId id="279" r:id="rId4"/>
    <p:sldId id="278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한수원 한돋움" panose="020B0600000101010101" pitchFamily="50" charset="-127"/>
      <p:regular r:id="rId9"/>
      <p:bold r:id="rId10"/>
    </p:embeddedFont>
    <p:embeddedFont>
      <p:font typeface="한수원 한돋움 Bold" panose="020B0600000101010101" pitchFamily="50" charset="-127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5E97E1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108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9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5384-A5C8-4D2C-90AB-FFB68D7A975E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316-7BA5-40EB-8581-200B5FEA2219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FF83-2A70-421E-AECB-483A83DFCF49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F8D-5AA1-4320-859C-C96114E23502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817-E484-4057-8DFC-D44ECB05FA9D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B112-FA3A-4766-A52E-56F256FF9445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713-0508-4C24-8372-F5AFC0539C0C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A50-DD41-4205-BB80-C6EBA4E56B45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2A61-4285-4AC5-A500-CA00E08C6256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C9A-EE1A-4710-B364-FEA52C89C2CB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82B4-C746-4D66-8200-49BCB741E42D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7176-D9B6-4D91-9F89-927906BEA790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9283880" cy="4068177"/>
            <a:chOff x="493485" y="758281"/>
            <a:chExt cx="9283880" cy="40681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9283880" cy="1800493"/>
              <a:chOff x="493485" y="1223308"/>
              <a:chExt cx="9283880" cy="180049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59306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9283880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6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월 </a:t>
                </a:r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2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주차 업무보고</a:t>
                </a: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3976" y="448790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류경준</a:t>
              </a:r>
            </a:p>
          </p:txBody>
        </p:sp>
      </p:grpSp>
      <p:sp>
        <p:nvSpPr>
          <p:cNvPr id="2" name="직각 삼각형 1"/>
          <p:cNvSpPr/>
          <p:nvPr/>
        </p:nvSpPr>
        <p:spPr>
          <a:xfrm flipH="1">
            <a:off x="8113221" y="2876630"/>
            <a:ext cx="4078777" cy="3981370"/>
          </a:xfrm>
          <a:prstGeom prst="rtTriangle">
            <a:avLst/>
          </a:prstGeom>
          <a:solidFill>
            <a:srgbClr val="5E97E1"/>
          </a:solidFill>
          <a:ln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201364" y="467945"/>
            <a:ext cx="2335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INDEX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219FE-313B-451F-ABA0-40F1C9E22EA4}"/>
              </a:ext>
            </a:extLst>
          </p:cNvPr>
          <p:cNvSpPr txBox="1"/>
          <p:nvPr/>
        </p:nvSpPr>
        <p:spPr>
          <a:xfrm>
            <a:off x="591744" y="2016230"/>
            <a:ext cx="10593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임상을 위한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BPM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모델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pPr lvl="1"/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 (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완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Mid Range BPM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 모델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8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61686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임상을 위한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BPM 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모델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2CA488-BB6D-44D2-995C-CE7CE754E065}"/>
              </a:ext>
            </a:extLst>
          </p:cNvPr>
          <p:cNvSpPr/>
          <p:nvPr/>
        </p:nvSpPr>
        <p:spPr>
          <a:xfrm>
            <a:off x="6217077" y="2320842"/>
            <a:ext cx="1260962" cy="7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Selection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3CE924C1-0658-4707-A053-3247DBDD59DF}"/>
              </a:ext>
            </a:extLst>
          </p:cNvPr>
          <p:cNvSpPr/>
          <p:nvPr/>
        </p:nvSpPr>
        <p:spPr>
          <a:xfrm>
            <a:off x="336857" y="1948968"/>
            <a:ext cx="1303129" cy="64633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62F65386-B6A6-46FA-89FB-6D6B8AA0046E}"/>
              </a:ext>
            </a:extLst>
          </p:cNvPr>
          <p:cNvSpPr/>
          <p:nvPr/>
        </p:nvSpPr>
        <p:spPr>
          <a:xfrm>
            <a:off x="336856" y="2771461"/>
            <a:ext cx="1303129" cy="64633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A2E80D-CD87-42DD-B440-1424903F6859}"/>
              </a:ext>
            </a:extLst>
          </p:cNvPr>
          <p:cNvSpPr txBox="1"/>
          <p:nvPr/>
        </p:nvSpPr>
        <p:spPr>
          <a:xfrm>
            <a:off x="322129" y="3587456"/>
            <a:ext cx="407564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[Optical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Flow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데이터 셋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]</a:t>
            </a:r>
          </a:p>
          <a:p>
            <a:pPr algn="ctr"/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: 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피험자간 데이터</a:t>
            </a:r>
            <a:endParaRPr lang="en-US" altLang="ko-KR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훈련 데이터 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– </a:t>
            </a:r>
            <a:r>
              <a:rPr lang="en-US" altLang="ko-KR" sz="14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CardiVu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측정 데이터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(noise)</a:t>
            </a:r>
          </a:p>
          <a:p>
            <a:pPr algn="ctr"/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테스트 데이터 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– 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최근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sz="14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CardiVu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측정 데이터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(noise)</a:t>
            </a:r>
            <a:endParaRPr lang="ko-KR" altLang="en-US" sz="1400" dirty="0">
              <a:solidFill>
                <a:srgbClr val="FF0000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8CE3-B65D-4492-8FB1-FA67CD1996DD}"/>
              </a:ext>
            </a:extLst>
          </p:cNvPr>
          <p:cNvSpPr txBox="1"/>
          <p:nvPr/>
        </p:nvSpPr>
        <p:spPr>
          <a:xfrm>
            <a:off x="5762013" y="3209387"/>
            <a:ext cx="26024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5856 Features to 72 Features</a:t>
            </a:r>
          </a:p>
          <a:p>
            <a:pPr algn="ctr"/>
            <a:endParaRPr lang="en-US" altLang="ko-KR" sz="1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72 Features(</a:t>
            </a:r>
            <a:r>
              <a:rPr lang="en-US" altLang="ko-KR" sz="12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OF_Full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34GAvg, 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430F5E-616F-4BC5-86F6-33A5184C4970}"/>
              </a:ext>
            </a:extLst>
          </p:cNvPr>
          <p:cNvSpPr/>
          <p:nvPr/>
        </p:nvSpPr>
        <p:spPr>
          <a:xfrm>
            <a:off x="10249319" y="2533856"/>
            <a:ext cx="1488509" cy="545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DNN Regressor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6E054FF-A160-46A7-950F-2EE18EFF64E1}"/>
              </a:ext>
            </a:extLst>
          </p:cNvPr>
          <p:cNvSpPr/>
          <p:nvPr/>
        </p:nvSpPr>
        <p:spPr>
          <a:xfrm>
            <a:off x="7571561" y="2537132"/>
            <a:ext cx="491779" cy="40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316ACBC-6A2C-48E0-A05F-1D4FB94319BD}"/>
              </a:ext>
            </a:extLst>
          </p:cNvPr>
          <p:cNvSpPr/>
          <p:nvPr/>
        </p:nvSpPr>
        <p:spPr>
          <a:xfrm>
            <a:off x="1805861" y="2899165"/>
            <a:ext cx="2167752" cy="40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31C603-6562-4F68-AD9F-ADB1BA02D98F}"/>
              </a:ext>
            </a:extLst>
          </p:cNvPr>
          <p:cNvSpPr/>
          <p:nvPr/>
        </p:nvSpPr>
        <p:spPr>
          <a:xfrm>
            <a:off x="2211258" y="1984082"/>
            <a:ext cx="1415027" cy="7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Over Sampling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(SMOTE)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CC1D2C9-5FC6-46A2-8DB9-38D2D8D4FE9A}"/>
              </a:ext>
            </a:extLst>
          </p:cNvPr>
          <p:cNvSpPr/>
          <p:nvPr/>
        </p:nvSpPr>
        <p:spPr>
          <a:xfrm>
            <a:off x="1805861" y="2222505"/>
            <a:ext cx="353575" cy="277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자기 디스크 31">
            <a:extLst>
              <a:ext uri="{FF2B5EF4-FFF2-40B4-BE49-F238E27FC236}">
                <a16:creationId xmlns:a16="http://schemas.microsoft.com/office/drawing/2014/main" id="{9D4E463E-AE2A-49E2-A41C-E9D25DFE3161}"/>
              </a:ext>
            </a:extLst>
          </p:cNvPr>
          <p:cNvSpPr/>
          <p:nvPr/>
        </p:nvSpPr>
        <p:spPr>
          <a:xfrm>
            <a:off x="4076171" y="2045942"/>
            <a:ext cx="1303129" cy="57306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(Over)Train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2B83C726-A0C0-4B66-9A4D-59B401363532}"/>
              </a:ext>
            </a:extLst>
          </p:cNvPr>
          <p:cNvSpPr/>
          <p:nvPr/>
        </p:nvSpPr>
        <p:spPr>
          <a:xfrm>
            <a:off x="3677523" y="2237603"/>
            <a:ext cx="353575" cy="277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30FA3510-B4F7-4F87-83E6-E6F2F7F93D39}"/>
              </a:ext>
            </a:extLst>
          </p:cNvPr>
          <p:cNvSpPr/>
          <p:nvPr/>
        </p:nvSpPr>
        <p:spPr>
          <a:xfrm>
            <a:off x="4076171" y="2917614"/>
            <a:ext cx="1303129" cy="50905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794D40-AA0B-47A1-8E5B-CFCCF31E30FC}"/>
              </a:ext>
            </a:extLst>
          </p:cNvPr>
          <p:cNvSpPr txBox="1"/>
          <p:nvPr/>
        </p:nvSpPr>
        <p:spPr>
          <a:xfrm>
            <a:off x="336856" y="5217350"/>
            <a:ext cx="36367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데이터 구간 세분화로 인한 데이터 부족</a:t>
            </a:r>
            <a:endParaRPr lang="en-US" altLang="ko-KR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이를 해결하기 위해 데이터 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Oversampling 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적용</a:t>
            </a:r>
            <a:endParaRPr lang="en-US" altLang="ko-KR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데이터 구간은 여러 가지 방법으로 세분화하여 실험한 결과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11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구간으로 세분화했을 때가 가장 성능이 좋았음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.(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엑셀 파일 참조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40A1ECC-136C-4D74-ABA3-DFC0B1966CD1}"/>
              </a:ext>
            </a:extLst>
          </p:cNvPr>
          <p:cNvCxnSpPr>
            <a:cxnSpLocks/>
            <a:stCxn id="32" idx="4"/>
            <a:endCxn id="9" idx="1"/>
          </p:cNvCxnSpPr>
          <p:nvPr/>
        </p:nvCxnSpPr>
        <p:spPr>
          <a:xfrm>
            <a:off x="5379300" y="2332475"/>
            <a:ext cx="837777" cy="38606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1796F9C-DABC-4133-945E-CE703C015D0F}"/>
              </a:ext>
            </a:extLst>
          </p:cNvPr>
          <p:cNvCxnSpPr>
            <a:cxnSpLocks/>
            <a:stCxn id="35" idx="4"/>
            <a:endCxn id="9" idx="1"/>
          </p:cNvCxnSpPr>
          <p:nvPr/>
        </p:nvCxnSpPr>
        <p:spPr>
          <a:xfrm flipV="1">
            <a:off x="5379300" y="2718543"/>
            <a:ext cx="837777" cy="4536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7667F6-4157-4BBE-91FB-18E2EB2C0258}"/>
              </a:ext>
            </a:extLst>
          </p:cNvPr>
          <p:cNvSpPr/>
          <p:nvPr/>
        </p:nvSpPr>
        <p:spPr>
          <a:xfrm>
            <a:off x="10207744" y="4059543"/>
            <a:ext cx="1488509" cy="646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구간별 </a:t>
            </a:r>
            <a:r>
              <a:rPr lang="en-US" altLang="ko-KR" sz="1400" dirty="0">
                <a:solidFill>
                  <a:schemeClr val="tx1"/>
                </a:solidFill>
              </a:rPr>
              <a:t>Reference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B5DD825-C66C-4622-A334-03157F81E226}"/>
              </a:ext>
            </a:extLst>
          </p:cNvPr>
          <p:cNvSpPr/>
          <p:nvPr/>
        </p:nvSpPr>
        <p:spPr>
          <a:xfrm>
            <a:off x="8156862" y="2552460"/>
            <a:ext cx="1488508" cy="472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Normalization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en-US" altLang="ko-KR" sz="1400" dirty="0" err="1">
                <a:solidFill>
                  <a:schemeClr val="tx1"/>
                </a:solidFill>
              </a:rPr>
              <a:t>StandardScaler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F40AABD3-F436-48CA-81E9-1A5012AC426D}"/>
              </a:ext>
            </a:extLst>
          </p:cNvPr>
          <p:cNvSpPr/>
          <p:nvPr/>
        </p:nvSpPr>
        <p:spPr>
          <a:xfrm>
            <a:off x="9701455" y="2605542"/>
            <a:ext cx="491779" cy="362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4FA8B6E0-5313-4566-B4E7-6F50E2BBEF7B}"/>
              </a:ext>
            </a:extLst>
          </p:cNvPr>
          <p:cNvSpPr/>
          <p:nvPr/>
        </p:nvSpPr>
        <p:spPr>
          <a:xfrm rot="5400000">
            <a:off x="10670406" y="3352868"/>
            <a:ext cx="646333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7D360F-4231-44F8-AD08-E5735480CDA7}"/>
              </a:ext>
            </a:extLst>
          </p:cNvPr>
          <p:cNvSpPr txBox="1"/>
          <p:nvPr/>
        </p:nvSpPr>
        <p:spPr>
          <a:xfrm>
            <a:off x="9950869" y="4827127"/>
            <a:ext cx="20262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학습된 모델에 가장 잘 맞는 상위 </a:t>
            </a:r>
            <a:r>
              <a:rPr lang="en-US" altLang="ko-KR" sz="1200" dirty="0"/>
              <a:t>20samples</a:t>
            </a:r>
            <a:endParaRPr lang="ko-KR" altLang="en-US" sz="1200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61461328-FE9B-48C1-B122-0071899ECAF1}"/>
              </a:ext>
            </a:extLst>
          </p:cNvPr>
          <p:cNvSpPr/>
          <p:nvPr/>
        </p:nvSpPr>
        <p:spPr>
          <a:xfrm flipH="1">
            <a:off x="9587741" y="4201694"/>
            <a:ext cx="482252" cy="362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D7DADB7-0BC1-4739-9422-B815D3B8A30B}"/>
              </a:ext>
            </a:extLst>
          </p:cNvPr>
          <p:cNvSpPr/>
          <p:nvPr/>
        </p:nvSpPr>
        <p:spPr>
          <a:xfrm>
            <a:off x="7957236" y="4153831"/>
            <a:ext cx="1492754" cy="52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Remove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Noise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D00DD0F-3E54-4701-A3FF-35C5DE30E580}"/>
              </a:ext>
            </a:extLst>
          </p:cNvPr>
          <p:cNvSpPr txBox="1"/>
          <p:nvPr/>
        </p:nvSpPr>
        <p:spPr>
          <a:xfrm>
            <a:off x="7265096" y="4798238"/>
            <a:ext cx="25052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Correlation(Pearson)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구간 합</a:t>
            </a:r>
            <a:r>
              <a:rPr lang="en-US" altLang="ko-KR" sz="1200" dirty="0"/>
              <a:t>(Reference sample </a:t>
            </a:r>
            <a:r>
              <a:rPr lang="ko-KR" altLang="en-US" sz="1200" dirty="0"/>
              <a:t>기준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5" name="순서도: 자기 디스크 84">
            <a:extLst>
              <a:ext uri="{FF2B5EF4-FFF2-40B4-BE49-F238E27FC236}">
                <a16:creationId xmlns:a16="http://schemas.microsoft.com/office/drawing/2014/main" id="{C4659DB4-2FFB-4F7E-80A0-B8A18CDB1923}"/>
              </a:ext>
            </a:extLst>
          </p:cNvPr>
          <p:cNvSpPr/>
          <p:nvPr/>
        </p:nvSpPr>
        <p:spPr>
          <a:xfrm>
            <a:off x="4942396" y="5103675"/>
            <a:ext cx="1303129" cy="5811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(Over)Train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순서도: 자기 디스크 85">
            <a:extLst>
              <a:ext uri="{FF2B5EF4-FFF2-40B4-BE49-F238E27FC236}">
                <a16:creationId xmlns:a16="http://schemas.microsoft.com/office/drawing/2014/main" id="{ED4A9584-3A7B-4CC7-8B42-8472320F688F}"/>
              </a:ext>
            </a:extLst>
          </p:cNvPr>
          <p:cNvSpPr/>
          <p:nvPr/>
        </p:nvSpPr>
        <p:spPr>
          <a:xfrm>
            <a:off x="4913948" y="5706293"/>
            <a:ext cx="1303129" cy="5811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11F9C9B5-2314-4F12-8CCE-C7CFF926B32C}"/>
              </a:ext>
            </a:extLst>
          </p:cNvPr>
          <p:cNvCxnSpPr>
            <a:cxnSpLocks/>
            <a:stCxn id="83" idx="1"/>
            <a:endCxn id="85" idx="2"/>
          </p:cNvCxnSpPr>
          <p:nvPr/>
        </p:nvCxnSpPr>
        <p:spPr>
          <a:xfrm rot="10800000" flipV="1">
            <a:off x="4942396" y="4413958"/>
            <a:ext cx="3014840" cy="980315"/>
          </a:xfrm>
          <a:prstGeom prst="bentConnector3">
            <a:avLst>
              <a:gd name="adj1" fmla="val 107582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344EE066-C0A7-4858-A7B8-35F495FC3153}"/>
              </a:ext>
            </a:extLst>
          </p:cNvPr>
          <p:cNvCxnSpPr>
            <a:cxnSpLocks/>
            <a:stCxn id="83" idx="1"/>
            <a:endCxn id="86" idx="2"/>
          </p:cNvCxnSpPr>
          <p:nvPr/>
        </p:nvCxnSpPr>
        <p:spPr>
          <a:xfrm rot="10800000" flipV="1">
            <a:off x="4913948" y="4413958"/>
            <a:ext cx="3043288" cy="1582933"/>
          </a:xfrm>
          <a:prstGeom prst="bentConnector3">
            <a:avLst>
              <a:gd name="adj1" fmla="val 107512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53CC2ECC-B757-4F66-B8BB-3C2EADCE99E6}"/>
              </a:ext>
            </a:extLst>
          </p:cNvPr>
          <p:cNvSpPr/>
          <p:nvPr/>
        </p:nvSpPr>
        <p:spPr>
          <a:xfrm>
            <a:off x="6387396" y="5534382"/>
            <a:ext cx="475989" cy="33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1E8953-2DA4-462E-8A39-FD12D917F0B4}"/>
              </a:ext>
            </a:extLst>
          </p:cNvPr>
          <p:cNvSpPr txBox="1"/>
          <p:nvPr/>
        </p:nvSpPr>
        <p:spPr>
          <a:xfrm>
            <a:off x="4983719" y="6325970"/>
            <a:ext cx="122048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Noise </a:t>
            </a:r>
            <a:r>
              <a:rPr lang="ko-KR" altLang="en-US" sz="1200" dirty="0"/>
              <a:t>보정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72 Features</a:t>
            </a:r>
            <a:endParaRPr lang="ko-KR" altLang="en-US" sz="12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D0AD96D-763A-42DF-A013-65235E3A3666}"/>
              </a:ext>
            </a:extLst>
          </p:cNvPr>
          <p:cNvSpPr/>
          <p:nvPr/>
        </p:nvSpPr>
        <p:spPr>
          <a:xfrm>
            <a:off x="6974719" y="5476009"/>
            <a:ext cx="1488509" cy="545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DNN Regressor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5B0A0CDC-9E11-4708-A3DD-572CCF4EF02A}"/>
              </a:ext>
            </a:extLst>
          </p:cNvPr>
          <p:cNvSpPr/>
          <p:nvPr/>
        </p:nvSpPr>
        <p:spPr>
          <a:xfrm>
            <a:off x="8531217" y="5603502"/>
            <a:ext cx="475989" cy="33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A42F6CC-9C94-4F0C-87B7-EE3B53A33F7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8901116" y="2151565"/>
            <a:ext cx="0" cy="400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74FC7ED-D3D4-40BD-9086-5C3859508992}"/>
              </a:ext>
            </a:extLst>
          </p:cNvPr>
          <p:cNvSpPr txBox="1"/>
          <p:nvPr/>
        </p:nvSpPr>
        <p:spPr>
          <a:xfrm>
            <a:off x="8119121" y="1813324"/>
            <a:ext cx="15823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Model Save</a:t>
            </a:r>
            <a:endParaRPr lang="ko-KR" alt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D37441-94FB-47BA-A978-3FFE38DE588C}"/>
              </a:ext>
            </a:extLst>
          </p:cNvPr>
          <p:cNvSpPr txBox="1"/>
          <p:nvPr/>
        </p:nvSpPr>
        <p:spPr>
          <a:xfrm>
            <a:off x="6682091" y="6231403"/>
            <a:ext cx="14108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저장된 정규화 </a:t>
            </a:r>
            <a:endParaRPr lang="en-US" altLang="ko-KR" sz="1400" dirty="0"/>
          </a:p>
          <a:p>
            <a:pPr algn="ctr"/>
            <a:r>
              <a:rPr lang="ko-KR" altLang="en-US" sz="1400" dirty="0"/>
              <a:t>모델 사용</a:t>
            </a: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70DA691-5F69-4EBD-AC14-71E58CBE2461}"/>
              </a:ext>
            </a:extLst>
          </p:cNvPr>
          <p:cNvCxnSpPr>
            <a:cxnSpLocks/>
            <a:stCxn id="107" idx="1"/>
          </p:cNvCxnSpPr>
          <p:nvPr/>
        </p:nvCxnSpPr>
        <p:spPr>
          <a:xfrm rot="10800000">
            <a:off x="6528893" y="5818757"/>
            <a:ext cx="153198" cy="6742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62541A1-4A80-4302-A216-23A052AFB02B}"/>
              </a:ext>
            </a:extLst>
          </p:cNvPr>
          <p:cNvSpPr/>
          <p:nvPr/>
        </p:nvSpPr>
        <p:spPr>
          <a:xfrm>
            <a:off x="9084612" y="5512564"/>
            <a:ext cx="1060981" cy="545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CB468A7D-7F5F-4066-8023-D2791738748C}"/>
              </a:ext>
            </a:extLst>
          </p:cNvPr>
          <p:cNvCxnSpPr>
            <a:cxnSpLocks/>
            <a:endCxn id="117" idx="1"/>
          </p:cNvCxnSpPr>
          <p:nvPr/>
        </p:nvCxnSpPr>
        <p:spPr>
          <a:xfrm rot="16200000" flipH="1">
            <a:off x="8254503" y="6114854"/>
            <a:ext cx="442811" cy="33019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5085052-FBF3-4D25-9E51-3D7AEE21CC44}"/>
              </a:ext>
            </a:extLst>
          </p:cNvPr>
          <p:cNvSpPr/>
          <p:nvPr/>
        </p:nvSpPr>
        <p:spPr>
          <a:xfrm>
            <a:off x="8641006" y="6334326"/>
            <a:ext cx="1488509" cy="334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Model 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EB14ACF8-CE00-4EC3-8015-B85EA19D5B12}"/>
              </a:ext>
            </a:extLst>
          </p:cNvPr>
          <p:cNvSpPr/>
          <p:nvPr/>
        </p:nvSpPr>
        <p:spPr>
          <a:xfrm>
            <a:off x="10249319" y="5603502"/>
            <a:ext cx="45417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2FDB8AE-EB7D-4217-A990-1F3740935698}"/>
              </a:ext>
            </a:extLst>
          </p:cNvPr>
          <p:cNvGrpSpPr/>
          <p:nvPr/>
        </p:nvGrpSpPr>
        <p:grpSpPr>
          <a:xfrm>
            <a:off x="10751508" y="5506962"/>
            <a:ext cx="1024973" cy="819008"/>
            <a:chOff x="10751508" y="5506962"/>
            <a:chExt cx="1024973" cy="819008"/>
          </a:xfrm>
        </p:grpSpPr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BE6C100-7209-44EB-ACCB-DA8851FD131D}"/>
                </a:ext>
              </a:extLst>
            </p:cNvPr>
            <p:cNvCxnSpPr/>
            <p:nvPr/>
          </p:nvCxnSpPr>
          <p:spPr>
            <a:xfrm>
              <a:off x="10766977" y="5506962"/>
              <a:ext cx="0" cy="8190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7234CEB3-5DD8-4508-9FB4-7E682E58100C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508" y="6325970"/>
              <a:ext cx="10249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42B9076D-B559-4881-B5B9-CF1F392EAA71}"/>
              </a:ext>
            </a:extLst>
          </p:cNvPr>
          <p:cNvSpPr/>
          <p:nvPr/>
        </p:nvSpPr>
        <p:spPr>
          <a:xfrm>
            <a:off x="10834688" y="5822156"/>
            <a:ext cx="807243" cy="178594"/>
          </a:xfrm>
          <a:custGeom>
            <a:avLst/>
            <a:gdLst>
              <a:gd name="connsiteX0" fmla="*/ 0 w 807243"/>
              <a:gd name="connsiteY0" fmla="*/ 169069 h 178594"/>
              <a:gd name="connsiteX1" fmla="*/ 54768 w 807243"/>
              <a:gd name="connsiteY1" fmla="*/ 45244 h 178594"/>
              <a:gd name="connsiteX2" fmla="*/ 69056 w 807243"/>
              <a:gd name="connsiteY2" fmla="*/ 11907 h 178594"/>
              <a:gd name="connsiteX3" fmla="*/ 73818 w 807243"/>
              <a:gd name="connsiteY3" fmla="*/ 0 h 178594"/>
              <a:gd name="connsiteX4" fmla="*/ 92868 w 807243"/>
              <a:gd name="connsiteY4" fmla="*/ 19050 h 178594"/>
              <a:gd name="connsiteX5" fmla="*/ 107156 w 807243"/>
              <a:gd name="connsiteY5" fmla="*/ 54769 h 178594"/>
              <a:gd name="connsiteX6" fmla="*/ 126206 w 807243"/>
              <a:gd name="connsiteY6" fmla="*/ 95250 h 178594"/>
              <a:gd name="connsiteX7" fmla="*/ 154781 w 807243"/>
              <a:gd name="connsiteY7" fmla="*/ 145257 h 178594"/>
              <a:gd name="connsiteX8" fmla="*/ 235743 w 807243"/>
              <a:gd name="connsiteY8" fmla="*/ 52388 h 178594"/>
              <a:gd name="connsiteX9" fmla="*/ 259556 w 807243"/>
              <a:gd name="connsiteY9" fmla="*/ 26194 h 178594"/>
              <a:gd name="connsiteX10" fmla="*/ 290512 w 807243"/>
              <a:gd name="connsiteY10" fmla="*/ 50007 h 178594"/>
              <a:gd name="connsiteX11" fmla="*/ 311943 w 807243"/>
              <a:gd name="connsiteY11" fmla="*/ 92869 h 178594"/>
              <a:gd name="connsiteX12" fmla="*/ 319087 w 807243"/>
              <a:gd name="connsiteY12" fmla="*/ 104775 h 178594"/>
              <a:gd name="connsiteX13" fmla="*/ 354806 w 807243"/>
              <a:gd name="connsiteY13" fmla="*/ 73819 h 178594"/>
              <a:gd name="connsiteX14" fmla="*/ 390525 w 807243"/>
              <a:gd name="connsiteY14" fmla="*/ 9525 h 178594"/>
              <a:gd name="connsiteX15" fmla="*/ 435768 w 807243"/>
              <a:gd name="connsiteY15" fmla="*/ 66675 h 178594"/>
              <a:gd name="connsiteX16" fmla="*/ 490537 w 807243"/>
              <a:gd name="connsiteY16" fmla="*/ 178594 h 178594"/>
              <a:gd name="connsiteX17" fmla="*/ 528637 w 807243"/>
              <a:gd name="connsiteY17" fmla="*/ 126207 h 178594"/>
              <a:gd name="connsiteX18" fmla="*/ 559593 w 807243"/>
              <a:gd name="connsiteY18" fmla="*/ 35719 h 178594"/>
              <a:gd name="connsiteX19" fmla="*/ 578643 w 807243"/>
              <a:gd name="connsiteY19" fmla="*/ 0 h 178594"/>
              <a:gd name="connsiteX20" fmla="*/ 666750 w 807243"/>
              <a:gd name="connsiteY20" fmla="*/ 159544 h 178594"/>
              <a:gd name="connsiteX21" fmla="*/ 709612 w 807243"/>
              <a:gd name="connsiteY21" fmla="*/ 61913 h 178594"/>
              <a:gd name="connsiteX22" fmla="*/ 728662 w 807243"/>
              <a:gd name="connsiteY22" fmla="*/ 21432 h 178594"/>
              <a:gd name="connsiteX23" fmla="*/ 800100 w 807243"/>
              <a:gd name="connsiteY23" fmla="*/ 107157 h 178594"/>
              <a:gd name="connsiteX24" fmla="*/ 807243 w 807243"/>
              <a:gd name="connsiteY24" fmla="*/ 92869 h 1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07243" h="178594">
                <a:moveTo>
                  <a:pt x="0" y="169069"/>
                </a:moveTo>
                <a:cubicBezTo>
                  <a:pt x="28033" y="122343"/>
                  <a:pt x="5049" y="161892"/>
                  <a:pt x="54768" y="45244"/>
                </a:cubicBezTo>
                <a:cubicBezTo>
                  <a:pt x="59508" y="34122"/>
                  <a:pt x="64364" y="23050"/>
                  <a:pt x="69056" y="11907"/>
                </a:cubicBezTo>
                <a:cubicBezTo>
                  <a:pt x="70715" y="7967"/>
                  <a:pt x="73818" y="0"/>
                  <a:pt x="73818" y="0"/>
                </a:cubicBezTo>
                <a:cubicBezTo>
                  <a:pt x="80168" y="6350"/>
                  <a:pt x="88199" y="11379"/>
                  <a:pt x="92868" y="19050"/>
                </a:cubicBezTo>
                <a:cubicBezTo>
                  <a:pt x="99536" y="30004"/>
                  <a:pt x="102016" y="43021"/>
                  <a:pt x="107156" y="54769"/>
                </a:cubicBezTo>
                <a:cubicBezTo>
                  <a:pt x="113134" y="68432"/>
                  <a:pt x="119091" y="82144"/>
                  <a:pt x="126206" y="95250"/>
                </a:cubicBezTo>
                <a:cubicBezTo>
                  <a:pt x="158594" y="154912"/>
                  <a:pt x="146373" y="120031"/>
                  <a:pt x="154781" y="145257"/>
                </a:cubicBezTo>
                <a:cubicBezTo>
                  <a:pt x="251696" y="30719"/>
                  <a:pt x="170413" y="124976"/>
                  <a:pt x="235743" y="52388"/>
                </a:cubicBezTo>
                <a:cubicBezTo>
                  <a:pt x="261558" y="23705"/>
                  <a:pt x="239577" y="46173"/>
                  <a:pt x="259556" y="26194"/>
                </a:cubicBezTo>
                <a:cubicBezTo>
                  <a:pt x="269875" y="34132"/>
                  <a:pt x="282469" y="39770"/>
                  <a:pt x="290512" y="50007"/>
                </a:cubicBezTo>
                <a:cubicBezTo>
                  <a:pt x="300381" y="62567"/>
                  <a:pt x="304554" y="78707"/>
                  <a:pt x="311943" y="92869"/>
                </a:cubicBezTo>
                <a:cubicBezTo>
                  <a:pt x="314084" y="96972"/>
                  <a:pt x="316706" y="100806"/>
                  <a:pt x="319087" y="104775"/>
                </a:cubicBezTo>
                <a:cubicBezTo>
                  <a:pt x="330993" y="94456"/>
                  <a:pt x="345353" y="86423"/>
                  <a:pt x="354806" y="73819"/>
                </a:cubicBezTo>
                <a:cubicBezTo>
                  <a:pt x="369516" y="54206"/>
                  <a:pt x="390525" y="9525"/>
                  <a:pt x="390525" y="9525"/>
                </a:cubicBezTo>
                <a:cubicBezTo>
                  <a:pt x="420428" y="17003"/>
                  <a:pt x="403362" y="10441"/>
                  <a:pt x="435768" y="66675"/>
                </a:cubicBezTo>
                <a:cubicBezTo>
                  <a:pt x="477559" y="139194"/>
                  <a:pt x="472210" y="128195"/>
                  <a:pt x="490537" y="178594"/>
                </a:cubicBezTo>
                <a:cubicBezTo>
                  <a:pt x="503237" y="161132"/>
                  <a:pt x="519241" y="145648"/>
                  <a:pt x="528637" y="126207"/>
                </a:cubicBezTo>
                <a:cubicBezTo>
                  <a:pt x="542510" y="97505"/>
                  <a:pt x="548269" y="65519"/>
                  <a:pt x="559593" y="35719"/>
                </a:cubicBezTo>
                <a:cubicBezTo>
                  <a:pt x="566469" y="17624"/>
                  <a:pt x="570310" y="12501"/>
                  <a:pt x="578643" y="0"/>
                </a:cubicBezTo>
                <a:cubicBezTo>
                  <a:pt x="652665" y="142937"/>
                  <a:pt x="618258" y="92867"/>
                  <a:pt x="666750" y="159544"/>
                </a:cubicBezTo>
                <a:cubicBezTo>
                  <a:pt x="681037" y="127000"/>
                  <a:pt x="695073" y="94345"/>
                  <a:pt x="709612" y="61913"/>
                </a:cubicBezTo>
                <a:cubicBezTo>
                  <a:pt x="715712" y="48305"/>
                  <a:pt x="728662" y="21432"/>
                  <a:pt x="728662" y="21432"/>
                </a:cubicBezTo>
                <a:cubicBezTo>
                  <a:pt x="810310" y="157511"/>
                  <a:pt x="777346" y="164044"/>
                  <a:pt x="800100" y="107157"/>
                </a:cubicBezTo>
                <a:cubicBezTo>
                  <a:pt x="802077" y="102213"/>
                  <a:pt x="804862" y="97632"/>
                  <a:pt x="807243" y="92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자유형: 도형 126">
            <a:extLst>
              <a:ext uri="{FF2B5EF4-FFF2-40B4-BE49-F238E27FC236}">
                <a16:creationId xmlns:a16="http://schemas.microsoft.com/office/drawing/2014/main" id="{63114983-3AD2-47DD-B349-B94F900AE0E0}"/>
              </a:ext>
            </a:extLst>
          </p:cNvPr>
          <p:cNvSpPr/>
          <p:nvPr/>
        </p:nvSpPr>
        <p:spPr>
          <a:xfrm>
            <a:off x="10829925" y="5786438"/>
            <a:ext cx="916781" cy="283368"/>
          </a:xfrm>
          <a:custGeom>
            <a:avLst/>
            <a:gdLst>
              <a:gd name="connsiteX0" fmla="*/ 0 w 916781"/>
              <a:gd name="connsiteY0" fmla="*/ 161925 h 283368"/>
              <a:gd name="connsiteX1" fmla="*/ 47625 w 916781"/>
              <a:gd name="connsiteY1" fmla="*/ 78581 h 283368"/>
              <a:gd name="connsiteX2" fmla="*/ 61913 w 916781"/>
              <a:gd name="connsiteY2" fmla="*/ 61912 h 283368"/>
              <a:gd name="connsiteX3" fmla="*/ 92869 w 916781"/>
              <a:gd name="connsiteY3" fmla="*/ 114300 h 283368"/>
              <a:gd name="connsiteX4" fmla="*/ 97631 w 916781"/>
              <a:gd name="connsiteY4" fmla="*/ 154781 h 283368"/>
              <a:gd name="connsiteX5" fmla="*/ 107156 w 916781"/>
              <a:gd name="connsiteY5" fmla="*/ 159543 h 283368"/>
              <a:gd name="connsiteX6" fmla="*/ 150019 w 916781"/>
              <a:gd name="connsiteY6" fmla="*/ 76200 h 283368"/>
              <a:gd name="connsiteX7" fmla="*/ 180975 w 916781"/>
              <a:gd name="connsiteY7" fmla="*/ 54768 h 283368"/>
              <a:gd name="connsiteX8" fmla="*/ 207169 w 916781"/>
              <a:gd name="connsiteY8" fmla="*/ 85725 h 283368"/>
              <a:gd name="connsiteX9" fmla="*/ 230981 w 916781"/>
              <a:gd name="connsiteY9" fmla="*/ 150018 h 283368"/>
              <a:gd name="connsiteX10" fmla="*/ 261938 w 916781"/>
              <a:gd name="connsiteY10" fmla="*/ 190500 h 283368"/>
              <a:gd name="connsiteX11" fmla="*/ 276225 w 916781"/>
              <a:gd name="connsiteY11" fmla="*/ 197643 h 283368"/>
              <a:gd name="connsiteX12" fmla="*/ 345281 w 916781"/>
              <a:gd name="connsiteY12" fmla="*/ 123825 h 283368"/>
              <a:gd name="connsiteX13" fmla="*/ 371475 w 916781"/>
              <a:gd name="connsiteY13" fmla="*/ 97631 h 283368"/>
              <a:gd name="connsiteX14" fmla="*/ 388144 w 916781"/>
              <a:gd name="connsiteY14" fmla="*/ 78581 h 283368"/>
              <a:gd name="connsiteX15" fmla="*/ 421481 w 916781"/>
              <a:gd name="connsiteY15" fmla="*/ 0 h 283368"/>
              <a:gd name="connsiteX16" fmla="*/ 461963 w 916781"/>
              <a:gd name="connsiteY16" fmla="*/ 59531 h 283368"/>
              <a:gd name="connsiteX17" fmla="*/ 478631 w 916781"/>
              <a:gd name="connsiteY17" fmla="*/ 138112 h 283368"/>
              <a:gd name="connsiteX18" fmla="*/ 488156 w 916781"/>
              <a:gd name="connsiteY18" fmla="*/ 171450 h 283368"/>
              <a:gd name="connsiteX19" fmla="*/ 507206 w 916781"/>
              <a:gd name="connsiteY19" fmla="*/ 219075 h 283368"/>
              <a:gd name="connsiteX20" fmla="*/ 523875 w 916781"/>
              <a:gd name="connsiteY20" fmla="*/ 247650 h 283368"/>
              <a:gd name="connsiteX21" fmla="*/ 550069 w 916781"/>
              <a:gd name="connsiteY21" fmla="*/ 190500 h 283368"/>
              <a:gd name="connsiteX22" fmla="*/ 588169 w 916781"/>
              <a:gd name="connsiteY22" fmla="*/ 97631 h 283368"/>
              <a:gd name="connsiteX23" fmla="*/ 590550 w 916781"/>
              <a:gd name="connsiteY23" fmla="*/ 85725 h 283368"/>
              <a:gd name="connsiteX24" fmla="*/ 600075 w 916781"/>
              <a:gd name="connsiteY24" fmla="*/ 78581 h 283368"/>
              <a:gd name="connsiteX25" fmla="*/ 609600 w 916781"/>
              <a:gd name="connsiteY25" fmla="*/ 69056 h 283368"/>
              <a:gd name="connsiteX26" fmla="*/ 683419 w 916781"/>
              <a:gd name="connsiteY26" fmla="*/ 21431 h 283368"/>
              <a:gd name="connsiteX27" fmla="*/ 697706 w 916781"/>
              <a:gd name="connsiteY27" fmla="*/ 140493 h 283368"/>
              <a:gd name="connsiteX28" fmla="*/ 726281 w 916781"/>
              <a:gd name="connsiteY28" fmla="*/ 202406 h 283368"/>
              <a:gd name="connsiteX29" fmla="*/ 766763 w 916781"/>
              <a:gd name="connsiteY29" fmla="*/ 283368 h 283368"/>
              <a:gd name="connsiteX30" fmla="*/ 773906 w 916781"/>
              <a:gd name="connsiteY30" fmla="*/ 216693 h 283368"/>
              <a:gd name="connsiteX31" fmla="*/ 778669 w 916781"/>
              <a:gd name="connsiteY31" fmla="*/ 126206 h 283368"/>
              <a:gd name="connsiteX32" fmla="*/ 795338 w 916781"/>
              <a:gd name="connsiteY32" fmla="*/ 61912 h 283368"/>
              <a:gd name="connsiteX33" fmla="*/ 814388 w 916781"/>
              <a:gd name="connsiteY33" fmla="*/ 100012 h 283368"/>
              <a:gd name="connsiteX34" fmla="*/ 826294 w 916781"/>
              <a:gd name="connsiteY34" fmla="*/ 159543 h 283368"/>
              <a:gd name="connsiteX35" fmla="*/ 852488 w 916781"/>
              <a:gd name="connsiteY35" fmla="*/ 223837 h 283368"/>
              <a:gd name="connsiteX36" fmla="*/ 862013 w 916781"/>
              <a:gd name="connsiteY36" fmla="*/ 233362 h 283368"/>
              <a:gd name="connsiteX37" fmla="*/ 895350 w 916781"/>
              <a:gd name="connsiteY37" fmla="*/ 161925 h 283368"/>
              <a:gd name="connsiteX38" fmla="*/ 904875 w 916781"/>
              <a:gd name="connsiteY38" fmla="*/ 140493 h 283368"/>
              <a:gd name="connsiteX39" fmla="*/ 912019 w 916781"/>
              <a:gd name="connsiteY39" fmla="*/ 121443 h 283368"/>
              <a:gd name="connsiteX40" fmla="*/ 916781 w 916781"/>
              <a:gd name="connsiteY40" fmla="*/ 114300 h 28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16781" h="283368">
                <a:moveTo>
                  <a:pt x="0" y="161925"/>
                </a:moveTo>
                <a:cubicBezTo>
                  <a:pt x="15875" y="134144"/>
                  <a:pt x="30783" y="105787"/>
                  <a:pt x="47625" y="78581"/>
                </a:cubicBezTo>
                <a:cubicBezTo>
                  <a:pt x="51477" y="72359"/>
                  <a:pt x="56169" y="57377"/>
                  <a:pt x="61913" y="61912"/>
                </a:cubicBezTo>
                <a:cubicBezTo>
                  <a:pt x="77833" y="74481"/>
                  <a:pt x="82550" y="96837"/>
                  <a:pt x="92869" y="114300"/>
                </a:cubicBezTo>
                <a:cubicBezTo>
                  <a:pt x="94456" y="127794"/>
                  <a:pt x="93540" y="141825"/>
                  <a:pt x="97631" y="154781"/>
                </a:cubicBezTo>
                <a:cubicBezTo>
                  <a:pt x="98700" y="158166"/>
                  <a:pt x="105078" y="162421"/>
                  <a:pt x="107156" y="159543"/>
                </a:cubicBezTo>
                <a:cubicBezTo>
                  <a:pt x="136968" y="118266"/>
                  <a:pt x="117493" y="111684"/>
                  <a:pt x="150019" y="76200"/>
                </a:cubicBezTo>
                <a:cubicBezTo>
                  <a:pt x="158500" y="66948"/>
                  <a:pt x="180975" y="54768"/>
                  <a:pt x="180975" y="54768"/>
                </a:cubicBezTo>
                <a:cubicBezTo>
                  <a:pt x="189706" y="65087"/>
                  <a:pt x="200886" y="73757"/>
                  <a:pt x="207169" y="85725"/>
                </a:cubicBezTo>
                <a:cubicBezTo>
                  <a:pt x="217792" y="105960"/>
                  <a:pt x="221910" y="129042"/>
                  <a:pt x="230981" y="150018"/>
                </a:cubicBezTo>
                <a:cubicBezTo>
                  <a:pt x="237551" y="165211"/>
                  <a:pt x="248707" y="180322"/>
                  <a:pt x="261938" y="190500"/>
                </a:cubicBezTo>
                <a:cubicBezTo>
                  <a:pt x="266158" y="193746"/>
                  <a:pt x="271463" y="195262"/>
                  <a:pt x="276225" y="197643"/>
                </a:cubicBezTo>
                <a:cubicBezTo>
                  <a:pt x="346902" y="135802"/>
                  <a:pt x="284150" y="195144"/>
                  <a:pt x="345281" y="123825"/>
                </a:cubicBezTo>
                <a:cubicBezTo>
                  <a:pt x="353317" y="114450"/>
                  <a:pt x="363344" y="106924"/>
                  <a:pt x="371475" y="97631"/>
                </a:cubicBezTo>
                <a:lnTo>
                  <a:pt x="388144" y="78581"/>
                </a:lnTo>
                <a:cubicBezTo>
                  <a:pt x="414593" y="12458"/>
                  <a:pt x="402398" y="38166"/>
                  <a:pt x="421481" y="0"/>
                </a:cubicBezTo>
                <a:cubicBezTo>
                  <a:pt x="434975" y="19844"/>
                  <a:pt x="452788" y="37357"/>
                  <a:pt x="461963" y="59531"/>
                </a:cubicBezTo>
                <a:cubicBezTo>
                  <a:pt x="472201" y="84273"/>
                  <a:pt x="472529" y="112040"/>
                  <a:pt x="478631" y="138112"/>
                </a:cubicBezTo>
                <a:cubicBezTo>
                  <a:pt x="481265" y="149365"/>
                  <a:pt x="484791" y="160393"/>
                  <a:pt x="488156" y="171450"/>
                </a:cubicBezTo>
                <a:cubicBezTo>
                  <a:pt x="493767" y="189885"/>
                  <a:pt x="498000" y="201430"/>
                  <a:pt x="507206" y="219075"/>
                </a:cubicBezTo>
                <a:cubicBezTo>
                  <a:pt x="512307" y="228852"/>
                  <a:pt x="523875" y="247650"/>
                  <a:pt x="523875" y="247650"/>
                </a:cubicBezTo>
                <a:cubicBezTo>
                  <a:pt x="549690" y="239043"/>
                  <a:pt x="527618" y="248498"/>
                  <a:pt x="550069" y="190500"/>
                </a:cubicBezTo>
                <a:cubicBezTo>
                  <a:pt x="562148" y="159296"/>
                  <a:pt x="588169" y="97631"/>
                  <a:pt x="588169" y="97631"/>
                </a:cubicBezTo>
                <a:cubicBezTo>
                  <a:pt x="588963" y="93662"/>
                  <a:pt x="588405" y="89157"/>
                  <a:pt x="590550" y="85725"/>
                </a:cubicBezTo>
                <a:cubicBezTo>
                  <a:pt x="592653" y="82359"/>
                  <a:pt x="597088" y="81194"/>
                  <a:pt x="600075" y="78581"/>
                </a:cubicBezTo>
                <a:cubicBezTo>
                  <a:pt x="603454" y="75624"/>
                  <a:pt x="606008" y="71750"/>
                  <a:pt x="609600" y="69056"/>
                </a:cubicBezTo>
                <a:cubicBezTo>
                  <a:pt x="663635" y="28530"/>
                  <a:pt x="647377" y="36878"/>
                  <a:pt x="683419" y="21431"/>
                </a:cubicBezTo>
                <a:cubicBezTo>
                  <a:pt x="685800" y="66683"/>
                  <a:pt x="685556" y="92828"/>
                  <a:pt x="697706" y="140493"/>
                </a:cubicBezTo>
                <a:cubicBezTo>
                  <a:pt x="712710" y="199354"/>
                  <a:pt x="709338" y="171909"/>
                  <a:pt x="726281" y="202406"/>
                </a:cubicBezTo>
                <a:cubicBezTo>
                  <a:pt x="748386" y="242195"/>
                  <a:pt x="750244" y="247578"/>
                  <a:pt x="766763" y="283368"/>
                </a:cubicBezTo>
                <a:cubicBezTo>
                  <a:pt x="769144" y="261143"/>
                  <a:pt x="772218" y="238981"/>
                  <a:pt x="773906" y="216693"/>
                </a:cubicBezTo>
                <a:cubicBezTo>
                  <a:pt x="776188" y="186575"/>
                  <a:pt x="774526" y="156125"/>
                  <a:pt x="778669" y="126206"/>
                </a:cubicBezTo>
                <a:cubicBezTo>
                  <a:pt x="781706" y="104275"/>
                  <a:pt x="795338" y="61912"/>
                  <a:pt x="795338" y="61912"/>
                </a:cubicBezTo>
                <a:cubicBezTo>
                  <a:pt x="801688" y="74612"/>
                  <a:pt x="810096" y="86477"/>
                  <a:pt x="814388" y="100012"/>
                </a:cubicBezTo>
                <a:cubicBezTo>
                  <a:pt x="820504" y="119302"/>
                  <a:pt x="821167" y="139967"/>
                  <a:pt x="826294" y="159543"/>
                </a:cubicBezTo>
                <a:cubicBezTo>
                  <a:pt x="830234" y="174588"/>
                  <a:pt x="842429" y="208191"/>
                  <a:pt x="852488" y="223837"/>
                </a:cubicBezTo>
                <a:cubicBezTo>
                  <a:pt x="854916" y="227614"/>
                  <a:pt x="858838" y="230187"/>
                  <a:pt x="862013" y="233362"/>
                </a:cubicBezTo>
                <a:cubicBezTo>
                  <a:pt x="892274" y="184188"/>
                  <a:pt x="872647" y="220955"/>
                  <a:pt x="895350" y="161925"/>
                </a:cubicBezTo>
                <a:cubicBezTo>
                  <a:pt x="898156" y="154628"/>
                  <a:pt x="901898" y="147722"/>
                  <a:pt x="904875" y="140493"/>
                </a:cubicBezTo>
                <a:cubicBezTo>
                  <a:pt x="907457" y="134222"/>
                  <a:pt x="909213" y="127617"/>
                  <a:pt x="912019" y="121443"/>
                </a:cubicBezTo>
                <a:cubicBezTo>
                  <a:pt x="913203" y="118838"/>
                  <a:pt x="916781" y="114300"/>
                  <a:pt x="916781" y="114300"/>
                </a:cubicBezTo>
              </a:path>
            </a:pathLst>
          </a:cu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3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1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66977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Mid Range BPM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 모델</a:t>
            </a:r>
            <a:endParaRPr lang="en-US" altLang="ko-KR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69B10-3EB4-43D7-B43F-9343B0B95496}"/>
              </a:ext>
            </a:extLst>
          </p:cNvPr>
          <p:cNvSpPr txBox="1"/>
          <p:nvPr/>
        </p:nvSpPr>
        <p:spPr>
          <a:xfrm>
            <a:off x="495300" y="1827530"/>
            <a:ext cx="104076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센서의 도움없이 추론 가능한 모델을 만들기 위함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위 방법과 동일한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Flow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모델을 구축</a:t>
            </a: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단</a:t>
            </a:r>
            <a:r>
              <a:rPr lang="en-US" altLang="ko-KR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mid range</a:t>
            </a:r>
            <a:r>
              <a:rPr lang="ko-KR" altLang="en-US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의 데이터가 충분하다고 판단하여 </a:t>
            </a:r>
            <a:r>
              <a:rPr lang="en-US" altLang="ko-KR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over-sampling skip)</a:t>
            </a: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세분화 되었던 이전 모델에 비해 구간의 범위가 넓음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noise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보정을 해도 구간이 넓어져서 튀는 범위도 상대적으로 넓어짐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모델 훈련이 안정되게 이루어지지 않음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해당 문제를 해결하기 위한 방법 고안 필요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  <a:p>
            <a:pPr marL="800100" lvl="1" indent="-342900">
              <a:buAutoNum type="arabicParenR"/>
            </a:pP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Mid Range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대표할 수 있는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reference sample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추출</a:t>
            </a: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800100" lvl="1" indent="-342900">
              <a:buAutoNum type="arabicParenR"/>
            </a:pP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Ground Truth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사용할 수 </a:t>
            </a:r>
            <a:r>
              <a:rPr lang="ko-KR" altLang="en-US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있을만한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데이터를 통한 </a:t>
            </a:r>
            <a:r>
              <a:rPr lang="en-US" altLang="ko-KR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cardivu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data(test)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노이즈 정의 및 제거</a:t>
            </a: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800100" lvl="1" indent="-342900">
              <a:buAutoNum type="arabicParenR"/>
            </a:pP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156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18284</TotalTime>
  <Words>265</Words>
  <Application>Microsoft Office PowerPoint</Application>
  <PresentationFormat>와이드스크린</PresentationFormat>
  <Paragraphs>72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한수원 한울림OTF</vt:lpstr>
      <vt:lpstr>한수원 한돋움</vt:lpstr>
      <vt:lpstr>Arial</vt:lpstr>
      <vt:lpstr>맑은 고딕</vt:lpstr>
      <vt:lpstr>한수원 한돋움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은주</dc:creator>
  <cp:lastModifiedBy>류 경준</cp:lastModifiedBy>
  <cp:revision>252</cp:revision>
  <dcterms:created xsi:type="dcterms:W3CDTF">2018-12-01T01:21:28Z</dcterms:created>
  <dcterms:modified xsi:type="dcterms:W3CDTF">2021-06-09T02:03:02Z</dcterms:modified>
</cp:coreProperties>
</file>