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60" r:id="rId2"/>
    <p:sldId id="277" r:id="rId3"/>
    <p:sldId id="278" r:id="rId4"/>
    <p:sldId id="280" r:id="rId5"/>
    <p:sldId id="281" r:id="rId6"/>
    <p:sldId id="27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한수원 한돋움" panose="020B0600000101010101" pitchFamily="50" charset="-127"/>
      <p:regular r:id="rId11"/>
      <p:bold r:id="rId12"/>
    </p:embeddedFont>
    <p:embeddedFont>
      <p:font typeface="한수원 한돋움 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8" y="13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9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6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6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6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3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Sensor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도움없이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Mid Range BPM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을 추론하기 위한 모델 구현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66977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Mid Range BPM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모델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9B10-3EB4-43D7-B43F-9343B0B95496}"/>
              </a:ext>
            </a:extLst>
          </p:cNvPr>
          <p:cNvSpPr txBox="1"/>
          <p:nvPr/>
        </p:nvSpPr>
        <p:spPr>
          <a:xfrm>
            <a:off x="495300" y="1827530"/>
            <a:ext cx="10407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기존 임상에 사용했던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mid range 5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 구간 모델을 재사용하는 방법으로 접근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Sensor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의 도움없이 예측 가능한 모델을 만드는 것이 목적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Tensorflow-gpu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모드 사용에 있어서 하나의 세션에서 여러 모델을 불러와서 사용하는데 문제가 발생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b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메모리 파편화를 방지하기 위한 </a:t>
            </a:r>
            <a:r>
              <a:rPr lang="en-US" altLang="ko-KR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gpu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점유 방식을 사용하기 때문이라고 함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현재 조금 느리지만 </a:t>
            </a:r>
            <a:r>
              <a:rPr lang="en-US" altLang="ko-KR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Tensorflow-cpu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모드로 학습함으로써 문제 해결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C58033-64DD-4763-9C07-F4D707A4C0FC}"/>
              </a:ext>
            </a:extLst>
          </p:cNvPr>
          <p:cNvSpPr/>
          <p:nvPr/>
        </p:nvSpPr>
        <p:spPr>
          <a:xfrm>
            <a:off x="4988790" y="3596126"/>
            <a:ext cx="1509204" cy="67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90BD06-7D7C-4D1F-A414-1AB37FFD86ED}"/>
              </a:ext>
            </a:extLst>
          </p:cNvPr>
          <p:cNvSpPr/>
          <p:nvPr/>
        </p:nvSpPr>
        <p:spPr>
          <a:xfrm>
            <a:off x="4988790" y="5493931"/>
            <a:ext cx="1509204" cy="67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B536F8D-009F-4EC9-B920-B72005164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1067"/>
              </p:ext>
            </p:extLst>
          </p:nvPr>
        </p:nvGraphicFramePr>
        <p:xfrm>
          <a:off x="1205389" y="4560328"/>
          <a:ext cx="2334830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3483">
                  <a:extLst>
                    <a:ext uri="{9D8B030D-6E8A-4147-A177-3AD203B41FA5}">
                      <a16:colId xmlns:a16="http://schemas.microsoft.com/office/drawing/2014/main" val="3048154392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4214961974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3429804033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3629136307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1456832376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2865064676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2616846722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2211349296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2658011278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1212916467"/>
                    </a:ext>
                  </a:extLst>
                </a:gridCol>
              </a:tblGrid>
              <a:tr h="2839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31046"/>
                  </a:ext>
                </a:extLst>
              </a:tr>
              <a:tr h="2839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01469"/>
                  </a:ext>
                </a:extLst>
              </a:tr>
              <a:tr h="2839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83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C59AD7-0586-4E61-8E29-0D232C1515EF}"/>
              </a:ext>
            </a:extLst>
          </p:cNvPr>
          <p:cNvSpPr txBox="1"/>
          <p:nvPr/>
        </p:nvSpPr>
        <p:spPr>
          <a:xfrm>
            <a:off x="1826950" y="5759914"/>
            <a:ext cx="1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[DATA]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CD2-073D-48E2-9155-8CB535C04EAA}"/>
              </a:ext>
            </a:extLst>
          </p:cNvPr>
          <p:cNvSpPr txBox="1"/>
          <p:nvPr/>
        </p:nvSpPr>
        <p:spPr>
          <a:xfrm>
            <a:off x="5277437" y="6249748"/>
            <a:ext cx="1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[MODEL]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C348660-FF3C-499B-A3FE-E200B279838B}"/>
              </a:ext>
            </a:extLst>
          </p:cNvPr>
          <p:cNvSpPr/>
          <p:nvPr/>
        </p:nvSpPr>
        <p:spPr>
          <a:xfrm>
            <a:off x="3700014" y="4885607"/>
            <a:ext cx="381740" cy="257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5815B6-B2E0-40C9-B9B3-D330780673A2}"/>
              </a:ext>
            </a:extLst>
          </p:cNvPr>
          <p:cNvSpPr/>
          <p:nvPr/>
        </p:nvSpPr>
        <p:spPr>
          <a:xfrm>
            <a:off x="6790957" y="3596126"/>
            <a:ext cx="204187" cy="67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CBDB82-2725-426A-ADAF-A5C851680522}"/>
              </a:ext>
            </a:extLst>
          </p:cNvPr>
          <p:cNvSpPr/>
          <p:nvPr/>
        </p:nvSpPr>
        <p:spPr>
          <a:xfrm>
            <a:off x="6790957" y="5493931"/>
            <a:ext cx="204187" cy="67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783C14-7F0B-4FBB-BC2F-D87A5FAB18AD}"/>
              </a:ext>
            </a:extLst>
          </p:cNvPr>
          <p:cNvSpPr/>
          <p:nvPr/>
        </p:nvSpPr>
        <p:spPr>
          <a:xfrm>
            <a:off x="5743392" y="4459479"/>
            <a:ext cx="159798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A222F2-A391-4D52-AD3E-65AA19880B84}"/>
              </a:ext>
            </a:extLst>
          </p:cNvPr>
          <p:cNvSpPr/>
          <p:nvPr/>
        </p:nvSpPr>
        <p:spPr>
          <a:xfrm>
            <a:off x="5743392" y="4805708"/>
            <a:ext cx="159798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52D7486-6F7B-4404-9BB2-3845F776DD0C}"/>
              </a:ext>
            </a:extLst>
          </p:cNvPr>
          <p:cNvSpPr/>
          <p:nvPr/>
        </p:nvSpPr>
        <p:spPr>
          <a:xfrm>
            <a:off x="5743392" y="5149819"/>
            <a:ext cx="159798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9549DF-C7ED-46BA-A702-4A3B785770D0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6497994" y="3934587"/>
            <a:ext cx="292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2E9F9C-3CE6-484C-9F1C-F4F3419903C2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6497994" y="5832392"/>
            <a:ext cx="292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FD57BA-08D1-442F-86DE-E05B697E8E6E}"/>
              </a:ext>
            </a:extLst>
          </p:cNvPr>
          <p:cNvSpPr txBox="1"/>
          <p:nvPr/>
        </p:nvSpPr>
        <p:spPr>
          <a:xfrm>
            <a:off x="6790957" y="6216519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[Average]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28A637-AE49-42E2-BCB7-C955B42D8FE5}"/>
              </a:ext>
            </a:extLst>
          </p:cNvPr>
          <p:cNvSpPr/>
          <p:nvPr/>
        </p:nvSpPr>
        <p:spPr>
          <a:xfrm>
            <a:off x="7427190" y="3866966"/>
            <a:ext cx="284085" cy="20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E593979-9A42-4B32-933F-115176502B3C}"/>
              </a:ext>
            </a:extLst>
          </p:cNvPr>
          <p:cNvCxnSpPr>
            <a:cxnSpLocks/>
            <a:stCxn id="29" idx="1"/>
            <a:endCxn id="22" idx="3"/>
          </p:cNvCxnSpPr>
          <p:nvPr/>
        </p:nvCxnSpPr>
        <p:spPr>
          <a:xfrm flipH="1">
            <a:off x="6995144" y="4885607"/>
            <a:ext cx="432046" cy="946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CBF706-A3D4-46B5-8339-D2A64A91CBBE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995144" y="3934587"/>
            <a:ext cx="432046" cy="951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0B52AE-8702-4E21-935B-EBC6ACB3102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711275" y="4885607"/>
            <a:ext cx="793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ECCE0257-E60C-4D83-88B8-185243D71E7A}"/>
              </a:ext>
            </a:extLst>
          </p:cNvPr>
          <p:cNvSpPr/>
          <p:nvPr/>
        </p:nvSpPr>
        <p:spPr>
          <a:xfrm>
            <a:off x="8629382" y="4654787"/>
            <a:ext cx="415068" cy="415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AB65B6-3D35-4D38-AC35-94CD03F9F291}"/>
              </a:ext>
            </a:extLst>
          </p:cNvPr>
          <p:cNvSpPr txBox="1"/>
          <p:nvPr/>
        </p:nvSpPr>
        <p:spPr>
          <a:xfrm>
            <a:off x="8322994" y="621173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[output]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407080-F87E-4469-A4FC-B5455C5E037E}"/>
              </a:ext>
            </a:extLst>
          </p:cNvPr>
          <p:cNvSpPr/>
          <p:nvPr/>
        </p:nvSpPr>
        <p:spPr>
          <a:xfrm>
            <a:off x="4127995" y="4273048"/>
            <a:ext cx="284089" cy="138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5E60372-11D3-48F6-898F-1A2FA2D7406A}"/>
              </a:ext>
            </a:extLst>
          </p:cNvPr>
          <p:cNvCxnSpPr>
            <a:stCxn id="53" idx="3"/>
            <a:endCxn id="3" idx="1"/>
          </p:cNvCxnSpPr>
          <p:nvPr/>
        </p:nvCxnSpPr>
        <p:spPr>
          <a:xfrm flipV="1">
            <a:off x="4412084" y="3934587"/>
            <a:ext cx="576706" cy="10307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235FEE2-D88F-42A7-B543-FB31B19E1E61}"/>
              </a:ext>
            </a:extLst>
          </p:cNvPr>
          <p:cNvCxnSpPr>
            <a:cxnSpLocks/>
            <a:stCxn id="53" idx="3"/>
            <a:endCxn id="12" idx="1"/>
          </p:cNvCxnSpPr>
          <p:nvPr/>
        </p:nvCxnSpPr>
        <p:spPr>
          <a:xfrm>
            <a:off x="4412084" y="4965328"/>
            <a:ext cx="576706" cy="8670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A6FEADC-BC3E-4639-9E29-83922E3A94A5}"/>
              </a:ext>
            </a:extLst>
          </p:cNvPr>
          <p:cNvSpPr txBox="1"/>
          <p:nvPr/>
        </p:nvSpPr>
        <p:spPr>
          <a:xfrm>
            <a:off x="3724185" y="6231992"/>
            <a:ext cx="1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[input]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56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66977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Mid Range BPM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모델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9B10-3EB4-43D7-B43F-9343B0B95496}"/>
              </a:ext>
            </a:extLst>
          </p:cNvPr>
          <p:cNvSpPr txBox="1"/>
          <p:nvPr/>
        </p:nvSpPr>
        <p:spPr>
          <a:xfrm>
            <a:off x="495300" y="1827530"/>
            <a:ext cx="1040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임상에 사용한 기존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mid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구간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 모델을 통한 결과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bpm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추론 결과 평균과 </a:t>
            </a:r>
            <a:r>
              <a:rPr lang="ko-KR" altLang="en-US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실제값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비교 결과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B53D19-018D-4430-9EB5-A4CD72AA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26" y="4907466"/>
            <a:ext cx="8791708" cy="18140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2BD96B-E298-42FA-BEAE-06EE34A6F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26" y="2573002"/>
            <a:ext cx="8791708" cy="18317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046C34-D56A-4747-829D-B0510268CC1A}"/>
              </a:ext>
            </a:extLst>
          </p:cNvPr>
          <p:cNvSpPr txBox="1"/>
          <p:nvPr/>
        </p:nvSpPr>
        <p:spPr>
          <a:xfrm>
            <a:off x="1289050" y="2181248"/>
            <a:ext cx="87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구간을 나누지 않고 하나의 구간 </a:t>
            </a:r>
            <a:r>
              <a:rPr lang="en-US" altLang="ko-KR" dirty="0"/>
              <a:t>mid </a:t>
            </a:r>
            <a:r>
              <a:rPr lang="ko-KR" altLang="en-US" dirty="0"/>
              <a:t>구간 데이터로 학습시킨 모델 테스트 결과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5F70CC-142E-4A64-85E3-D0003FEA55DE}"/>
              </a:ext>
            </a:extLst>
          </p:cNvPr>
          <p:cNvSpPr txBox="1"/>
          <p:nvPr/>
        </p:nvSpPr>
        <p:spPr>
          <a:xfrm>
            <a:off x="1289050" y="4538134"/>
            <a:ext cx="744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구간을 나누고 학습시킨 후</a:t>
            </a:r>
            <a:r>
              <a:rPr lang="en-US" altLang="ko-KR" dirty="0"/>
              <a:t>, </a:t>
            </a:r>
            <a:r>
              <a:rPr lang="ko-KR" altLang="en-US" dirty="0"/>
              <a:t>테스트 결과를 각각 보고 평균을 낸 결과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45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66977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Mid Range BPM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모델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0988AD-DB23-471A-B4F9-B4D6A7ECAF5F}"/>
              </a:ext>
            </a:extLst>
          </p:cNvPr>
          <p:cNvGrpSpPr/>
          <p:nvPr/>
        </p:nvGrpSpPr>
        <p:grpSpPr>
          <a:xfrm>
            <a:off x="5820606" y="1619596"/>
            <a:ext cx="3188828" cy="5116025"/>
            <a:chOff x="2229480" y="1605450"/>
            <a:chExt cx="3188828" cy="51160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EDCFAF9-4FB5-469F-A354-546BCBCD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9480" y="1605450"/>
              <a:ext cx="3188828" cy="51160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266ED28-F788-4D16-9201-946BAB6A866E}"/>
                </a:ext>
              </a:extLst>
            </p:cNvPr>
            <p:cNvCxnSpPr/>
            <p:nvPr/>
          </p:nvCxnSpPr>
          <p:spPr>
            <a:xfrm>
              <a:off x="4105072" y="5448873"/>
              <a:ext cx="122568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595A700-E729-420B-906E-00560386C36E}"/>
                </a:ext>
              </a:extLst>
            </p:cNvPr>
            <p:cNvCxnSpPr>
              <a:cxnSpLocks/>
            </p:cNvCxnSpPr>
            <p:nvPr/>
          </p:nvCxnSpPr>
          <p:spPr>
            <a:xfrm>
              <a:off x="2311940" y="5630456"/>
              <a:ext cx="30188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7AD83B3-C27C-4F98-BD3D-E2ED39A3F990}"/>
                </a:ext>
              </a:extLst>
            </p:cNvPr>
            <p:cNvCxnSpPr>
              <a:cxnSpLocks/>
            </p:cNvCxnSpPr>
            <p:nvPr/>
          </p:nvCxnSpPr>
          <p:spPr>
            <a:xfrm>
              <a:off x="2311940" y="5841222"/>
              <a:ext cx="20752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05243A9-C7A3-4019-B331-E3FBB550F4FE}"/>
                </a:ext>
              </a:extLst>
            </p:cNvPr>
            <p:cNvCxnSpPr>
              <a:cxnSpLocks/>
            </p:cNvCxnSpPr>
            <p:nvPr/>
          </p:nvCxnSpPr>
          <p:spPr>
            <a:xfrm>
              <a:off x="4105072" y="6188175"/>
              <a:ext cx="122568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117461-A109-4502-9450-5E6A6819F1D8}"/>
                </a:ext>
              </a:extLst>
            </p:cNvPr>
            <p:cNvCxnSpPr>
              <a:cxnSpLocks/>
            </p:cNvCxnSpPr>
            <p:nvPr/>
          </p:nvCxnSpPr>
          <p:spPr>
            <a:xfrm>
              <a:off x="2311940" y="6356350"/>
              <a:ext cx="28923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648C411-3B5C-42AD-86EF-9ED7DED14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90" y="1633744"/>
            <a:ext cx="3809798" cy="508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61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66977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Mid Range BPM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모델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ED4A0-8806-4DFA-BEB5-9504A0A475F9}"/>
              </a:ext>
            </a:extLst>
          </p:cNvPr>
          <p:cNvSpPr/>
          <p:nvPr/>
        </p:nvSpPr>
        <p:spPr>
          <a:xfrm>
            <a:off x="4113301" y="3559302"/>
            <a:ext cx="1509204" cy="67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687257-11AC-4FE6-9A56-F9EAC4A224C3}"/>
              </a:ext>
            </a:extLst>
          </p:cNvPr>
          <p:cNvSpPr/>
          <p:nvPr/>
        </p:nvSpPr>
        <p:spPr>
          <a:xfrm>
            <a:off x="4113301" y="5457107"/>
            <a:ext cx="1509204" cy="67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DF647FDC-5D58-4396-B548-1B346D3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03756"/>
              </p:ext>
            </p:extLst>
          </p:nvPr>
        </p:nvGraphicFramePr>
        <p:xfrm>
          <a:off x="329900" y="4523504"/>
          <a:ext cx="2334830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3483">
                  <a:extLst>
                    <a:ext uri="{9D8B030D-6E8A-4147-A177-3AD203B41FA5}">
                      <a16:colId xmlns:a16="http://schemas.microsoft.com/office/drawing/2014/main" val="3048154392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4214961974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3429804033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3629136307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1456832376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2865064676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2616846722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2211349296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2658011278"/>
                    </a:ext>
                  </a:extLst>
                </a:gridCol>
                <a:gridCol w="233483">
                  <a:extLst>
                    <a:ext uri="{9D8B030D-6E8A-4147-A177-3AD203B41FA5}">
                      <a16:colId xmlns:a16="http://schemas.microsoft.com/office/drawing/2014/main" val="1212916467"/>
                    </a:ext>
                  </a:extLst>
                </a:gridCol>
              </a:tblGrid>
              <a:tr h="2839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31046"/>
                  </a:ext>
                </a:extLst>
              </a:tr>
              <a:tr h="2839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01469"/>
                  </a:ext>
                </a:extLst>
              </a:tr>
              <a:tr h="2839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8380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A5081E5-86DB-4A15-A35F-F437C627AB93}"/>
              </a:ext>
            </a:extLst>
          </p:cNvPr>
          <p:cNvSpPr txBox="1"/>
          <p:nvPr/>
        </p:nvSpPr>
        <p:spPr>
          <a:xfrm>
            <a:off x="951461" y="5723090"/>
            <a:ext cx="1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[DATA]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BDA945-B529-49D4-9492-D6951BF5BB1D}"/>
              </a:ext>
            </a:extLst>
          </p:cNvPr>
          <p:cNvSpPr txBox="1"/>
          <p:nvPr/>
        </p:nvSpPr>
        <p:spPr>
          <a:xfrm>
            <a:off x="4401948" y="6212924"/>
            <a:ext cx="1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[MODEL]</a:t>
            </a:r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4BA63B5E-A451-4165-8ECE-1D059803F510}"/>
              </a:ext>
            </a:extLst>
          </p:cNvPr>
          <p:cNvSpPr/>
          <p:nvPr/>
        </p:nvSpPr>
        <p:spPr>
          <a:xfrm>
            <a:off x="2824525" y="4848783"/>
            <a:ext cx="381740" cy="257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12C354-EB5B-453B-8278-72D83A7C7573}"/>
              </a:ext>
            </a:extLst>
          </p:cNvPr>
          <p:cNvSpPr/>
          <p:nvPr/>
        </p:nvSpPr>
        <p:spPr>
          <a:xfrm>
            <a:off x="5915468" y="3559302"/>
            <a:ext cx="204187" cy="67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CECC0F-95E0-405C-AB5F-63C57128170C}"/>
              </a:ext>
            </a:extLst>
          </p:cNvPr>
          <p:cNvSpPr/>
          <p:nvPr/>
        </p:nvSpPr>
        <p:spPr>
          <a:xfrm>
            <a:off x="5915468" y="5457107"/>
            <a:ext cx="204187" cy="67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1065D86-755B-4458-9BE3-76BD296C781D}"/>
              </a:ext>
            </a:extLst>
          </p:cNvPr>
          <p:cNvSpPr/>
          <p:nvPr/>
        </p:nvSpPr>
        <p:spPr>
          <a:xfrm>
            <a:off x="4867903" y="4422655"/>
            <a:ext cx="159798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F77E697-97ED-43D2-985C-0294D8ADBD7E}"/>
              </a:ext>
            </a:extLst>
          </p:cNvPr>
          <p:cNvSpPr/>
          <p:nvPr/>
        </p:nvSpPr>
        <p:spPr>
          <a:xfrm>
            <a:off x="4867903" y="4768884"/>
            <a:ext cx="159798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3A896A2-A167-4DB5-8CD9-B1B65EB20F16}"/>
              </a:ext>
            </a:extLst>
          </p:cNvPr>
          <p:cNvSpPr/>
          <p:nvPr/>
        </p:nvSpPr>
        <p:spPr>
          <a:xfrm>
            <a:off x="4867903" y="5112995"/>
            <a:ext cx="159798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1C3A2C4-35A6-4BE1-B686-1798A3842DD1}"/>
              </a:ext>
            </a:extLst>
          </p:cNvPr>
          <p:cNvCxnSpPr>
            <a:stCxn id="35" idx="3"/>
            <a:endCxn id="42" idx="1"/>
          </p:cNvCxnSpPr>
          <p:nvPr/>
        </p:nvCxnSpPr>
        <p:spPr>
          <a:xfrm>
            <a:off x="5622505" y="3897763"/>
            <a:ext cx="292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F97EBA3-E63A-44C0-B54D-4292FAB584F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>
            <a:off x="5622505" y="5795568"/>
            <a:ext cx="292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CBF3B1-B2E1-4779-91E8-4C2EA07B7083}"/>
              </a:ext>
            </a:extLst>
          </p:cNvPr>
          <p:cNvSpPr txBox="1"/>
          <p:nvPr/>
        </p:nvSpPr>
        <p:spPr>
          <a:xfrm>
            <a:off x="5915468" y="6179695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[Average]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B7038C-CC3C-4E6F-9A3A-5AE9ED65B9F5}"/>
              </a:ext>
            </a:extLst>
          </p:cNvPr>
          <p:cNvSpPr/>
          <p:nvPr/>
        </p:nvSpPr>
        <p:spPr>
          <a:xfrm>
            <a:off x="6551701" y="3830142"/>
            <a:ext cx="284085" cy="20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B04D4AE-6B7C-49DB-9D78-688AC88F9A95}"/>
              </a:ext>
            </a:extLst>
          </p:cNvPr>
          <p:cNvCxnSpPr>
            <a:cxnSpLocks/>
            <a:stCxn id="60" idx="1"/>
            <a:endCxn id="46" idx="3"/>
          </p:cNvCxnSpPr>
          <p:nvPr/>
        </p:nvCxnSpPr>
        <p:spPr>
          <a:xfrm flipH="1">
            <a:off x="6119655" y="4848783"/>
            <a:ext cx="432046" cy="946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DFB8D69-0CB4-44C1-98C4-C585E7365FA8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6119655" y="3897763"/>
            <a:ext cx="432046" cy="951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1837EF-A991-478E-A96D-E844750307B4}"/>
              </a:ext>
            </a:extLst>
          </p:cNvPr>
          <p:cNvCxnSpPr>
            <a:cxnSpLocks/>
            <a:stCxn id="60" idx="3"/>
            <a:endCxn id="17" idx="1"/>
          </p:cNvCxnSpPr>
          <p:nvPr/>
        </p:nvCxnSpPr>
        <p:spPr>
          <a:xfrm flipV="1">
            <a:off x="6835786" y="4846664"/>
            <a:ext cx="571628" cy="2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0CE92276-F703-48E6-8192-99CBA926E9D3}"/>
              </a:ext>
            </a:extLst>
          </p:cNvPr>
          <p:cNvSpPr/>
          <p:nvPr/>
        </p:nvSpPr>
        <p:spPr>
          <a:xfrm>
            <a:off x="8775298" y="4641249"/>
            <a:ext cx="415068" cy="415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ED92C2-EB90-426C-8A7D-1CF97AABD094}"/>
              </a:ext>
            </a:extLst>
          </p:cNvPr>
          <p:cNvSpPr txBox="1"/>
          <p:nvPr/>
        </p:nvSpPr>
        <p:spPr>
          <a:xfrm>
            <a:off x="8530497" y="617168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[output]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5711574-FD8D-464F-A52F-D3C9A2301ABB}"/>
              </a:ext>
            </a:extLst>
          </p:cNvPr>
          <p:cNvSpPr/>
          <p:nvPr/>
        </p:nvSpPr>
        <p:spPr>
          <a:xfrm>
            <a:off x="3252506" y="4236224"/>
            <a:ext cx="284089" cy="138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69100BF-15BA-4E40-8AF7-38388BF24F8B}"/>
              </a:ext>
            </a:extLst>
          </p:cNvPr>
          <p:cNvCxnSpPr>
            <a:stCxn id="67" idx="3"/>
            <a:endCxn id="35" idx="1"/>
          </p:cNvCxnSpPr>
          <p:nvPr/>
        </p:nvCxnSpPr>
        <p:spPr>
          <a:xfrm flipV="1">
            <a:off x="3536595" y="3897763"/>
            <a:ext cx="576706" cy="10307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3580D6A-70B8-48B0-BE67-654CFB6702A8}"/>
              </a:ext>
            </a:extLst>
          </p:cNvPr>
          <p:cNvCxnSpPr>
            <a:cxnSpLocks/>
            <a:stCxn id="67" idx="3"/>
            <a:endCxn id="37" idx="1"/>
          </p:cNvCxnSpPr>
          <p:nvPr/>
        </p:nvCxnSpPr>
        <p:spPr>
          <a:xfrm>
            <a:off x="3536595" y="4928504"/>
            <a:ext cx="576706" cy="8670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2833ED-F979-4C70-8B6B-58FB1668DFB4}"/>
              </a:ext>
            </a:extLst>
          </p:cNvPr>
          <p:cNvSpPr txBox="1"/>
          <p:nvPr/>
        </p:nvSpPr>
        <p:spPr>
          <a:xfrm>
            <a:off x="2848696" y="6195168"/>
            <a:ext cx="1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[input]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E21DC-C0F8-4EC4-A9DA-B3165E414468}"/>
              </a:ext>
            </a:extLst>
          </p:cNvPr>
          <p:cNvSpPr txBox="1"/>
          <p:nvPr/>
        </p:nvSpPr>
        <p:spPr>
          <a:xfrm>
            <a:off x="7843667" y="3177913"/>
            <a:ext cx="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[loss]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66278-9936-4459-873D-21C087A11387}"/>
              </a:ext>
            </a:extLst>
          </p:cNvPr>
          <p:cNvSpPr/>
          <p:nvPr/>
        </p:nvSpPr>
        <p:spPr>
          <a:xfrm>
            <a:off x="7407414" y="3897763"/>
            <a:ext cx="690664" cy="189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5BAEF-5BD3-4743-B0CD-FCBAD4F59928}"/>
              </a:ext>
            </a:extLst>
          </p:cNvPr>
          <p:cNvSpPr txBox="1"/>
          <p:nvPr/>
        </p:nvSpPr>
        <p:spPr>
          <a:xfrm>
            <a:off x="7121600" y="6172211"/>
            <a:ext cx="158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[model Train]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536A0C8-0214-492E-BE0E-8415679F28BB}"/>
              </a:ext>
            </a:extLst>
          </p:cNvPr>
          <p:cNvCxnSpPr>
            <a:cxnSpLocks/>
            <a:stCxn id="65" idx="0"/>
            <a:endCxn id="17" idx="0"/>
          </p:cNvCxnSpPr>
          <p:nvPr/>
        </p:nvCxnSpPr>
        <p:spPr>
          <a:xfrm rot="16200000" flipV="1">
            <a:off x="7996046" y="3654463"/>
            <a:ext cx="743486" cy="1230086"/>
          </a:xfrm>
          <a:prstGeom prst="bentConnector3">
            <a:avLst>
              <a:gd name="adj1" fmla="val 1307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D8FA76-2155-4A97-879A-0025E148EC2A}"/>
              </a:ext>
            </a:extLst>
          </p:cNvPr>
          <p:cNvCxnSpPr>
            <a:stCxn id="17" idx="3"/>
            <a:endCxn id="65" idx="2"/>
          </p:cNvCxnSpPr>
          <p:nvPr/>
        </p:nvCxnSpPr>
        <p:spPr>
          <a:xfrm>
            <a:off x="8098078" y="4846664"/>
            <a:ext cx="677220" cy="21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3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21062</TotalTime>
  <Words>191</Words>
  <Application>Microsoft Office PowerPoint</Application>
  <PresentationFormat>와이드스크린</PresentationFormat>
  <Paragraphs>43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한수원 한돋움 Bold</vt:lpstr>
      <vt:lpstr>Arial</vt:lpstr>
      <vt:lpstr>맑은 고딕</vt:lpstr>
      <vt:lpstr>한수원 한돋움</vt:lpstr>
      <vt:lpstr>한수원 한울림OTF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263</cp:revision>
  <dcterms:created xsi:type="dcterms:W3CDTF">2018-12-01T01:21:28Z</dcterms:created>
  <dcterms:modified xsi:type="dcterms:W3CDTF">2021-06-16T01:47:06Z</dcterms:modified>
</cp:coreProperties>
</file>