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0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3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1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8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5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3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2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8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7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B98224E-0D56-421F-B966-A63E1BFD4102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D78E5B1-E481-480F-B968-3D0646C5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95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rogrammers.co.kr/learn/courses/30/lessons/4257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7217-F4B0-4CA0-897B-20CB71F6B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4326E-67D5-4659-B467-2E27A6D45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12201698 </a:t>
            </a:r>
            <a:r>
              <a:rPr lang="ko-KR" altLang="en-US" dirty="0"/>
              <a:t>김률아</a:t>
            </a:r>
          </a:p>
        </p:txBody>
      </p:sp>
    </p:spTree>
    <p:extLst>
      <p:ext uri="{BB962C8B-B14F-4D97-AF65-F5344CB8AC3E}">
        <p14:creationId xmlns:p14="http://schemas.microsoft.com/office/powerpoint/2010/main" val="19373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B240-81EF-436F-9BD2-BDD77D31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85E6-72AD-4D96-BDB9-D8078023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85348"/>
            <a:ext cx="10554574" cy="2018637"/>
          </a:xfrm>
        </p:spPr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</a:t>
            </a:r>
            <a:r>
              <a:rPr lang="ko-KR" altLang="en-US" dirty="0"/>
              <a:t>해시 함수</a:t>
            </a:r>
            <a:r>
              <a:rPr lang="en-US" altLang="ko-KR" dirty="0"/>
              <a:t>)</a:t>
            </a:r>
            <a:r>
              <a:rPr lang="ko-KR" altLang="en-US" dirty="0"/>
              <a:t>는 임의의 길이를 갖는 임의의 데이터를 고정된 길이의 데이터로 매핑하는 함수</a:t>
            </a:r>
            <a:r>
              <a:rPr lang="en-US" altLang="ko-KR" dirty="0"/>
              <a:t>=&gt;</a:t>
            </a:r>
            <a:r>
              <a:rPr lang="ko-KR" altLang="en-US" dirty="0"/>
              <a:t>해시값</a:t>
            </a:r>
            <a:endParaRPr lang="en-US" altLang="ko-KR" dirty="0"/>
          </a:p>
          <a:p>
            <a:r>
              <a:rPr lang="ko-KR" altLang="en-US" dirty="0"/>
              <a:t>색인</a:t>
            </a:r>
            <a:r>
              <a:rPr lang="en-US" altLang="ko-KR" dirty="0"/>
              <a:t>(Index)</a:t>
            </a:r>
            <a:r>
              <a:rPr lang="ko-KR" altLang="en-US" dirty="0"/>
              <a:t>에 해시값을 사용하는 자료 구조로</a:t>
            </a:r>
            <a:r>
              <a:rPr lang="en-US" altLang="ko-KR" dirty="0"/>
              <a:t>, </a:t>
            </a:r>
            <a:r>
              <a:rPr lang="ko-KR" altLang="en-US" dirty="0"/>
              <a:t>정렬을 하지 않고도 빠른 검색</a:t>
            </a:r>
            <a:r>
              <a:rPr lang="en-US" altLang="ko-KR" dirty="0"/>
              <a:t>, </a:t>
            </a:r>
            <a:r>
              <a:rPr lang="ko-KR" altLang="en-US" dirty="0"/>
              <a:t>빠른 삽입이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방식은 개별 체이닝</a:t>
            </a:r>
            <a:r>
              <a:rPr lang="en-US" altLang="ko-KR" dirty="0"/>
              <a:t>(Separate Chaining), </a:t>
            </a:r>
            <a:r>
              <a:rPr lang="ko-KR" altLang="en-US" dirty="0"/>
              <a:t>오픈 어드레싱</a:t>
            </a:r>
            <a:r>
              <a:rPr lang="en-US" altLang="ko-KR" dirty="0"/>
              <a:t>(Open Addressing)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E8D80-27C3-4F2B-A5B4-736DEF262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0" y="4111408"/>
            <a:ext cx="4345647" cy="24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271-92CF-45F6-AD02-52EF89CE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 체이닝</a:t>
            </a:r>
            <a:r>
              <a:rPr lang="en-US" altLang="ko-KR" dirty="0"/>
              <a:t>(Separate Chaining)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E6BE-2536-40A5-93C8-374E8E99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ko-KR" altLang="en-US" dirty="0"/>
              <a:t>충돌 발생 시 연결 리스트로 연결</a:t>
            </a:r>
            <a:r>
              <a:rPr lang="en-US" altLang="ko-KR" dirty="0"/>
              <a:t>(link)</a:t>
            </a:r>
            <a:r>
              <a:rPr lang="ko-KR" altLang="en-US" dirty="0"/>
              <a:t>하는 방식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9780C-6D8E-4E10-A51A-D51A8B49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97" y="2707513"/>
            <a:ext cx="6790356" cy="38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840-899C-42E9-8E3F-0AB63834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어드레싱</a:t>
            </a:r>
            <a:r>
              <a:rPr lang="en-US" altLang="ko-KR" dirty="0"/>
              <a:t>(Open Addressing)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0342-4298-49F9-833A-FDA03624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57396"/>
          </a:xfrm>
        </p:spPr>
        <p:txBody>
          <a:bodyPr/>
          <a:lstStyle/>
          <a:p>
            <a:r>
              <a:rPr lang="ko-KR" altLang="en-US" dirty="0"/>
              <a:t>충돌 발생 시 탐사를 통해 빈 공간을 찾아나서는 방식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DAEDD-3067-47EE-BE4D-52128E9E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75" y="2811744"/>
            <a:ext cx="503942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BBAD-344D-4942-8947-C6008B41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완주하지 못한 선수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4E2C-2776-4552-95BD-33C43BB9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163230"/>
            <a:ext cx="10554574" cy="520913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https://programmers.co.kr/learn/courses/30/lessons/42576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A113-C7FD-4FFB-8098-893AB8C7B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24" y="4255342"/>
            <a:ext cx="7849695" cy="185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4C946-0004-4A68-BA3A-C4C5E3057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2868104"/>
            <a:ext cx="80021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9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F6ED-4335-465A-AB1E-AE08FEDD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완주하지 못한 선수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A8BA-400B-4F42-A31F-9DB18371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13" y="3067846"/>
            <a:ext cx="1654677" cy="5458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completion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41C71-0AA2-404A-9C11-C3321F3B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13" y="2458943"/>
            <a:ext cx="7773485" cy="362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045EBA-BAF7-4B51-9FD7-92BE8B74E0F2}"/>
              </a:ext>
            </a:extLst>
          </p:cNvPr>
          <p:cNvSpPr txBox="1"/>
          <p:nvPr/>
        </p:nvSpPr>
        <p:spPr>
          <a:xfrm>
            <a:off x="500106" y="4172500"/>
            <a:ext cx="917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misalv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stanko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52E82-2DBD-46EA-9487-3C0FD5EE6A29}"/>
              </a:ext>
            </a:extLst>
          </p:cNvPr>
          <p:cNvSpPr txBox="1"/>
          <p:nvPr/>
        </p:nvSpPr>
        <p:spPr>
          <a:xfrm>
            <a:off x="2380594" y="32260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ADA62-1710-40AF-AB22-2B595A75B523}"/>
              </a:ext>
            </a:extLst>
          </p:cNvPr>
          <p:cNvSpPr txBox="1"/>
          <p:nvPr/>
        </p:nvSpPr>
        <p:spPr>
          <a:xfrm>
            <a:off x="1970690" y="4335462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해시값</a:t>
            </a:r>
            <a:r>
              <a:rPr lang="en-US" altLang="ko-KR" dirty="0"/>
              <a:t>=</a:t>
            </a:r>
            <a:r>
              <a:rPr lang="ko-KR" altLang="en-US" dirty="0"/>
              <a:t>이름 첫글자</a:t>
            </a:r>
            <a:r>
              <a:rPr lang="en-US" altLang="ko-KR" dirty="0"/>
              <a:t>-’a’</a:t>
            </a:r>
            <a:endParaRPr lang="ko-KR" alt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0F12289-2C97-4424-B1E4-596C8AA8D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21077"/>
              </p:ext>
            </p:extLst>
          </p:nvPr>
        </p:nvGraphicFramePr>
        <p:xfrm>
          <a:off x="5323125" y="3628057"/>
          <a:ext cx="67646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460">
                  <a:extLst>
                    <a:ext uri="{9D8B030D-6E8A-4147-A177-3AD203B41FA5}">
                      <a16:colId xmlns:a16="http://schemas.microsoft.com/office/drawing/2014/main" val="2924472315"/>
                    </a:ext>
                  </a:extLst>
                </a:gridCol>
              </a:tblGrid>
              <a:tr h="282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08129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406098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557376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596527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74104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689906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456072"/>
                  </a:ext>
                </a:extLst>
              </a:tr>
              <a:tr h="282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43648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B9C454-50E7-4AFA-9752-B6CA72D175F1}"/>
              </a:ext>
            </a:extLst>
          </p:cNvPr>
          <p:cNvCxnSpPr>
            <a:cxnSpLocks/>
          </p:cNvCxnSpPr>
          <p:nvPr/>
        </p:nvCxnSpPr>
        <p:spPr>
          <a:xfrm>
            <a:off x="5999585" y="3788229"/>
            <a:ext cx="261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57877-AC9C-4073-883E-C0985E0641D8}"/>
              </a:ext>
            </a:extLst>
          </p:cNvPr>
          <p:cNvSpPr/>
          <p:nvPr/>
        </p:nvSpPr>
        <p:spPr>
          <a:xfrm>
            <a:off x="6298164" y="3613665"/>
            <a:ext cx="1315616" cy="33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ana, 0</a:t>
            </a:r>
            <a:endParaRPr lang="ko-KR" alt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E8B28A-92F7-4104-AE03-7F9B8F6B9838}"/>
              </a:ext>
            </a:extLst>
          </p:cNvPr>
          <p:cNvCxnSpPr>
            <a:cxnSpLocks/>
          </p:cNvCxnSpPr>
          <p:nvPr/>
        </p:nvCxnSpPr>
        <p:spPr>
          <a:xfrm>
            <a:off x="5999585" y="4911164"/>
            <a:ext cx="261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539221-3241-404D-A987-A2F6396ABDB9}"/>
              </a:ext>
            </a:extLst>
          </p:cNvPr>
          <p:cNvSpPr/>
          <p:nvPr/>
        </p:nvSpPr>
        <p:spPr>
          <a:xfrm>
            <a:off x="6298164" y="4736600"/>
            <a:ext cx="1315616" cy="33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misalv</a:t>
            </a:r>
            <a:r>
              <a:rPr lang="en-US" altLang="ko-KR" dirty="0"/>
              <a:t>, 0</a:t>
            </a:r>
            <a:endParaRPr lang="ko-KR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0A6F29-8E96-4F0B-8111-416A5F101B4F}"/>
              </a:ext>
            </a:extLst>
          </p:cNvPr>
          <p:cNvCxnSpPr>
            <a:cxnSpLocks/>
          </p:cNvCxnSpPr>
          <p:nvPr/>
        </p:nvCxnSpPr>
        <p:spPr>
          <a:xfrm>
            <a:off x="5999585" y="5610960"/>
            <a:ext cx="261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868034-B8F5-421C-9101-2497D4BB1BA3}"/>
              </a:ext>
            </a:extLst>
          </p:cNvPr>
          <p:cNvSpPr/>
          <p:nvPr/>
        </p:nvSpPr>
        <p:spPr>
          <a:xfrm>
            <a:off x="6298164" y="5436396"/>
            <a:ext cx="1315616" cy="33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stanko</a:t>
            </a:r>
            <a:r>
              <a:rPr lang="en-US" altLang="ko-KR" dirty="0"/>
              <a:t>, 0</a:t>
            </a:r>
            <a:endParaRPr lang="ko-KR" alt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AA09CC7-CE08-4A06-A236-1156D2989207}"/>
              </a:ext>
            </a:extLst>
          </p:cNvPr>
          <p:cNvCxnSpPr>
            <a:cxnSpLocks/>
          </p:cNvCxnSpPr>
          <p:nvPr/>
        </p:nvCxnSpPr>
        <p:spPr>
          <a:xfrm>
            <a:off x="1334278" y="4335462"/>
            <a:ext cx="3988847" cy="575702"/>
          </a:xfrm>
          <a:prstGeom prst="bentConnector3">
            <a:avLst>
              <a:gd name="adj1" fmla="val 44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405408-01C5-4D5F-8B58-2D7357FF27F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417345" y="4911164"/>
            <a:ext cx="3905780" cy="699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19E55C1-CEC9-4B9E-BE21-400B5D1796FB}"/>
              </a:ext>
            </a:extLst>
          </p:cNvPr>
          <p:cNvCxnSpPr>
            <a:cxnSpLocks/>
          </p:cNvCxnSpPr>
          <p:nvPr/>
        </p:nvCxnSpPr>
        <p:spPr>
          <a:xfrm flipV="1">
            <a:off x="1268963" y="3788231"/>
            <a:ext cx="4054162" cy="1735491"/>
          </a:xfrm>
          <a:prstGeom prst="bentConnector3">
            <a:avLst>
              <a:gd name="adj1" fmla="val 42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CA99A69-1087-46EB-9FBC-2AD564861426}"/>
              </a:ext>
            </a:extLst>
          </p:cNvPr>
          <p:cNvSpPr txBox="1"/>
          <p:nvPr/>
        </p:nvSpPr>
        <p:spPr>
          <a:xfrm>
            <a:off x="7119183" y="3594106"/>
            <a:ext cx="9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  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B7787-5C62-4E7F-BCE0-1A14C29C8DE4}"/>
              </a:ext>
            </a:extLst>
          </p:cNvPr>
          <p:cNvSpPr txBox="1"/>
          <p:nvPr/>
        </p:nvSpPr>
        <p:spPr>
          <a:xfrm>
            <a:off x="7231150" y="4717041"/>
            <a:ext cx="84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 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C12B10-98F7-4EA7-974C-A4248394A2D8}"/>
              </a:ext>
            </a:extLst>
          </p:cNvPr>
          <p:cNvSpPr txBox="1"/>
          <p:nvPr/>
        </p:nvSpPr>
        <p:spPr>
          <a:xfrm>
            <a:off x="7240481" y="5413217"/>
            <a:ext cx="9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45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2448-40C5-4EAC-A302-C6F42BA8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완주하지 못한 선수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271C-2F58-4A27-B1F3-3B6DD618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28" y="2495003"/>
            <a:ext cx="10554574" cy="3636511"/>
          </a:xfrm>
        </p:spPr>
        <p:txBody>
          <a:bodyPr numCol="2">
            <a:noAutofit/>
          </a:bodyPr>
          <a:lstStyle/>
          <a:p>
            <a:r>
              <a:rPr lang="en-US" altLang="ko-KR" sz="1050" dirty="0"/>
              <a:t>#include &lt;string&gt;</a:t>
            </a:r>
          </a:p>
          <a:p>
            <a:r>
              <a:rPr lang="en-US" altLang="ko-KR" sz="1050" dirty="0"/>
              <a:t>#include &lt;vector&gt;</a:t>
            </a:r>
          </a:p>
          <a:p>
            <a:r>
              <a:rPr lang="en-US" altLang="ko-KR" sz="1050" dirty="0"/>
              <a:t>using namespace std;</a:t>
            </a:r>
          </a:p>
          <a:p>
            <a:endParaRPr lang="en-US" altLang="ko-KR" sz="1050" dirty="0"/>
          </a:p>
          <a:p>
            <a:r>
              <a:rPr lang="en-US" altLang="ko-KR" sz="1050" dirty="0"/>
              <a:t>vector&lt;pair&lt;</a:t>
            </a:r>
            <a:r>
              <a:rPr lang="en-US" altLang="ko-KR" sz="1050" dirty="0" err="1"/>
              <a:t>string,bool</a:t>
            </a:r>
            <a:r>
              <a:rPr lang="en-US" altLang="ko-KR" sz="1050" dirty="0"/>
              <a:t>&gt;&gt; </a:t>
            </a:r>
            <a:r>
              <a:rPr lang="en-US" altLang="ko-KR" sz="1050" dirty="0" err="1"/>
              <a:t>arr</a:t>
            </a:r>
            <a:r>
              <a:rPr lang="en-US" altLang="ko-KR" sz="1050" dirty="0"/>
              <a:t>[27];</a:t>
            </a:r>
          </a:p>
          <a:p>
            <a:r>
              <a:rPr lang="en-US" altLang="ko-KR" sz="1050" dirty="0"/>
              <a:t>using namespace std;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string solution(vector&lt;string&gt; participant, vector&lt;string&gt; completion) {</a:t>
            </a:r>
          </a:p>
          <a:p>
            <a:r>
              <a:rPr lang="en-US" altLang="ko-KR" sz="1050" dirty="0"/>
              <a:t>    string answer = "";</a:t>
            </a:r>
          </a:p>
          <a:p>
            <a:r>
              <a:rPr lang="en-US" altLang="ko-KR" sz="1050" dirty="0"/>
              <a:t>    for (int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= 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&lt; </a:t>
            </a:r>
            <a:r>
              <a:rPr lang="en-US" altLang="ko-KR" sz="1050" dirty="0" err="1"/>
              <a:t>completion.size</a:t>
            </a:r>
            <a:r>
              <a:rPr lang="en-US" altLang="ko-KR" sz="1050" dirty="0"/>
              <a:t>();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arr</a:t>
            </a:r>
            <a:r>
              <a:rPr lang="en-US" altLang="ko-KR" sz="1050" dirty="0"/>
              <a:t>[completion[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][0] - 'a'].</a:t>
            </a:r>
            <a:r>
              <a:rPr lang="en-US" altLang="ko-KR" sz="1050" dirty="0" err="1"/>
              <a:t>push_back</a:t>
            </a:r>
            <a:r>
              <a:rPr lang="en-US" altLang="ko-KR" sz="1050" dirty="0"/>
              <a:t>({ completion[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],0 });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    while (</a:t>
            </a:r>
            <a:r>
              <a:rPr lang="en-US" altLang="ko-KR" sz="1050" dirty="0" err="1"/>
              <a:t>participant.size</a:t>
            </a:r>
            <a:r>
              <a:rPr lang="en-US" altLang="ko-KR" sz="1050" dirty="0"/>
              <a:t>() &gt; 1) {</a:t>
            </a:r>
          </a:p>
          <a:p>
            <a:r>
              <a:rPr lang="en-US" altLang="ko-KR" sz="1050" dirty="0"/>
              <a:t>        string s = </a:t>
            </a:r>
            <a:r>
              <a:rPr lang="en-US" altLang="ko-KR" sz="1050" dirty="0" err="1"/>
              <a:t>participant.back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        int index = s[0] - 'a';</a:t>
            </a:r>
          </a:p>
          <a:p>
            <a:r>
              <a:rPr lang="en-US" altLang="ko-KR" sz="1050" dirty="0"/>
              <a:t>        int </a:t>
            </a:r>
            <a:r>
              <a:rPr lang="en-US" altLang="ko-KR" sz="1050" dirty="0" err="1"/>
              <a:t>parti_sz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participant.size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        int </a:t>
            </a:r>
            <a:r>
              <a:rPr lang="en-US" altLang="ko-KR" sz="1050" dirty="0" err="1"/>
              <a:t>sz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arr</a:t>
            </a:r>
            <a:r>
              <a:rPr lang="en-US" altLang="ko-KR" sz="1050" dirty="0"/>
              <a:t>[index].size();</a:t>
            </a:r>
          </a:p>
          <a:p>
            <a:r>
              <a:rPr lang="en-US" altLang="ko-KR" sz="1050" dirty="0"/>
              <a:t>        for (int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= 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&lt; </a:t>
            </a:r>
            <a:r>
              <a:rPr lang="en-US" altLang="ko-KR" sz="1050" dirty="0" err="1"/>
              <a:t>sz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 {</a:t>
            </a:r>
          </a:p>
          <a:p>
            <a:r>
              <a:rPr lang="en-US" altLang="ko-KR" sz="1050" dirty="0"/>
              <a:t>            if (</a:t>
            </a:r>
            <a:r>
              <a:rPr lang="en-US" altLang="ko-KR" sz="1050" dirty="0" err="1"/>
              <a:t>arr</a:t>
            </a:r>
            <a:r>
              <a:rPr lang="en-US" altLang="ko-KR" sz="1050" dirty="0"/>
              <a:t>[index][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].first == s &amp;&amp; </a:t>
            </a:r>
            <a:r>
              <a:rPr lang="en-US" altLang="ko-KR" sz="1050" dirty="0" err="1"/>
              <a:t>arr</a:t>
            </a:r>
            <a:r>
              <a:rPr lang="en-US" altLang="ko-KR" sz="1050" dirty="0"/>
              <a:t>[index][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].second == 0) {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arr</a:t>
            </a:r>
            <a:r>
              <a:rPr lang="en-US" altLang="ko-KR" sz="1050" dirty="0"/>
              <a:t>[index][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].second = 1;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participant.pop_back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                break;</a:t>
            </a:r>
          </a:p>
          <a:p>
            <a:r>
              <a:rPr lang="en-US" altLang="ko-KR" sz="1050" dirty="0"/>
              <a:t>            }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    if (</a:t>
            </a:r>
            <a:r>
              <a:rPr lang="en-US" altLang="ko-KR" sz="1050" dirty="0" err="1"/>
              <a:t>participant.back</a:t>
            </a:r>
            <a:r>
              <a:rPr lang="en-US" altLang="ko-KR" sz="1050" dirty="0"/>
              <a:t>() == s &amp;&amp; </a:t>
            </a:r>
            <a:r>
              <a:rPr lang="en-US" altLang="ko-KR" sz="1050" dirty="0" err="1"/>
              <a:t>participant.size</a:t>
            </a:r>
            <a:r>
              <a:rPr lang="en-US" altLang="ko-KR" sz="1050" dirty="0"/>
              <a:t>() == </a:t>
            </a:r>
            <a:r>
              <a:rPr lang="en-US" altLang="ko-KR" sz="1050" dirty="0" err="1"/>
              <a:t>parti_sz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    answer = s;</a:t>
            </a:r>
          </a:p>
          <a:p>
            <a:r>
              <a:rPr lang="en-US" altLang="ko-KR" sz="1050" dirty="0"/>
              <a:t>            return answer;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    answer = </a:t>
            </a:r>
            <a:r>
              <a:rPr lang="en-US" altLang="ko-KR" sz="1050" dirty="0" err="1"/>
              <a:t>participant.back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/>
              <a:t>    return answer;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5370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C83BFF-100A-4CE2-8AD9-90CEDF9C5EBE}"/>
              </a:ext>
            </a:extLst>
          </p:cNvPr>
          <p:cNvSpPr txBox="1"/>
          <p:nvPr/>
        </p:nvSpPr>
        <p:spPr>
          <a:xfrm>
            <a:off x="3552675" y="2927094"/>
            <a:ext cx="508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for listening</a:t>
            </a:r>
            <a:endParaRPr lang="ko-KR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0081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577</TotalTime>
  <Words>408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해시</vt:lpstr>
      <vt:lpstr>해시란?</vt:lpstr>
      <vt:lpstr>개별 체이닝(Separate Chaining)</vt:lpstr>
      <vt:lpstr>오픈 어드레싱(Open Addressing)</vt:lpstr>
      <vt:lpstr>완주하지 못한 선수</vt:lpstr>
      <vt:lpstr>완주하지 못한 선수</vt:lpstr>
      <vt:lpstr>완주하지 못한 선수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해시</dc:title>
  <dc:creator>김 률아</dc:creator>
  <cp:lastModifiedBy>김 률아</cp:lastModifiedBy>
  <cp:revision>2</cp:revision>
  <dcterms:created xsi:type="dcterms:W3CDTF">2022-02-06T03:42:06Z</dcterms:created>
  <dcterms:modified xsi:type="dcterms:W3CDTF">2022-02-06T13:19:51Z</dcterms:modified>
</cp:coreProperties>
</file>