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28188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68376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48501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405883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857959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325110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87535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553660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228600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1329444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F38382-744C-455D-8448-77A81006209D}"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288054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9F38382-744C-455D-8448-77A81006209D}" type="datetimeFigureOut">
              <a:rPr kumimoji="1" lang="ja-JP" altLang="en-US" smtClean="0"/>
              <a:t>2018/7/23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9A3FCB7-1ACD-484F-8CAB-E86CFBD20158}" type="slidenum">
              <a:rPr kumimoji="1" lang="ja-JP" altLang="en-US" smtClean="0"/>
              <a:t>‹#›</a:t>
            </a:fld>
            <a:endParaRPr kumimoji="1" lang="ja-JP" altLang="en-US"/>
          </a:p>
        </p:txBody>
      </p:sp>
    </p:spTree>
    <p:extLst>
      <p:ext uri="{BB962C8B-B14F-4D97-AF65-F5344CB8AC3E}">
        <p14:creationId xmlns:p14="http://schemas.microsoft.com/office/powerpoint/2010/main" val="907546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qiita.com/soarflat/items/4a302e0cafa21477707f" TargetMode="External"/><Relationship Id="rId2" Type="http://schemas.openxmlformats.org/officeDocument/2006/relationships/hyperlink" Target="https://note.nkmk.me/python-random-randrange-randint/" TargetMode="External"/><Relationship Id="rId1" Type="http://schemas.openxmlformats.org/officeDocument/2006/relationships/slideLayout" Target="../slideLayouts/slideLayout2.xml"/><Relationship Id="rId4" Type="http://schemas.openxmlformats.org/officeDocument/2006/relationships/hyperlink" Target="https://qiita.com/ug23/items/4c29dc6fded65766d19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968675-95B4-466C-A83B-50A61BF5D2AC}"/>
              </a:ext>
            </a:extLst>
          </p:cNvPr>
          <p:cNvSpPr>
            <a:spLocks noGrp="1"/>
          </p:cNvSpPr>
          <p:nvPr>
            <p:ph type="ctrTitle"/>
          </p:nvPr>
        </p:nvSpPr>
        <p:spPr/>
        <p:txBody>
          <a:bodyPr/>
          <a:lstStyle/>
          <a:p>
            <a:r>
              <a:rPr kumimoji="1" lang="ja-JP" altLang="en-US" b="1" u="sng" dirty="0">
                <a:solidFill>
                  <a:srgbClr val="990000"/>
                </a:solidFill>
              </a:rPr>
              <a:t>おみくじプログラム</a:t>
            </a:r>
          </a:p>
        </p:txBody>
      </p:sp>
      <p:sp>
        <p:nvSpPr>
          <p:cNvPr id="3" name="字幕 2">
            <a:extLst>
              <a:ext uri="{FF2B5EF4-FFF2-40B4-BE49-F238E27FC236}">
                <a16:creationId xmlns:a16="http://schemas.microsoft.com/office/drawing/2014/main" id="{7C0B44EB-926C-4F7D-B7BD-391F9E2C7BF4}"/>
              </a:ext>
            </a:extLst>
          </p:cNvPr>
          <p:cNvSpPr>
            <a:spLocks noGrp="1"/>
          </p:cNvSpPr>
          <p:nvPr>
            <p:ph type="subTitle" idx="1"/>
          </p:nvPr>
        </p:nvSpPr>
        <p:spPr/>
        <p:txBody>
          <a:bodyPr/>
          <a:lstStyle/>
          <a:p>
            <a:r>
              <a:rPr lang="en-US" altLang="ja-JP" dirty="0"/>
              <a:t>15816035 </a:t>
            </a:r>
            <a:r>
              <a:rPr lang="ja-JP" altLang="en-US" dirty="0"/>
              <a:t>三枝　拓実</a:t>
            </a:r>
            <a:endParaRPr lang="en-US" altLang="ja-JP" dirty="0"/>
          </a:p>
          <a:p>
            <a:r>
              <a:rPr lang="en-US" altLang="ja-JP" dirty="0"/>
              <a:t>15816052 </a:t>
            </a:r>
            <a:r>
              <a:rPr lang="ja-JP" altLang="en-US" dirty="0"/>
              <a:t>滝浦　良木</a:t>
            </a:r>
            <a:endParaRPr lang="en-US" altLang="ja-JP" dirty="0"/>
          </a:p>
          <a:p>
            <a:r>
              <a:rPr lang="en-US" altLang="ja-JP" dirty="0"/>
              <a:t>15816055 </a:t>
            </a:r>
            <a:r>
              <a:rPr lang="ja-JP" altLang="en-US" dirty="0"/>
              <a:t>橘　龍一郎</a:t>
            </a:r>
            <a:endParaRPr kumimoji="1" lang="ja-JP" altLang="en-US" dirty="0"/>
          </a:p>
        </p:txBody>
      </p:sp>
    </p:spTree>
    <p:extLst>
      <p:ext uri="{BB962C8B-B14F-4D97-AF65-F5344CB8AC3E}">
        <p14:creationId xmlns:p14="http://schemas.microsoft.com/office/powerpoint/2010/main" val="176393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9A7EE-C9F8-49EF-A59D-4E7F2CF9E564}"/>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9AE95C45-E128-4A5D-B3D5-255B5635E2ED}"/>
              </a:ext>
            </a:extLst>
          </p:cNvPr>
          <p:cNvSpPr>
            <a:spLocks noGrp="1"/>
          </p:cNvSpPr>
          <p:nvPr>
            <p:ph idx="1"/>
          </p:nvPr>
        </p:nvSpPr>
        <p:spPr/>
        <p:txBody>
          <a:bodyPr/>
          <a:lstStyle/>
          <a:p>
            <a:r>
              <a:rPr lang="ja-JP" altLang="en-US" dirty="0"/>
              <a:t>おみくじをページを表示する毎に自動的に引く。</a:t>
            </a:r>
          </a:p>
          <a:p>
            <a:r>
              <a:rPr lang="ja-JP" altLang="en-US" dirty="0"/>
              <a:t>おみくじを引いた結果は乱数を用いてランダムで表示され</a:t>
            </a:r>
            <a:endParaRPr lang="en-US" altLang="ja-JP" dirty="0"/>
          </a:p>
          <a:p>
            <a:pPr marL="0" indent="0">
              <a:buNone/>
            </a:pPr>
            <a:r>
              <a:rPr lang="ja-JP" altLang="en-US" dirty="0"/>
              <a:t>　「大吉、中吉、吉、末吉、凶、大凶」の</a:t>
            </a:r>
            <a:r>
              <a:rPr lang="en-US" altLang="ja-JP" dirty="0"/>
              <a:t>6</a:t>
            </a:r>
            <a:r>
              <a:rPr lang="ja-JP" altLang="en-US" dirty="0"/>
              <a:t>つが存在する。</a:t>
            </a:r>
          </a:p>
          <a:p>
            <a:r>
              <a:rPr lang="ja-JP" altLang="en-US" dirty="0"/>
              <a:t>画面中央下部のボタンを押すことでもう一度引くことも可能。</a:t>
            </a:r>
          </a:p>
          <a:p>
            <a:r>
              <a:rPr kumimoji="1" lang="ja-JP" altLang="en-US" dirty="0"/>
              <a:t>引いた結果によって、それぞれ個別に</a:t>
            </a:r>
            <a:endParaRPr kumimoji="1" lang="en-US" altLang="ja-JP" dirty="0"/>
          </a:p>
          <a:p>
            <a:pPr marL="0" indent="0">
              <a:buNone/>
            </a:pPr>
            <a:r>
              <a:rPr lang="ja-JP" altLang="en-US" dirty="0"/>
              <a:t>　</a:t>
            </a:r>
            <a:r>
              <a:rPr kumimoji="1" lang="ja-JP" altLang="en-US" dirty="0"/>
              <a:t>文章を表示する。</a:t>
            </a:r>
            <a:endParaRPr kumimoji="1" lang="en-US" altLang="ja-JP" dirty="0"/>
          </a:p>
          <a:p>
            <a:r>
              <a:rPr kumimoji="1" lang="ja-JP" altLang="en-US" dirty="0"/>
              <a:t>どの年代の人も共通して利用できる。</a:t>
            </a:r>
            <a:endParaRPr kumimoji="1" lang="en-US" altLang="ja-JP" dirty="0"/>
          </a:p>
        </p:txBody>
      </p:sp>
      <p:graphicFrame>
        <p:nvGraphicFramePr>
          <p:cNvPr id="6" name="表 5">
            <a:extLst>
              <a:ext uri="{FF2B5EF4-FFF2-40B4-BE49-F238E27FC236}">
                <a16:creationId xmlns:a16="http://schemas.microsoft.com/office/drawing/2014/main" id="{BCD0D873-8C17-472A-8E2E-618E44142913}"/>
              </a:ext>
            </a:extLst>
          </p:cNvPr>
          <p:cNvGraphicFramePr>
            <a:graphicFrameLocks noGrp="1"/>
          </p:cNvGraphicFramePr>
          <p:nvPr>
            <p:extLst>
              <p:ext uri="{D42A27DB-BD31-4B8C-83A1-F6EECF244321}">
                <p14:modId xmlns:p14="http://schemas.microsoft.com/office/powerpoint/2010/main" val="3549096628"/>
              </p:ext>
            </p:extLst>
          </p:nvPr>
        </p:nvGraphicFramePr>
        <p:xfrm>
          <a:off x="7289800" y="3763618"/>
          <a:ext cx="4064000" cy="283464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225331219"/>
                    </a:ext>
                  </a:extLst>
                </a:gridCol>
                <a:gridCol w="2032000">
                  <a:extLst>
                    <a:ext uri="{9D8B030D-6E8A-4147-A177-3AD203B41FA5}">
                      <a16:colId xmlns:a16="http://schemas.microsoft.com/office/drawing/2014/main" val="1771398321"/>
                    </a:ext>
                  </a:extLst>
                </a:gridCol>
              </a:tblGrid>
              <a:tr h="370840">
                <a:tc>
                  <a:txBody>
                    <a:bodyPr/>
                    <a:lstStyle/>
                    <a:p>
                      <a:r>
                        <a:rPr kumimoji="1" lang="ja-JP" altLang="en-US" sz="2400" dirty="0"/>
                        <a:t>運の良さ</a:t>
                      </a:r>
                    </a:p>
                  </a:txBody>
                  <a:tcPr/>
                </a:tc>
                <a:tc>
                  <a:txBody>
                    <a:bodyPr/>
                    <a:lstStyle/>
                    <a:p>
                      <a:r>
                        <a:rPr kumimoji="1" lang="ja-JP" altLang="en-US" sz="2400" dirty="0"/>
                        <a:t>結果</a:t>
                      </a:r>
                    </a:p>
                  </a:txBody>
                  <a:tcPr/>
                </a:tc>
                <a:extLst>
                  <a:ext uri="{0D108BD9-81ED-4DB2-BD59-A6C34878D82A}">
                    <a16:rowId xmlns:a16="http://schemas.microsoft.com/office/drawing/2014/main" val="659118433"/>
                  </a:ext>
                </a:extLst>
              </a:tr>
              <a:tr h="370840">
                <a:tc>
                  <a:txBody>
                    <a:bodyPr/>
                    <a:lstStyle/>
                    <a:p>
                      <a:r>
                        <a:rPr kumimoji="1" lang="ja-JP" altLang="en-US" sz="2000" dirty="0"/>
                        <a:t>↑良い</a:t>
                      </a:r>
                    </a:p>
                  </a:txBody>
                  <a:tcPr/>
                </a:tc>
                <a:tc>
                  <a:txBody>
                    <a:bodyPr/>
                    <a:lstStyle/>
                    <a:p>
                      <a:r>
                        <a:rPr kumimoji="1" lang="ja-JP" altLang="en-US" sz="2000" dirty="0"/>
                        <a:t>大吉</a:t>
                      </a:r>
                    </a:p>
                  </a:txBody>
                  <a:tcPr/>
                </a:tc>
                <a:extLst>
                  <a:ext uri="{0D108BD9-81ED-4DB2-BD59-A6C34878D82A}">
                    <a16:rowId xmlns:a16="http://schemas.microsoft.com/office/drawing/2014/main" val="4031269050"/>
                  </a:ext>
                </a:extLst>
              </a:tr>
              <a:tr h="370840">
                <a:tc>
                  <a:txBody>
                    <a:bodyPr/>
                    <a:lstStyle/>
                    <a:p>
                      <a:endParaRPr kumimoji="1" lang="ja-JP" altLang="en-US" sz="2000" dirty="0"/>
                    </a:p>
                  </a:txBody>
                  <a:tcPr/>
                </a:tc>
                <a:tc>
                  <a:txBody>
                    <a:bodyPr/>
                    <a:lstStyle/>
                    <a:p>
                      <a:r>
                        <a:rPr kumimoji="1" lang="ja-JP" altLang="en-US" sz="2000" dirty="0"/>
                        <a:t>中吉</a:t>
                      </a:r>
                    </a:p>
                  </a:txBody>
                  <a:tcPr/>
                </a:tc>
                <a:extLst>
                  <a:ext uri="{0D108BD9-81ED-4DB2-BD59-A6C34878D82A}">
                    <a16:rowId xmlns:a16="http://schemas.microsoft.com/office/drawing/2014/main" val="958452783"/>
                  </a:ext>
                </a:extLst>
              </a:tr>
              <a:tr h="370840">
                <a:tc>
                  <a:txBody>
                    <a:bodyPr/>
                    <a:lstStyle/>
                    <a:p>
                      <a:endParaRPr kumimoji="1" lang="ja-JP" altLang="en-US" sz="2000" dirty="0"/>
                    </a:p>
                  </a:txBody>
                  <a:tcPr/>
                </a:tc>
                <a:tc>
                  <a:txBody>
                    <a:bodyPr/>
                    <a:lstStyle/>
                    <a:p>
                      <a:r>
                        <a:rPr kumimoji="1" lang="ja-JP" altLang="en-US" sz="2000" dirty="0"/>
                        <a:t>吉</a:t>
                      </a:r>
                    </a:p>
                  </a:txBody>
                  <a:tcPr/>
                </a:tc>
                <a:extLst>
                  <a:ext uri="{0D108BD9-81ED-4DB2-BD59-A6C34878D82A}">
                    <a16:rowId xmlns:a16="http://schemas.microsoft.com/office/drawing/2014/main" val="2723804529"/>
                  </a:ext>
                </a:extLst>
              </a:tr>
              <a:tr h="370840">
                <a:tc>
                  <a:txBody>
                    <a:bodyPr/>
                    <a:lstStyle/>
                    <a:p>
                      <a:endParaRPr kumimoji="1" lang="ja-JP" altLang="en-US" sz="2000" dirty="0"/>
                    </a:p>
                  </a:txBody>
                  <a:tcPr/>
                </a:tc>
                <a:tc>
                  <a:txBody>
                    <a:bodyPr/>
                    <a:lstStyle/>
                    <a:p>
                      <a:r>
                        <a:rPr kumimoji="1" lang="ja-JP" altLang="en-US" sz="2000" dirty="0"/>
                        <a:t>末吉</a:t>
                      </a:r>
                    </a:p>
                  </a:txBody>
                  <a:tcPr/>
                </a:tc>
                <a:extLst>
                  <a:ext uri="{0D108BD9-81ED-4DB2-BD59-A6C34878D82A}">
                    <a16:rowId xmlns:a16="http://schemas.microsoft.com/office/drawing/2014/main" val="4236342013"/>
                  </a:ext>
                </a:extLst>
              </a:tr>
              <a:tr h="370840">
                <a:tc>
                  <a:txBody>
                    <a:bodyPr/>
                    <a:lstStyle/>
                    <a:p>
                      <a:endParaRPr kumimoji="1" lang="ja-JP" altLang="en-US" sz="2000" dirty="0"/>
                    </a:p>
                  </a:txBody>
                  <a:tcPr/>
                </a:tc>
                <a:tc>
                  <a:txBody>
                    <a:bodyPr/>
                    <a:lstStyle/>
                    <a:p>
                      <a:r>
                        <a:rPr kumimoji="1" lang="ja-JP" altLang="en-US" sz="2000" dirty="0"/>
                        <a:t>凶</a:t>
                      </a:r>
                    </a:p>
                  </a:txBody>
                  <a:tcPr/>
                </a:tc>
                <a:extLst>
                  <a:ext uri="{0D108BD9-81ED-4DB2-BD59-A6C34878D82A}">
                    <a16:rowId xmlns:a16="http://schemas.microsoft.com/office/drawing/2014/main" val="1629043568"/>
                  </a:ext>
                </a:extLst>
              </a:tr>
              <a:tr h="370840">
                <a:tc>
                  <a:txBody>
                    <a:bodyPr/>
                    <a:lstStyle/>
                    <a:p>
                      <a:r>
                        <a:rPr kumimoji="1" lang="ja-JP" altLang="en-US" sz="2000" dirty="0"/>
                        <a:t>↓悪い</a:t>
                      </a:r>
                    </a:p>
                  </a:txBody>
                  <a:tcPr/>
                </a:tc>
                <a:tc>
                  <a:txBody>
                    <a:bodyPr/>
                    <a:lstStyle/>
                    <a:p>
                      <a:r>
                        <a:rPr kumimoji="1" lang="ja-JP" altLang="en-US" sz="2000" dirty="0"/>
                        <a:t>大凶</a:t>
                      </a:r>
                    </a:p>
                  </a:txBody>
                  <a:tcPr/>
                </a:tc>
                <a:extLst>
                  <a:ext uri="{0D108BD9-81ED-4DB2-BD59-A6C34878D82A}">
                    <a16:rowId xmlns:a16="http://schemas.microsoft.com/office/drawing/2014/main" val="1842241846"/>
                  </a:ext>
                </a:extLst>
              </a:tr>
            </a:tbl>
          </a:graphicData>
        </a:graphic>
      </p:graphicFrame>
    </p:spTree>
    <p:extLst>
      <p:ext uri="{BB962C8B-B14F-4D97-AF65-F5344CB8AC3E}">
        <p14:creationId xmlns:p14="http://schemas.microsoft.com/office/powerpoint/2010/main" val="331915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620D04-A710-47B0-AF50-EBF619652045}"/>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42EF1AFC-6641-48D7-80E7-EB8DF6551FCF}"/>
              </a:ext>
            </a:extLst>
          </p:cNvPr>
          <p:cNvSpPr>
            <a:spLocks noGrp="1"/>
          </p:cNvSpPr>
          <p:nvPr>
            <p:ph idx="1"/>
          </p:nvPr>
        </p:nvSpPr>
        <p:spPr/>
        <p:txBody>
          <a:bodyPr/>
          <a:lstStyle/>
          <a:p>
            <a:r>
              <a:rPr kumimoji="1" lang="ja-JP" altLang="en-US" dirty="0"/>
              <a:t>このおみくじを使って一般的な占いと同じく娯楽として楽しむ方法が目的だと考えている。</a:t>
            </a:r>
            <a:endParaRPr kumimoji="1" lang="en-US" altLang="ja-JP" dirty="0"/>
          </a:p>
          <a:p>
            <a:r>
              <a:rPr kumimoji="1" lang="ja-JP" altLang="en-US"/>
              <a:t>場合によっては確率の事象として用いられる。あるいは何回か試して合計し如何にどちらがいい結果を残せたかといった楽しみ方も考えられる。</a:t>
            </a:r>
            <a:endParaRPr kumimoji="1" lang="ja-JP" altLang="en-US" dirty="0"/>
          </a:p>
        </p:txBody>
      </p:sp>
    </p:spTree>
    <p:extLst>
      <p:ext uri="{BB962C8B-B14F-4D97-AF65-F5344CB8AC3E}">
        <p14:creationId xmlns:p14="http://schemas.microsoft.com/office/powerpoint/2010/main" val="350238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C3C9C-1ADD-4E3D-B7F5-F6EC5D57DB80}"/>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554B032A-6A0C-4BB9-A434-79BFFE220B57}"/>
              </a:ext>
            </a:extLst>
          </p:cNvPr>
          <p:cNvSpPr>
            <a:spLocks noGrp="1"/>
          </p:cNvSpPr>
          <p:nvPr>
            <p:ph idx="1"/>
          </p:nvPr>
        </p:nvSpPr>
        <p:spPr/>
        <p:txBody>
          <a:bodyPr/>
          <a:lstStyle/>
          <a:p>
            <a:pPr lvl="1"/>
            <a:r>
              <a:rPr lang="en-US" altLang="ja-JP" dirty="0"/>
              <a:t>Python</a:t>
            </a:r>
            <a:r>
              <a:rPr lang="ja-JP" altLang="en-US" dirty="0"/>
              <a:t>の</a:t>
            </a:r>
            <a:r>
              <a:rPr lang="en-US" altLang="ja-JP" dirty="0"/>
              <a:t>random</a:t>
            </a:r>
          </a:p>
          <a:p>
            <a:pPr lvl="2"/>
            <a:r>
              <a:rPr lang="en-US" altLang="ja-JP" dirty="0">
                <a:hlinkClick r:id="rId2"/>
              </a:rPr>
              <a:t>https://note.nkmk.me/python-random-randrange-randint/</a:t>
            </a:r>
            <a:endParaRPr lang="en-US" altLang="ja-JP" dirty="0"/>
          </a:p>
          <a:p>
            <a:pPr lvl="1"/>
            <a:r>
              <a:rPr lang="ja-JP" altLang="en-US" dirty="0"/>
              <a:t>ＣＳＳアニメーション</a:t>
            </a:r>
            <a:endParaRPr lang="en-US" altLang="ja-JP" dirty="0"/>
          </a:p>
          <a:p>
            <a:pPr lvl="2"/>
            <a:r>
              <a:rPr lang="en-US" altLang="ja-JP" dirty="0">
                <a:hlinkClick r:id="rId3"/>
              </a:rPr>
              <a:t>https://qiita.com/soarflat/items/4a302e0cafa21477707f</a:t>
            </a:r>
            <a:endParaRPr lang="en-US" altLang="ja-JP" dirty="0"/>
          </a:p>
          <a:p>
            <a:pPr lvl="1"/>
            <a:r>
              <a:rPr lang="en-US" altLang="ja-JP" dirty="0"/>
              <a:t>div</a:t>
            </a:r>
            <a:r>
              <a:rPr lang="ja-JP" altLang="en-US" dirty="0"/>
              <a:t>タグの改行防止</a:t>
            </a:r>
            <a:endParaRPr lang="en-US" altLang="ja-JP" dirty="0"/>
          </a:p>
          <a:p>
            <a:pPr lvl="2"/>
            <a:r>
              <a:rPr lang="en-US" altLang="ja-JP" dirty="0">
                <a:hlinkClick r:id="rId4"/>
              </a:rPr>
              <a:t>https://qiita.com/ug23/items/4c29dc6fded65766d197</a:t>
            </a:r>
            <a:endParaRPr lang="en-US" altLang="ja-JP" dirty="0"/>
          </a:p>
          <a:p>
            <a:pPr lvl="1"/>
            <a:endParaRPr lang="en-US" altLang="ja-JP" dirty="0"/>
          </a:p>
        </p:txBody>
      </p:sp>
    </p:spTree>
    <p:extLst>
      <p:ext uri="{BB962C8B-B14F-4D97-AF65-F5344CB8AC3E}">
        <p14:creationId xmlns:p14="http://schemas.microsoft.com/office/powerpoint/2010/main" val="299577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65CFA-9DCC-4F61-B04E-AD04D2C3B8DD}"/>
              </a:ext>
            </a:extLst>
          </p:cNvPr>
          <p:cNvSpPr>
            <a:spLocks noGrp="1"/>
          </p:cNvSpPr>
          <p:nvPr>
            <p:ph type="title"/>
          </p:nvPr>
        </p:nvSpPr>
        <p:spPr/>
        <p:txBody>
          <a:bodyPr/>
          <a:lstStyle/>
          <a:p>
            <a:r>
              <a:rPr kumimoji="1" lang="ja-JP" altLang="en-US" dirty="0"/>
              <a:t>工夫点</a:t>
            </a:r>
          </a:p>
        </p:txBody>
      </p:sp>
      <p:sp>
        <p:nvSpPr>
          <p:cNvPr id="3" name="コンテンツ プレースホルダー 2">
            <a:extLst>
              <a:ext uri="{FF2B5EF4-FFF2-40B4-BE49-F238E27FC236}">
                <a16:creationId xmlns:a16="http://schemas.microsoft.com/office/drawing/2014/main" id="{D336A528-64AC-4446-B97F-6969E37E6F26}"/>
              </a:ext>
            </a:extLst>
          </p:cNvPr>
          <p:cNvSpPr>
            <a:spLocks noGrp="1"/>
          </p:cNvSpPr>
          <p:nvPr>
            <p:ph idx="1"/>
          </p:nvPr>
        </p:nvSpPr>
        <p:spPr/>
        <p:txBody>
          <a:bodyPr/>
          <a:lstStyle/>
          <a:p>
            <a:r>
              <a:rPr lang="ja-JP" altLang="en-US" dirty="0"/>
              <a:t>乱数を用いるために、</a:t>
            </a:r>
            <a:r>
              <a:rPr lang="en-US" altLang="ja-JP" dirty="0"/>
              <a:t>views.py</a:t>
            </a:r>
            <a:r>
              <a:rPr lang="ja-JP" altLang="en-US" dirty="0"/>
              <a:t>の中で「</a:t>
            </a:r>
            <a:r>
              <a:rPr lang="en-US" altLang="ja-JP" dirty="0"/>
              <a:t>import random</a:t>
            </a:r>
            <a:r>
              <a:rPr lang="ja-JP" altLang="en-US" dirty="0"/>
              <a:t>」して</a:t>
            </a:r>
            <a:r>
              <a:rPr lang="en-US" altLang="ja-JP" dirty="0"/>
              <a:t>random</a:t>
            </a:r>
            <a:r>
              <a:rPr lang="ja-JP" altLang="en-US" dirty="0"/>
              <a:t>モジュールを利用できるようにしたことで、毎回表記が変わるようにした。</a:t>
            </a:r>
            <a:endParaRPr lang="en-US" altLang="ja-JP" dirty="0"/>
          </a:p>
          <a:p>
            <a:r>
              <a:rPr lang="ja-JP" altLang="en-US" dirty="0"/>
              <a:t>おみくじの結果を表示する過程や、「もう一度」ボタンに対してわかりやすいアニメーションを加えた。</a:t>
            </a:r>
            <a:endParaRPr lang="en-US" altLang="ja-JP" dirty="0"/>
          </a:p>
          <a:p>
            <a:endParaRPr kumimoji="1" lang="ja-JP" altLang="en-US" dirty="0"/>
          </a:p>
        </p:txBody>
      </p:sp>
    </p:spTree>
    <p:extLst>
      <p:ext uri="{BB962C8B-B14F-4D97-AF65-F5344CB8AC3E}">
        <p14:creationId xmlns:p14="http://schemas.microsoft.com/office/powerpoint/2010/main" val="409159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FE78E8-834B-4367-9F9B-9A89E31A9CBC}"/>
              </a:ext>
            </a:extLst>
          </p:cNvPr>
          <p:cNvSpPr>
            <a:spLocks noGrp="1"/>
          </p:cNvSpPr>
          <p:nvPr>
            <p:ph type="body" idx="1"/>
          </p:nvPr>
        </p:nvSpPr>
        <p:spPr/>
        <p:txBody>
          <a:bodyPr/>
          <a:lstStyle/>
          <a:p>
            <a:r>
              <a:rPr kumimoji="1" lang="ja-JP" altLang="en-US" dirty="0"/>
              <a:t>おみくじを開いたとき</a:t>
            </a:r>
            <a:r>
              <a:rPr kumimoji="1" lang="en-US" altLang="ja-JP" dirty="0"/>
              <a:t>	</a:t>
            </a:r>
            <a:endParaRPr kumimoji="1" lang="ja-JP" altLang="en-US" dirty="0"/>
          </a:p>
        </p:txBody>
      </p:sp>
      <p:pic>
        <p:nvPicPr>
          <p:cNvPr id="8" name="コンテンツ プレースホルダー 7">
            <a:extLst>
              <a:ext uri="{FF2B5EF4-FFF2-40B4-BE49-F238E27FC236}">
                <a16:creationId xmlns:a16="http://schemas.microsoft.com/office/drawing/2014/main" id="{276E0FFE-9853-47DC-8CE4-6621EFB860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4550" y="2740060"/>
            <a:ext cx="5156200" cy="3216204"/>
          </a:xfrm>
        </p:spPr>
      </p:pic>
      <p:sp>
        <p:nvSpPr>
          <p:cNvPr id="4" name="テキスト プレースホルダー 3">
            <a:extLst>
              <a:ext uri="{FF2B5EF4-FFF2-40B4-BE49-F238E27FC236}">
                <a16:creationId xmlns:a16="http://schemas.microsoft.com/office/drawing/2014/main" id="{6A023688-8DAC-4BF0-B43B-04F58DB8F6D2}"/>
              </a:ext>
            </a:extLst>
          </p:cNvPr>
          <p:cNvSpPr>
            <a:spLocks noGrp="1"/>
          </p:cNvSpPr>
          <p:nvPr>
            <p:ph type="body" sz="quarter" idx="3"/>
          </p:nvPr>
        </p:nvSpPr>
        <p:spPr/>
        <p:txBody>
          <a:bodyPr/>
          <a:lstStyle/>
          <a:p>
            <a:r>
              <a:rPr kumimoji="1" lang="ja-JP" altLang="en-US" dirty="0"/>
              <a:t>アニメーションとともに結果表示</a:t>
            </a:r>
          </a:p>
        </p:txBody>
      </p:sp>
      <p:pic>
        <p:nvPicPr>
          <p:cNvPr id="10" name="コンテンツ プレースホルダー 9">
            <a:extLst>
              <a:ext uri="{FF2B5EF4-FFF2-40B4-BE49-F238E27FC236}">
                <a16:creationId xmlns:a16="http://schemas.microsoft.com/office/drawing/2014/main" id="{7B2FD2AE-0347-4CF8-BB20-C57E64FFA69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732139"/>
            <a:ext cx="5181600" cy="3232047"/>
          </a:xfrm>
        </p:spPr>
      </p:pic>
      <p:sp>
        <p:nvSpPr>
          <p:cNvPr id="6" name="タイトル 5">
            <a:extLst>
              <a:ext uri="{FF2B5EF4-FFF2-40B4-BE49-F238E27FC236}">
                <a16:creationId xmlns:a16="http://schemas.microsoft.com/office/drawing/2014/main" id="{A0A7EADF-01FF-4275-8380-091855479B9A}"/>
              </a:ext>
            </a:extLst>
          </p:cNvPr>
          <p:cNvSpPr>
            <a:spLocks noGrp="1"/>
          </p:cNvSpPr>
          <p:nvPr>
            <p:ph type="title"/>
          </p:nvPr>
        </p:nvSpPr>
        <p:spPr/>
        <p:txBody>
          <a:bodyPr/>
          <a:lstStyle/>
          <a:p>
            <a:r>
              <a:rPr kumimoji="1" lang="ja-JP" altLang="en-US" dirty="0"/>
              <a:t>画面キャプチャ</a:t>
            </a:r>
          </a:p>
        </p:txBody>
      </p:sp>
      <p:sp>
        <p:nvSpPr>
          <p:cNvPr id="3" name="テキスト ボックス 2">
            <a:extLst>
              <a:ext uri="{FF2B5EF4-FFF2-40B4-BE49-F238E27FC236}">
                <a16:creationId xmlns:a16="http://schemas.microsoft.com/office/drawing/2014/main" id="{D0B48B15-71F0-44C6-9AF5-ADF1398813C9}"/>
              </a:ext>
            </a:extLst>
          </p:cNvPr>
          <p:cNvSpPr txBox="1"/>
          <p:nvPr/>
        </p:nvSpPr>
        <p:spPr>
          <a:xfrm>
            <a:off x="838200" y="6049163"/>
            <a:ext cx="10515600" cy="646331"/>
          </a:xfrm>
          <a:prstGeom prst="rect">
            <a:avLst/>
          </a:prstGeom>
          <a:noFill/>
        </p:spPr>
        <p:txBody>
          <a:bodyPr wrap="square" rtlCol="0">
            <a:spAutoFit/>
          </a:bodyPr>
          <a:lstStyle/>
          <a:p>
            <a:r>
              <a:rPr kumimoji="1" lang="en-US" altLang="ja-JP" dirty="0"/>
              <a:t>※</a:t>
            </a:r>
            <a:r>
              <a:rPr kumimoji="1" lang="ja-JP" altLang="en-US" dirty="0"/>
              <a:t>上記の画像は</a:t>
            </a:r>
            <a:r>
              <a:rPr kumimoji="1" lang="en-US" altLang="ja-JP" dirty="0"/>
              <a:t>Google Chrome</a:t>
            </a:r>
            <a:r>
              <a:rPr kumimoji="1" lang="ja-JP" altLang="en-US" dirty="0"/>
              <a:t>で試したものです。</a:t>
            </a:r>
            <a:endParaRPr kumimoji="1" lang="en-US" altLang="ja-JP" dirty="0"/>
          </a:p>
          <a:p>
            <a:r>
              <a:rPr kumimoji="1" lang="ja-JP" altLang="en-US" dirty="0"/>
              <a:t>　 </a:t>
            </a:r>
            <a:r>
              <a:rPr kumimoji="1" lang="en-US" altLang="ja-JP" dirty="0"/>
              <a:t>Microsoft Edge </a:t>
            </a:r>
            <a:r>
              <a:rPr kumimoji="1" lang="ja-JP" altLang="en-US" dirty="0"/>
              <a:t>では星の回転が綺麗になりませんでした。</a:t>
            </a:r>
          </a:p>
        </p:txBody>
      </p:sp>
    </p:spTree>
    <p:extLst>
      <p:ext uri="{BB962C8B-B14F-4D97-AF65-F5344CB8AC3E}">
        <p14:creationId xmlns:p14="http://schemas.microsoft.com/office/powerpoint/2010/main" val="81000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D3A26-6420-4A69-AC3F-E8B323D3D436}"/>
              </a:ext>
            </a:extLst>
          </p:cNvPr>
          <p:cNvSpPr>
            <a:spLocks noGrp="1"/>
          </p:cNvSpPr>
          <p:nvPr>
            <p:ph type="title"/>
          </p:nvPr>
        </p:nvSpPr>
        <p:spPr/>
        <p:txBody>
          <a:bodyPr/>
          <a:lstStyle/>
          <a:p>
            <a:r>
              <a:rPr lang="ja-JP" altLang="en-US" dirty="0"/>
              <a:t>感想</a:t>
            </a:r>
            <a:endParaRPr kumimoji="1" lang="ja-JP" altLang="en-US" dirty="0"/>
          </a:p>
        </p:txBody>
      </p:sp>
      <p:sp>
        <p:nvSpPr>
          <p:cNvPr id="3" name="コンテンツ プレースホルダー 2">
            <a:extLst>
              <a:ext uri="{FF2B5EF4-FFF2-40B4-BE49-F238E27FC236}">
                <a16:creationId xmlns:a16="http://schemas.microsoft.com/office/drawing/2014/main" id="{464607A5-C5BC-44D6-857D-BB97C3DF475C}"/>
              </a:ext>
            </a:extLst>
          </p:cNvPr>
          <p:cNvSpPr>
            <a:spLocks noGrp="1"/>
          </p:cNvSpPr>
          <p:nvPr>
            <p:ph idx="1"/>
          </p:nvPr>
        </p:nvSpPr>
        <p:spPr>
          <a:xfrm>
            <a:off x="845126" y="1828800"/>
            <a:ext cx="10750525" cy="4351337"/>
          </a:xfrm>
        </p:spPr>
        <p:txBody>
          <a:bodyPr>
            <a:normAutofit lnSpcReduction="10000"/>
          </a:bodyPr>
          <a:lstStyle/>
          <a:p>
            <a:r>
              <a:rPr kumimoji="1" lang="en-US" altLang="ja-JP" dirty="0"/>
              <a:t>CSS</a:t>
            </a:r>
            <a:r>
              <a:rPr kumimoji="1" lang="ja-JP" altLang="en-US" dirty="0"/>
              <a:t>の方は</a:t>
            </a:r>
            <a:r>
              <a:rPr kumimoji="1" lang="en-US" altLang="ja-JP" dirty="0"/>
              <a:t>margin</a:t>
            </a:r>
            <a:r>
              <a:rPr kumimoji="1" lang="ja-JP" altLang="en-US" dirty="0"/>
              <a:t>や</a:t>
            </a:r>
            <a:r>
              <a:rPr kumimoji="1" lang="en-US" altLang="ja-JP" dirty="0"/>
              <a:t>padding</a:t>
            </a:r>
            <a:r>
              <a:rPr kumimoji="1" lang="ja-JP" altLang="en-US" dirty="0"/>
              <a:t>の「外側への余白か内側への余白か」の違い</a:t>
            </a:r>
            <a:r>
              <a:rPr lang="ja-JP" altLang="en-US" dirty="0"/>
              <a:t>をしっかり使い分けて</a:t>
            </a:r>
            <a:r>
              <a:rPr lang="en-US" altLang="ja-JP" dirty="0"/>
              <a:t>HTML</a:t>
            </a:r>
            <a:r>
              <a:rPr lang="ja-JP" altLang="en-US" dirty="0"/>
              <a:t>の表示に影響が出ないようにするのが非常に大変でした。</a:t>
            </a:r>
            <a:r>
              <a:rPr lang="en-US" altLang="ja-JP" dirty="0"/>
              <a:t>(</a:t>
            </a:r>
            <a:r>
              <a:rPr lang="ja-JP" altLang="en-US" dirty="0"/>
              <a:t>滝浦</a:t>
            </a:r>
            <a:r>
              <a:rPr lang="en-US" altLang="ja-JP" dirty="0"/>
              <a:t>)</a:t>
            </a:r>
          </a:p>
          <a:p>
            <a:r>
              <a:rPr lang="en-US" altLang="ja-JP" dirty="0"/>
              <a:t>views.py</a:t>
            </a:r>
            <a:r>
              <a:rPr lang="ja-JP" altLang="en-US" dirty="0"/>
              <a:t>が関数として参照されているのに気づかず、テキストファイルの参照がうまくいかなかったのにはとても苦労した。ファイル一つだけでなく、全体を見て考えることが重要だと学ぶことが出来た。</a:t>
            </a:r>
            <a:r>
              <a:rPr lang="en-US" altLang="ja-JP" dirty="0"/>
              <a:t>(</a:t>
            </a:r>
            <a:r>
              <a:rPr lang="ja-JP" altLang="en-US" dirty="0"/>
              <a:t>三枝</a:t>
            </a:r>
            <a:r>
              <a:rPr lang="en-US" altLang="ja-JP" dirty="0"/>
              <a:t>)</a:t>
            </a:r>
          </a:p>
          <a:p>
            <a:r>
              <a:rPr lang="ja-JP" altLang="en-US" dirty="0"/>
              <a:t>この授業では、心機一転先生が変わったあと早々に欠席をしてしまい、常に追いかける展開の取り組みとなってしまった。途中高野先生の所へと足を運び、お世話になった事もあり、なんとか落ち着く形にできたのではないかと思います。また、ペアのチームメイトの協力も大きく力不足の自分を助けてくれたことも大きかったです。</a:t>
            </a:r>
            <a:r>
              <a:rPr lang="en-US" altLang="ja-JP" dirty="0"/>
              <a:t>(</a:t>
            </a:r>
            <a:r>
              <a:rPr lang="ja-JP" altLang="en-US" dirty="0"/>
              <a:t>橘</a:t>
            </a:r>
            <a:r>
              <a:rPr lang="en-US" altLang="ja-JP" dirty="0"/>
              <a:t>)</a:t>
            </a:r>
          </a:p>
          <a:p>
            <a:endParaRPr kumimoji="1" lang="ja-JP" altLang="en-US" dirty="0"/>
          </a:p>
        </p:txBody>
      </p:sp>
    </p:spTree>
    <p:extLst>
      <p:ext uri="{BB962C8B-B14F-4D97-AF65-F5344CB8AC3E}">
        <p14:creationId xmlns:p14="http://schemas.microsoft.com/office/powerpoint/2010/main" val="332527498"/>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TM02900722[[fn=イオン ボードルーム]]</Template>
  <TotalTime>126</TotalTime>
  <Words>407</Words>
  <Application>Microsoft Office PowerPoint</Application>
  <PresentationFormat>ワイド画面</PresentationFormat>
  <Paragraphs>44</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Ｐゴシック</vt:lpstr>
      <vt:lpstr>Calibri</vt:lpstr>
      <vt:lpstr>Calibri Light</vt:lpstr>
      <vt:lpstr>Wingdings 2</vt:lpstr>
      <vt:lpstr>HDOfficeLightV0</vt:lpstr>
      <vt:lpstr>おみくじプログラム</vt:lpstr>
      <vt:lpstr>概要</vt:lpstr>
      <vt:lpstr>目的</vt:lpstr>
      <vt:lpstr>参考資料</vt:lpstr>
      <vt:lpstr>工夫点</vt:lpstr>
      <vt:lpstr>画面キャプチャ</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おみくじ</dc:title>
  <dc:creator>ii ii</dc:creator>
  <cp:lastModifiedBy>ii ii</cp:lastModifiedBy>
  <cp:revision>35</cp:revision>
  <dcterms:created xsi:type="dcterms:W3CDTF">2018-07-23T06:25:43Z</dcterms:created>
  <dcterms:modified xsi:type="dcterms:W3CDTF">2018-07-23T08:48:20Z</dcterms:modified>
</cp:coreProperties>
</file>