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5" r:id="rId15"/>
    <p:sldId id="271" r:id="rId16"/>
    <p:sldId id="272" r:id="rId17"/>
    <p:sldId id="276" r:id="rId18"/>
    <p:sldId id="277" r:id="rId19"/>
    <p:sldId id="278" r:id="rId20"/>
    <p:sldId id="279" r:id="rId21"/>
    <p:sldId id="280" r:id="rId22"/>
    <p:sldId id="281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4F6"/>
    <a:srgbClr val="D9ECCE"/>
    <a:srgbClr val="FBFCBE"/>
    <a:srgbClr val="FAC0DD"/>
    <a:srgbClr val="F0FFBB"/>
    <a:srgbClr val="D6D0EA"/>
    <a:srgbClr val="F4E0C6"/>
    <a:srgbClr val="F6C4E4"/>
    <a:srgbClr val="D5C6F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534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hone-690091_960_720.jpg"/>
          <p:cNvPicPr>
            <a:picLocks noChangeAspect="1"/>
          </p:cNvPicPr>
          <p:nvPr/>
        </p:nvPicPr>
        <p:blipFill rotWithShape="1">
          <a:blip r:embed="rId3">
            <a:lum bright="-20000" contrast="-52000"/>
          </a:blip>
          <a:srcRect l="6976"/>
          <a:stretch/>
        </p:blipFill>
        <p:spPr>
          <a:xfrm>
            <a:off x="0" y="0"/>
            <a:ext cx="9144000" cy="689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07576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912" y="3278641"/>
            <a:ext cx="422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145" y="3789040"/>
            <a:ext cx="3819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안상현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최상현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이상현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52736"/>
            <a:ext cx="40324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웹마당</a:t>
            </a:r>
            <a:r>
              <a:rPr lang="en-US" altLang="ko-KR">
                <a:solidFill>
                  <a:schemeClr val="bg1"/>
                </a:solidFill>
              </a:rPr>
              <a:t>(webmadang.net)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</a:rPr>
              <a:t>IT</a:t>
            </a:r>
            <a:r>
              <a:rPr lang="ko-KR" altLang="en-US">
                <a:solidFill>
                  <a:schemeClr val="bg1"/>
                </a:solidFill>
              </a:rPr>
              <a:t>뉴스</a:t>
            </a:r>
            <a:r>
              <a:rPr lang="en-US" altLang="ko-KR">
                <a:solidFill>
                  <a:schemeClr val="bg1"/>
                </a:solidFill>
              </a:rPr>
              <a:t>(itnews.or.kr)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IT</a:t>
            </a:r>
            <a:r>
              <a:rPr lang="ko-KR" altLang="en-US">
                <a:solidFill>
                  <a:schemeClr val="bg1"/>
                </a:solidFill>
              </a:rPr>
              <a:t>마당</a:t>
            </a:r>
            <a:r>
              <a:rPr lang="en-US" altLang="ko-KR">
                <a:solidFill>
                  <a:schemeClr val="bg1"/>
                </a:solidFill>
              </a:rPr>
              <a:t>(www.itmd.co.kr)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코엑스</a:t>
            </a:r>
            <a:r>
              <a:rPr lang="en-US" altLang="ko-KR">
                <a:solidFill>
                  <a:schemeClr val="bg1"/>
                </a:solidFill>
              </a:rPr>
              <a:t>(coex.co.kr)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온오프믹스</a:t>
            </a:r>
            <a:r>
              <a:rPr lang="en-US" altLang="ko-KR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그린컴퓨터</a:t>
            </a:r>
            <a:r>
              <a:rPr lang="en-US" altLang="ko-KR">
                <a:solidFill>
                  <a:schemeClr val="bg1"/>
                </a:solidFill>
              </a:rPr>
              <a:t>(www.greenart.co.kr)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건국대학생커뮤니티</a:t>
            </a:r>
            <a:r>
              <a:rPr lang="en-US" altLang="ko-KR">
                <a:solidFill>
                  <a:schemeClr val="bg1"/>
                </a:solidFill>
              </a:rPr>
              <a:t>(kung.kr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와디즈</a:t>
            </a:r>
            <a:r>
              <a:rPr lang="en-US" altLang="ko-KR">
                <a:solidFill>
                  <a:schemeClr val="bg1"/>
                </a:solidFill>
              </a:rPr>
              <a:t>(www.wadiz.kr)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오키</a:t>
            </a:r>
            <a:r>
              <a:rPr lang="en-US" altLang="ko-KR">
                <a:solidFill>
                  <a:schemeClr val="bg1"/>
                </a:solidFill>
              </a:rPr>
              <a:t>(okky.kr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>
                <a:solidFill>
                  <a:schemeClr val="bg1"/>
                </a:solidFill>
              </a:rPr>
              <a:t>큐넷</a:t>
            </a:r>
            <a:r>
              <a:rPr lang="en-US" altLang="ko-KR">
                <a:solidFill>
                  <a:schemeClr val="bg1"/>
                </a:solidFill>
              </a:rPr>
              <a:t>(q-net)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4048" y="1052736"/>
            <a:ext cx="40324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mtClean="0">
                <a:solidFill>
                  <a:schemeClr val="bg1"/>
                </a:solidFill>
              </a:rPr>
              <a:t>?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8" y="1196752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1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3568" y="2276872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2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568" y="3364835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3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3568" y="4452798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4</a:t>
            </a:r>
            <a:r>
              <a:rPr lang="ko-KR" altLang="en-US" smtClean="0"/>
              <a:t>조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3568" y="5540761"/>
            <a:ext cx="7992888" cy="10081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mtClean="0"/>
              <a:t>5</a:t>
            </a:r>
            <a:r>
              <a:rPr lang="ko-KR" altLang="en-US" smtClean="0"/>
              <a:t>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/>
              <a:t>웹마당</a:t>
            </a:r>
            <a:r>
              <a:rPr lang="en-US" altLang="ko-KR"/>
              <a:t>(webmadang.net)</a:t>
            </a:r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503397" y="1484784"/>
            <a:ext cx="8389083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- </a:t>
            </a:r>
            <a:r>
              <a:rPr lang="ko-KR" altLang="en-US"/>
              <a:t>웹마당</a:t>
            </a:r>
            <a:r>
              <a:rPr lang="en-US" altLang="ko-KR"/>
              <a:t>(webmadang.net)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en-US" altLang="ko-KR" sz="1400" smtClean="0">
                <a:solidFill>
                  <a:schemeClr val="bg1"/>
                </a:solidFill>
              </a:rPr>
              <a:t>?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en-US" altLang="ko-KR" sz="1400" smtClean="0">
                <a:solidFill>
                  <a:schemeClr val="bg1"/>
                </a:solidFill>
              </a:rPr>
              <a:t>?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메뉴별 레이아웃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r>
              <a:rPr lang="en-US" altLang="ko-KR" smtClean="0"/>
              <a:t> 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87074"/>
              </p:ext>
            </p:extLst>
          </p:nvPr>
        </p:nvGraphicFramePr>
        <p:xfrm>
          <a:off x="251520" y="1397000"/>
          <a:ext cx="8784976" cy="505633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54863"/>
                <a:gridCol w="5752993"/>
                <a:gridCol w="1477120"/>
              </a:tblGrid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주요 컨텐츠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구성 내용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메뉴명</a:t>
                      </a:r>
                      <a:endParaRPr lang="ko-KR" altLang="en-US"/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취업정보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 IT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smtClean="0"/>
                        <a:t>직무정보</a:t>
                      </a:r>
                      <a:r>
                        <a:rPr lang="en-US" altLang="ko-KR" sz="1400" smtClean="0"/>
                        <a:t>, </a:t>
                      </a:r>
                      <a:r>
                        <a:rPr lang="ko-KR" altLang="en-US" sz="1400" smtClean="0"/>
                        <a:t>구인정보</a:t>
                      </a:r>
                      <a:r>
                        <a:rPr lang="en-US" altLang="ko-KR" sz="1400" smtClean="0"/>
                        <a:t>, </a:t>
                      </a:r>
                      <a:r>
                        <a:rPr lang="ko-KR" altLang="en-US" sz="1400" smtClean="0"/>
                        <a:t>인턴취업</a:t>
                      </a:r>
                      <a:r>
                        <a:rPr lang="en-US" altLang="ko-KR" sz="1400" smtClean="0"/>
                        <a:t>, </a:t>
                      </a:r>
                      <a:r>
                        <a:rPr lang="ko-KR" altLang="en-US" sz="1400" smtClean="0"/>
                        <a:t>취업후기 소개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smtClean="0"/>
                        <a:t>  2-</a:t>
                      </a:r>
                      <a:r>
                        <a:rPr lang="ko-KR" altLang="en-US" sz="1400" b="1" smtClean="0">
                          <a:solidFill>
                            <a:srgbClr val="FF0000"/>
                          </a:solidFill>
                        </a:rPr>
                        <a:t>취업꿀팁</a:t>
                      </a:r>
                      <a:endParaRPr lang="ko-KR" altLang="en-US" sz="1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국비훈련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 </a:t>
                      </a:r>
                      <a:r>
                        <a:rPr lang="ko-KR" altLang="en-US" sz="1400" smtClean="0"/>
                        <a:t>강추과정</a:t>
                      </a:r>
                      <a:r>
                        <a:rPr lang="en-US" altLang="ko-KR" sz="1400" smtClean="0"/>
                        <a:t>, </a:t>
                      </a:r>
                      <a:r>
                        <a:rPr lang="ko-KR" altLang="en-US" sz="1400" smtClean="0"/>
                        <a:t>국비과정</a:t>
                      </a:r>
                      <a:r>
                        <a:rPr lang="en-US" altLang="ko-KR" sz="1400" smtClean="0"/>
                        <a:t>, </a:t>
                      </a:r>
                      <a:r>
                        <a:rPr lang="ko-KR" altLang="en-US" sz="1400" smtClean="0"/>
                        <a:t>생생인터뷰</a:t>
                      </a:r>
                      <a:r>
                        <a:rPr lang="en-US" altLang="ko-KR" sz="1400" smtClean="0"/>
                        <a:t>, </a:t>
                      </a:r>
                      <a:r>
                        <a:rPr lang="ko-KR" altLang="en-US" sz="1400" smtClean="0"/>
                        <a:t>수강코멘트 소개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smtClean="0"/>
                        <a:t>  3-</a:t>
                      </a:r>
                      <a:r>
                        <a:rPr lang="ko-KR" altLang="en-US" sz="1400" b="1" smtClean="0">
                          <a:solidFill>
                            <a:srgbClr val="FF0000"/>
                          </a:solidFill>
                        </a:rPr>
                        <a:t>국비훈련</a:t>
                      </a:r>
                      <a:endParaRPr lang="ko-KR" altLang="en-US" sz="1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온라인수업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 </a:t>
                      </a:r>
                      <a:r>
                        <a:rPr lang="ko-KR" altLang="en-US" sz="1400" smtClean="0"/>
                        <a:t>웹</a:t>
                      </a:r>
                      <a:r>
                        <a:rPr lang="en-US" altLang="ko-KR" sz="1400" smtClean="0"/>
                        <a:t>(</a:t>
                      </a:r>
                      <a:r>
                        <a:rPr lang="ko-KR" altLang="en-US" sz="1400" smtClean="0"/>
                        <a:t>앱</a:t>
                      </a:r>
                      <a:r>
                        <a:rPr lang="en-US" altLang="ko-KR" sz="1400" smtClean="0"/>
                        <a:t>) </a:t>
                      </a:r>
                      <a:r>
                        <a:rPr lang="ko-KR" altLang="en-US" sz="1400" smtClean="0"/>
                        <a:t>어플리케이션 구축이나 자격증 취득에 필요한 지식 전달</a:t>
                      </a:r>
                      <a:endParaRPr lang="en-US" altLang="ko-KR" sz="1400" smtClean="0"/>
                    </a:p>
                    <a:p>
                      <a:pPr latinLnBrk="1"/>
                      <a:r>
                        <a:rPr lang="en-US" altLang="ko-KR" sz="1400" smtClean="0"/>
                        <a:t> (HTML,</a:t>
                      </a:r>
                      <a:r>
                        <a:rPr lang="en-US" altLang="ko-KR" sz="1400" baseline="0" smtClean="0"/>
                        <a:t> CSS, Javascript, jQuery, </a:t>
                      </a:r>
                      <a:r>
                        <a:rPr lang="ko-KR" altLang="en-US" sz="1400" baseline="0" smtClean="0"/>
                        <a:t>오픈소스</a:t>
                      </a:r>
                      <a:r>
                        <a:rPr lang="en-US" altLang="ko-KR" sz="1400" baseline="0" smtClean="0"/>
                        <a:t>, </a:t>
                      </a:r>
                      <a:r>
                        <a:rPr lang="ko-KR" altLang="en-US" sz="1400" baseline="0" smtClean="0"/>
                        <a:t>포토샵</a:t>
                      </a:r>
                      <a:r>
                        <a:rPr lang="en-US" altLang="ko-KR" sz="1400" baseline="0" smtClean="0"/>
                        <a:t>, </a:t>
                      </a:r>
                      <a:r>
                        <a:rPr lang="ko-KR" altLang="en-US" sz="1400" baseline="0" smtClean="0"/>
                        <a:t>일러스트</a:t>
                      </a:r>
                      <a:r>
                        <a:rPr lang="en-US" altLang="ko-KR" sz="1400" baseline="0" smtClean="0"/>
                        <a:t>, </a:t>
                      </a:r>
                      <a:r>
                        <a:rPr lang="ko-KR" altLang="en-US" sz="1400" baseline="0" smtClean="0"/>
                        <a:t>기획</a:t>
                      </a:r>
                      <a:r>
                        <a:rPr lang="en-US" altLang="ko-KR" sz="1400" baseline="0" smtClean="0"/>
                        <a:t>)</a:t>
                      </a:r>
                      <a:endParaRPr lang="en-US" altLang="ko-KR" sz="14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smtClean="0"/>
                        <a:t>  4-</a:t>
                      </a:r>
                      <a:r>
                        <a:rPr lang="ko-KR" altLang="en-US" sz="1400" b="1" smtClean="0">
                          <a:solidFill>
                            <a:srgbClr val="FF0000"/>
                          </a:solidFill>
                        </a:rPr>
                        <a:t>웹스터디</a:t>
                      </a:r>
                      <a:endParaRPr lang="ko-KR" altLang="en-US" sz="1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내가 인재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 </a:t>
                      </a:r>
                      <a:r>
                        <a:rPr lang="ko-KR" altLang="en-US" sz="1400" smtClean="0"/>
                        <a:t>개인별 포트폴리오</a:t>
                      </a:r>
                      <a:r>
                        <a:rPr lang="ko-KR" altLang="en-US" sz="1400" baseline="0" smtClean="0"/>
                        <a:t> 노출을 통해 취업 촉진 기대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smtClean="0"/>
                        <a:t>  1-</a:t>
                      </a:r>
                      <a:r>
                        <a:rPr lang="ko-KR" altLang="en-US" sz="1400" b="1" smtClean="0">
                          <a:solidFill>
                            <a:srgbClr val="FF0000"/>
                          </a:solidFill>
                        </a:rPr>
                        <a:t>취준생포폴</a:t>
                      </a:r>
                      <a:endParaRPr lang="ko-KR" altLang="en-US" sz="1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전시</a:t>
                      </a:r>
                      <a:r>
                        <a:rPr lang="en-US" altLang="ko-KR" sz="1400" smtClean="0"/>
                        <a:t>/</a:t>
                      </a:r>
                      <a:r>
                        <a:rPr lang="ko-KR" altLang="en-US" sz="1400" smtClean="0"/>
                        <a:t>세미나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 </a:t>
                      </a:r>
                      <a:r>
                        <a:rPr lang="ko-KR" altLang="en-US" sz="1400" smtClean="0"/>
                        <a:t>최근 트렌드</a:t>
                      </a:r>
                      <a:r>
                        <a:rPr lang="en-US" altLang="ko-KR" sz="1400" smtClean="0"/>
                        <a:t>, </a:t>
                      </a:r>
                      <a:r>
                        <a:rPr lang="ko-KR" altLang="en-US" sz="1400" smtClean="0"/>
                        <a:t>이슈가 되는 기술이나</a:t>
                      </a:r>
                      <a:r>
                        <a:rPr lang="ko-KR" altLang="en-US" sz="1400" baseline="0" smtClean="0"/>
                        <a:t> 보수교육</a:t>
                      </a:r>
                      <a:r>
                        <a:rPr lang="ko-KR" altLang="en-US" sz="1400" smtClean="0"/>
                        <a:t> 일정 제공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smtClean="0"/>
                        <a:t>  6-</a:t>
                      </a:r>
                      <a:r>
                        <a:rPr lang="ko-KR" altLang="en-US" sz="1400" b="1" smtClean="0">
                          <a:solidFill>
                            <a:srgbClr val="FF0000"/>
                          </a:solidFill>
                        </a:rPr>
                        <a:t>행사일정</a:t>
                      </a:r>
                      <a:endParaRPr lang="ko-KR" altLang="en-US" sz="1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훈련생토크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 </a:t>
                      </a:r>
                      <a:r>
                        <a:rPr lang="ko-KR" altLang="en-US" sz="1400" smtClean="0"/>
                        <a:t>훈련생간의 리얼 생생 커뮤니티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smtClean="0"/>
                        <a:t>  7-</a:t>
                      </a:r>
                      <a:r>
                        <a:rPr lang="ko-KR" altLang="en-US" sz="1400" b="1" smtClean="0">
                          <a:solidFill>
                            <a:srgbClr val="FF0000"/>
                          </a:solidFill>
                        </a:rPr>
                        <a:t>수강생톡</a:t>
                      </a:r>
                      <a:endParaRPr lang="ko-KR" altLang="en-US" sz="1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632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학습사이트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 IT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baseline="0" smtClean="0"/>
                        <a:t>학습정보 제공사이트에 대한 링크 제공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smtClean="0"/>
                        <a:t>  5-</a:t>
                      </a:r>
                      <a:r>
                        <a:rPr lang="ko-KR" altLang="en-US" sz="1400" b="1" smtClean="0">
                          <a:solidFill>
                            <a:srgbClr val="FF0000"/>
                          </a:solidFill>
                        </a:rPr>
                        <a:t>학습사이트</a:t>
                      </a:r>
                      <a:endParaRPr lang="ko-KR" altLang="en-US" sz="1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1691680" y="2060848"/>
            <a:ext cx="0" cy="4392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524328" y="2060848"/>
            <a:ext cx="0" cy="4392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7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55" y="1196752"/>
            <a:ext cx="846772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97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HOME</a:t>
            </a:r>
            <a:endParaRPr lang="ko-KR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42242" y="1382713"/>
            <a:ext cx="1469107" cy="45878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smtClean="0"/>
              <a:t>취준생포폴</a:t>
            </a:r>
            <a:endParaRPr lang="ko-KR" altLang="en-US" sz="120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304513" y="1382713"/>
            <a:ext cx="1469107" cy="45878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smtClean="0"/>
              <a:t>취업꿀팁</a:t>
            </a:r>
            <a:endParaRPr lang="ko-KR" altLang="en-US" sz="12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866784" y="1382713"/>
            <a:ext cx="1469107" cy="45878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smtClean="0"/>
              <a:t>국비훈련</a:t>
            </a:r>
            <a:endParaRPr lang="ko-KR" altLang="en-US" sz="12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429055" y="1382713"/>
            <a:ext cx="1469107" cy="45878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smtClean="0"/>
              <a:t>웹스터디</a:t>
            </a:r>
            <a:endParaRPr lang="ko-KR" altLang="en-US" sz="120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991325" y="1382713"/>
            <a:ext cx="1469107" cy="45878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/>
              <a:t>수강생톡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42242" y="1906588"/>
            <a:ext cx="1469107" cy="110966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 sz="1000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2304513" y="1906588"/>
            <a:ext cx="4593649" cy="111442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1" smtClean="0"/>
              <a:t>자네</a:t>
            </a:r>
            <a:r>
              <a:rPr lang="en-US" altLang="ko-KR" sz="1200" b="1" smtClean="0"/>
              <a:t>, </a:t>
            </a:r>
            <a:r>
              <a:rPr lang="ko-KR" altLang="en-US" sz="1200" b="1" smtClean="0"/>
              <a:t>정말 그 길을 가려나</a:t>
            </a:r>
            <a:r>
              <a:rPr lang="en-US" altLang="ko-KR" sz="1200" b="1" smtClean="0"/>
              <a:t>?</a:t>
            </a:r>
          </a:p>
          <a:p>
            <a:pPr algn="ctr"/>
            <a:endParaRPr lang="en-US" altLang="ko-KR" sz="1200"/>
          </a:p>
          <a:p>
            <a:pPr algn="ctr"/>
            <a:r>
              <a:rPr lang="en-US" altLang="ko-KR" sz="1200" smtClean="0">
                <a:solidFill>
                  <a:srgbClr val="0000FF"/>
                </a:solidFill>
              </a:rPr>
              <a:t>(</a:t>
            </a:r>
            <a:r>
              <a:rPr lang="ko-KR" altLang="en-US" sz="1200" smtClean="0">
                <a:solidFill>
                  <a:srgbClr val="0000FF"/>
                </a:solidFill>
              </a:rPr>
              <a:t>취업정보 </a:t>
            </a:r>
            <a:r>
              <a:rPr lang="en-US" altLang="ko-KR" sz="1200" smtClean="0">
                <a:solidFill>
                  <a:srgbClr val="0000FF"/>
                </a:solidFill>
              </a:rPr>
              <a:t>&gt; IT </a:t>
            </a:r>
            <a:r>
              <a:rPr lang="ko-KR" altLang="en-US" sz="1200" smtClean="0">
                <a:solidFill>
                  <a:srgbClr val="0000FF"/>
                </a:solidFill>
              </a:rPr>
              <a:t>직무정보</a:t>
            </a:r>
            <a:r>
              <a:rPr lang="en-US" altLang="ko-KR" sz="1200" smtClean="0">
                <a:solidFill>
                  <a:srgbClr val="0000FF"/>
                </a:solidFill>
              </a:rPr>
              <a:t>)</a:t>
            </a:r>
            <a:endParaRPr lang="ko-KR" altLang="en-US" sz="1200">
              <a:solidFill>
                <a:srgbClr val="0000FF"/>
              </a:solidFill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6991325" y="1906588"/>
            <a:ext cx="1455055" cy="1085994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smtClean="0"/>
              <a:t>학습사이트</a:t>
            </a:r>
            <a:endParaRPr lang="ko-KR" altLang="en-US" sz="1000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6991325" y="3081338"/>
            <a:ext cx="1455055" cy="10461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smtClean="0"/>
              <a:t>전시</a:t>
            </a:r>
            <a:r>
              <a:rPr lang="en-US" altLang="ko-KR" sz="1000" smtClean="0"/>
              <a:t>/</a:t>
            </a:r>
            <a:r>
              <a:rPr lang="ko-KR" altLang="en-US" sz="1000" smtClean="0"/>
              <a:t>세미</a:t>
            </a:r>
            <a:r>
              <a:rPr lang="ko-KR" altLang="en-US" sz="1000"/>
              <a:t>나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742242" y="3081338"/>
            <a:ext cx="1469107" cy="104616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ko-KR" altLang="en-US" sz="1000" smtClean="0"/>
              <a:t>웹디자인 기능사</a:t>
            </a:r>
            <a:endParaRPr lang="en-US" altLang="ko-KR" sz="1000" smtClean="0"/>
          </a:p>
          <a:p>
            <a:pPr algn="ctr">
              <a:lnSpc>
                <a:spcPct val="150000"/>
              </a:lnSpc>
            </a:pPr>
            <a:r>
              <a:rPr lang="ko-KR" altLang="en-US" sz="1000" smtClean="0"/>
              <a:t>자격</a:t>
            </a:r>
            <a:r>
              <a:rPr lang="ko-KR" altLang="en-US" sz="1000"/>
              <a:t>증</a:t>
            </a: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2304513" y="3081338"/>
            <a:ext cx="4593649" cy="104616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742242" y="4194175"/>
            <a:ext cx="7704137" cy="208787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Rectangle 40"/>
          <p:cNvSpPr>
            <a:spLocks noChangeArrowheads="1"/>
          </p:cNvSpPr>
          <p:nvPr/>
        </p:nvSpPr>
        <p:spPr bwMode="auto">
          <a:xfrm>
            <a:off x="4652627" y="3213100"/>
            <a:ext cx="2113677" cy="78263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smtClean="0"/>
              <a:t>자바스크립트가</a:t>
            </a:r>
            <a:endParaRPr lang="en-US" altLang="ko-KR" sz="1200" b="1" smtClean="0"/>
          </a:p>
          <a:p>
            <a:pPr algn="ctr">
              <a:lnSpc>
                <a:spcPct val="150000"/>
              </a:lnSpc>
            </a:pPr>
            <a:r>
              <a:rPr lang="ko-KR" altLang="en-US" sz="1200" b="1" smtClean="0"/>
              <a:t>쉽고 즐거워진다</a:t>
            </a:r>
            <a:r>
              <a:rPr lang="en-US" altLang="ko-KR" sz="1200" b="1" smtClean="0"/>
              <a:t>~!</a:t>
            </a:r>
            <a:endParaRPr lang="ko-KR" altLang="en-US" sz="1200" b="1"/>
          </a:p>
        </p:txBody>
      </p:sp>
      <p:sp>
        <p:nvSpPr>
          <p:cNvPr id="26" name="Rectangle 41"/>
          <p:cNvSpPr>
            <a:spLocks noChangeArrowheads="1"/>
          </p:cNvSpPr>
          <p:nvPr/>
        </p:nvSpPr>
        <p:spPr bwMode="auto">
          <a:xfrm>
            <a:off x="2396359" y="3213100"/>
            <a:ext cx="2112252" cy="78263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1" smtClean="0"/>
              <a:t>웹표준 초보 벗어나기</a:t>
            </a:r>
            <a:r>
              <a:rPr lang="en-US" altLang="ko-KR" sz="1200" b="1" smtClean="0"/>
              <a:t>~!</a:t>
            </a:r>
            <a:endParaRPr lang="ko-KR" altLang="en-US" sz="1200" b="1"/>
          </a:p>
        </p:txBody>
      </p:sp>
      <p:sp>
        <p:nvSpPr>
          <p:cNvPr id="27" name="Rectangle 44"/>
          <p:cNvSpPr>
            <a:spLocks noChangeArrowheads="1"/>
          </p:cNvSpPr>
          <p:nvPr/>
        </p:nvSpPr>
        <p:spPr bwMode="auto">
          <a:xfrm>
            <a:off x="836203" y="4248770"/>
            <a:ext cx="645648" cy="2603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포폴갤러리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28" name="Rectangle 46"/>
          <p:cNvSpPr>
            <a:spLocks noChangeArrowheads="1"/>
          </p:cNvSpPr>
          <p:nvPr/>
        </p:nvSpPr>
        <p:spPr bwMode="auto">
          <a:xfrm>
            <a:off x="864398" y="4629745"/>
            <a:ext cx="2361016" cy="64901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b="1" smtClean="0">
                <a:solidFill>
                  <a:srgbClr val="00B050"/>
                </a:solidFill>
              </a:rPr>
              <a:t>취준생 포폴 </a:t>
            </a:r>
            <a:r>
              <a:rPr lang="en-US" altLang="ko-KR" sz="1000" b="1" smtClean="0">
                <a:solidFill>
                  <a:srgbClr val="00B050"/>
                </a:solidFill>
              </a:rPr>
              <a:t>- 1</a:t>
            </a:r>
            <a:endParaRPr lang="ko-KR" altLang="en-US" sz="1000" b="1">
              <a:solidFill>
                <a:srgbClr val="00B050"/>
              </a:solidFill>
            </a:endParaRPr>
          </a:p>
        </p:txBody>
      </p:sp>
      <p:sp>
        <p:nvSpPr>
          <p:cNvPr id="29" name="Rectangle 47"/>
          <p:cNvSpPr>
            <a:spLocks noChangeArrowheads="1"/>
          </p:cNvSpPr>
          <p:nvPr/>
        </p:nvSpPr>
        <p:spPr bwMode="auto">
          <a:xfrm>
            <a:off x="3405788" y="4629745"/>
            <a:ext cx="2362609" cy="64901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b="1">
                <a:solidFill>
                  <a:srgbClr val="00B050"/>
                </a:solidFill>
              </a:rPr>
              <a:t>취준생 포폴 </a:t>
            </a:r>
            <a:r>
              <a:rPr lang="en-US" altLang="ko-KR" sz="1000" b="1">
                <a:solidFill>
                  <a:srgbClr val="00B050"/>
                </a:solidFill>
              </a:rPr>
              <a:t>- </a:t>
            </a:r>
            <a:r>
              <a:rPr lang="en-US" altLang="ko-KR" sz="1000" b="1" smtClean="0">
                <a:solidFill>
                  <a:srgbClr val="00B050"/>
                </a:solidFill>
              </a:rPr>
              <a:t>2</a:t>
            </a:r>
            <a:endParaRPr lang="ko-KR" altLang="en-US" sz="1000" b="1">
              <a:solidFill>
                <a:srgbClr val="00B050"/>
              </a:solidFill>
            </a:endParaRPr>
          </a:p>
        </p:txBody>
      </p:sp>
      <p:sp>
        <p:nvSpPr>
          <p:cNvPr id="36" name="Rectangle 46"/>
          <p:cNvSpPr>
            <a:spLocks noChangeArrowheads="1"/>
          </p:cNvSpPr>
          <p:nvPr/>
        </p:nvSpPr>
        <p:spPr bwMode="auto">
          <a:xfrm>
            <a:off x="864398" y="5444281"/>
            <a:ext cx="2361016" cy="64901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b="1" smtClean="0">
                <a:solidFill>
                  <a:srgbClr val="00B050"/>
                </a:solidFill>
              </a:rPr>
              <a:t>취준생 포폴 </a:t>
            </a:r>
            <a:r>
              <a:rPr lang="en-US" altLang="ko-KR" sz="1000" b="1" smtClean="0">
                <a:solidFill>
                  <a:srgbClr val="00B050"/>
                </a:solidFill>
              </a:rPr>
              <a:t>- 4</a:t>
            </a:r>
            <a:endParaRPr lang="ko-KR" altLang="en-US" sz="1000" b="1">
              <a:solidFill>
                <a:srgbClr val="00B050"/>
              </a:solidFill>
            </a:endParaRPr>
          </a:p>
        </p:txBody>
      </p:sp>
      <p:sp>
        <p:nvSpPr>
          <p:cNvPr id="37" name="Rectangle 47"/>
          <p:cNvSpPr>
            <a:spLocks noChangeArrowheads="1"/>
          </p:cNvSpPr>
          <p:nvPr/>
        </p:nvSpPr>
        <p:spPr bwMode="auto">
          <a:xfrm>
            <a:off x="3405788" y="5444281"/>
            <a:ext cx="2362609" cy="64901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b="1">
                <a:solidFill>
                  <a:srgbClr val="00B050"/>
                </a:solidFill>
              </a:rPr>
              <a:t>취준생 포폴 </a:t>
            </a:r>
            <a:r>
              <a:rPr lang="en-US" altLang="ko-KR" sz="1000" b="1">
                <a:solidFill>
                  <a:srgbClr val="00B050"/>
                </a:solidFill>
              </a:rPr>
              <a:t>- </a:t>
            </a:r>
            <a:r>
              <a:rPr lang="en-US" altLang="ko-KR" sz="1000" b="1" smtClean="0">
                <a:solidFill>
                  <a:srgbClr val="00B050"/>
                </a:solidFill>
              </a:rPr>
              <a:t>5</a:t>
            </a:r>
            <a:endParaRPr lang="ko-KR" altLang="en-US" sz="1000" b="1">
              <a:solidFill>
                <a:srgbClr val="00B050"/>
              </a:solidFill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864398" y="2016442"/>
            <a:ext cx="1238164" cy="246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000" smtClean="0">
                <a:solidFill>
                  <a:srgbClr val="FF9933"/>
                </a:solidFill>
              </a:rPr>
              <a:t>아이디</a:t>
            </a:r>
            <a:endParaRPr lang="ko-KR" altLang="en-US" sz="1000">
              <a:solidFill>
                <a:srgbClr val="FF9933"/>
              </a:solidFill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864398" y="2304677"/>
            <a:ext cx="1238164" cy="246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000" smtClean="0">
                <a:solidFill>
                  <a:srgbClr val="FF9933"/>
                </a:solidFill>
              </a:rPr>
              <a:t>패스워드</a:t>
            </a:r>
            <a:endParaRPr lang="ko-KR" altLang="en-US" sz="1000">
              <a:solidFill>
                <a:srgbClr val="FF9933"/>
              </a:solidFill>
            </a:endParaRPr>
          </a:p>
        </p:txBody>
      </p:sp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864398" y="2597919"/>
            <a:ext cx="612397" cy="32702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smtClean="0"/>
              <a:t>로그인</a:t>
            </a:r>
            <a:endParaRPr lang="ko-KR" altLang="en-US" sz="1000"/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1476248" y="2597919"/>
            <a:ext cx="612397" cy="32702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smtClean="0"/>
              <a:t>회원가입</a:t>
            </a:r>
            <a:endParaRPr lang="ko-KR" altLang="en-US" sz="1000"/>
          </a:p>
        </p:txBody>
      </p:sp>
      <p:sp>
        <p:nvSpPr>
          <p:cNvPr id="42" name="Rectangle 47"/>
          <p:cNvSpPr>
            <a:spLocks noChangeArrowheads="1"/>
          </p:cNvSpPr>
          <p:nvPr/>
        </p:nvSpPr>
        <p:spPr bwMode="auto">
          <a:xfrm>
            <a:off x="5948771" y="4629745"/>
            <a:ext cx="2362609" cy="64901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b="1">
                <a:solidFill>
                  <a:srgbClr val="00B050"/>
                </a:solidFill>
              </a:rPr>
              <a:t>취준생 포폴 </a:t>
            </a:r>
            <a:r>
              <a:rPr lang="en-US" altLang="ko-KR" sz="1000" b="1">
                <a:solidFill>
                  <a:srgbClr val="00B050"/>
                </a:solidFill>
              </a:rPr>
              <a:t>- </a:t>
            </a:r>
            <a:r>
              <a:rPr lang="en-US" altLang="ko-KR" sz="1000" b="1" smtClean="0">
                <a:solidFill>
                  <a:srgbClr val="00B050"/>
                </a:solidFill>
              </a:rPr>
              <a:t>3</a:t>
            </a:r>
            <a:endParaRPr lang="ko-KR" altLang="en-US" sz="1000" b="1">
              <a:solidFill>
                <a:srgbClr val="00B050"/>
              </a:solidFill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5948771" y="5444281"/>
            <a:ext cx="2362609" cy="64901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 b="1">
                <a:solidFill>
                  <a:srgbClr val="00B050"/>
                </a:solidFill>
              </a:rPr>
              <a:t>취준생 포폴 </a:t>
            </a:r>
            <a:r>
              <a:rPr lang="en-US" altLang="ko-KR" sz="1000" b="1">
                <a:solidFill>
                  <a:srgbClr val="00B050"/>
                </a:solidFill>
              </a:rPr>
              <a:t>- </a:t>
            </a:r>
            <a:r>
              <a:rPr lang="en-US" altLang="ko-KR" sz="1000" b="1" smtClean="0">
                <a:solidFill>
                  <a:srgbClr val="00B050"/>
                </a:solidFill>
              </a:rPr>
              <a:t>6</a:t>
            </a:r>
            <a:endParaRPr lang="ko-KR" altLang="en-US" sz="1000" b="1">
              <a:solidFill>
                <a:srgbClr val="00B050"/>
              </a:solidFill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742242" y="908719"/>
            <a:ext cx="979488" cy="37381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/>
              <a:t>로고</a:t>
            </a:r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742242" y="6502622"/>
            <a:ext cx="7696536" cy="29448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45" name="Rectangle 61"/>
          <p:cNvSpPr>
            <a:spLocks noChangeArrowheads="1"/>
          </p:cNvSpPr>
          <p:nvPr/>
        </p:nvSpPr>
        <p:spPr bwMode="auto">
          <a:xfrm>
            <a:off x="902122" y="6486351"/>
            <a:ext cx="71755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/>
              <a:t>로고</a:t>
            </a:r>
          </a:p>
        </p:txBody>
      </p:sp>
      <p:sp>
        <p:nvSpPr>
          <p:cNvPr id="46" name="Text Box 65"/>
          <p:cNvSpPr txBox="1">
            <a:spLocks noChangeArrowheads="1"/>
          </p:cNvSpPr>
          <p:nvPr/>
        </p:nvSpPr>
        <p:spPr bwMode="auto">
          <a:xfrm>
            <a:off x="1763688" y="6511364"/>
            <a:ext cx="65085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smtClean="0"/>
              <a:t>스마트커뮤니티 소개 </a:t>
            </a:r>
            <a:r>
              <a:rPr lang="en-US" altLang="ko-KR" sz="1200"/>
              <a:t>| </a:t>
            </a:r>
            <a:r>
              <a:rPr lang="ko-KR" altLang="en-US" sz="1200"/>
              <a:t>이용약관 </a:t>
            </a:r>
            <a:r>
              <a:rPr lang="en-US" altLang="ko-KR" sz="1200"/>
              <a:t>| </a:t>
            </a:r>
            <a:r>
              <a:rPr lang="ko-KR" altLang="en-US" sz="1200"/>
              <a:t>개인보호정책 </a:t>
            </a:r>
            <a:r>
              <a:rPr lang="en-US" altLang="ko-KR" sz="1200"/>
              <a:t>| </a:t>
            </a:r>
            <a:r>
              <a:rPr lang="ko-KR" altLang="en-US" sz="1200"/>
              <a:t>이메일추출방지정책 </a:t>
            </a:r>
            <a:r>
              <a:rPr lang="en-US" altLang="ko-KR" sz="1200"/>
              <a:t>| </a:t>
            </a:r>
            <a:r>
              <a:rPr lang="ko-KR" altLang="en-US" sz="1200" smtClean="0"/>
              <a:t>기사제공 </a:t>
            </a:r>
            <a:r>
              <a:rPr lang="en-US" altLang="ko-KR" sz="1200" smtClean="0"/>
              <a:t>| </a:t>
            </a:r>
            <a:r>
              <a:rPr lang="ko-KR" altLang="en-US" sz="1200" smtClean="0"/>
              <a:t>사이트맵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387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</a:t>
            </a:r>
            <a:r>
              <a:rPr lang="ko-KR" altLang="en-US" smtClean="0"/>
              <a:t>취준생포</a:t>
            </a:r>
            <a:r>
              <a:rPr lang="ko-KR" altLang="en-US"/>
              <a:t>폴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42242" y="908719"/>
            <a:ext cx="979488" cy="37381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/>
              <a:t>로고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42242" y="1340521"/>
            <a:ext cx="1469107" cy="318095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1" smtClean="0">
                <a:solidFill>
                  <a:srgbClr val="FF0000"/>
                </a:solidFill>
              </a:rPr>
              <a:t>취준생포폴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304513" y="1340521"/>
            <a:ext cx="1469107" cy="31809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smtClean="0"/>
              <a:t>취업꿀팁</a:t>
            </a:r>
            <a:endParaRPr lang="ko-KR" altLang="en-US" sz="12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866784" y="1340521"/>
            <a:ext cx="1469107" cy="31809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smtClean="0"/>
              <a:t>국비훈련</a:t>
            </a:r>
            <a:endParaRPr lang="ko-KR" altLang="en-US" sz="12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429055" y="1340521"/>
            <a:ext cx="1469107" cy="31809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smtClean="0"/>
              <a:t>웹스터디</a:t>
            </a:r>
            <a:endParaRPr lang="ko-KR" altLang="en-US" sz="120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991325" y="1340521"/>
            <a:ext cx="1469107" cy="31809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/>
              <a:t>수강생톡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742242" y="6502622"/>
            <a:ext cx="7696536" cy="29448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34" name="Rectangle 61"/>
          <p:cNvSpPr>
            <a:spLocks noChangeArrowheads="1"/>
          </p:cNvSpPr>
          <p:nvPr/>
        </p:nvSpPr>
        <p:spPr bwMode="auto">
          <a:xfrm>
            <a:off x="902122" y="6486351"/>
            <a:ext cx="71755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/>
              <a:t>로고</a:t>
            </a:r>
          </a:p>
        </p:txBody>
      </p:sp>
      <p:sp>
        <p:nvSpPr>
          <p:cNvPr id="35" name="Text Box 65"/>
          <p:cNvSpPr txBox="1">
            <a:spLocks noChangeArrowheads="1"/>
          </p:cNvSpPr>
          <p:nvPr/>
        </p:nvSpPr>
        <p:spPr bwMode="auto">
          <a:xfrm>
            <a:off x="1763688" y="6511364"/>
            <a:ext cx="65085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smtClean="0"/>
              <a:t>스마트커뮤니티 소개 </a:t>
            </a:r>
            <a:r>
              <a:rPr lang="en-US" altLang="ko-KR" sz="1200"/>
              <a:t>| </a:t>
            </a:r>
            <a:r>
              <a:rPr lang="ko-KR" altLang="en-US" sz="1200"/>
              <a:t>이용약관 </a:t>
            </a:r>
            <a:r>
              <a:rPr lang="en-US" altLang="ko-KR" sz="1200"/>
              <a:t>| </a:t>
            </a:r>
            <a:r>
              <a:rPr lang="ko-KR" altLang="en-US" sz="1200"/>
              <a:t>개인보호정책 </a:t>
            </a:r>
            <a:r>
              <a:rPr lang="en-US" altLang="ko-KR" sz="1200"/>
              <a:t>| </a:t>
            </a:r>
            <a:r>
              <a:rPr lang="ko-KR" altLang="en-US" sz="1200"/>
              <a:t>이메일추출방지정책 </a:t>
            </a:r>
            <a:r>
              <a:rPr lang="en-US" altLang="ko-KR" sz="1200"/>
              <a:t>| </a:t>
            </a:r>
            <a:r>
              <a:rPr lang="ko-KR" altLang="en-US" sz="1200" smtClean="0"/>
              <a:t>기사제공 </a:t>
            </a:r>
            <a:r>
              <a:rPr lang="en-US" altLang="ko-KR" sz="1200" smtClean="0"/>
              <a:t>| </a:t>
            </a:r>
            <a:r>
              <a:rPr lang="ko-KR" altLang="en-US" sz="1200" smtClean="0"/>
              <a:t>사이트맵</a:t>
            </a:r>
            <a:endParaRPr lang="ko-KR" altLang="en-US" sz="1200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742242" y="1658616"/>
            <a:ext cx="7718190" cy="318095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 smtClean="0"/>
              <a:t>    </a:t>
            </a:r>
            <a:r>
              <a:rPr lang="ko-KR" altLang="en-US" sz="1200" smtClean="0"/>
              <a:t>반응형</a:t>
            </a:r>
            <a:r>
              <a:rPr lang="en-US" altLang="ko-KR" sz="1200" smtClean="0"/>
              <a:t>(RWD)</a:t>
            </a:r>
            <a:r>
              <a:rPr lang="ko-KR" altLang="en-US" sz="1200" smtClean="0"/>
              <a:t>   </a:t>
            </a:r>
            <a:r>
              <a:rPr lang="en-US" altLang="ko-KR" sz="1200" smtClean="0"/>
              <a:t>|   </a:t>
            </a:r>
            <a:r>
              <a:rPr lang="ko-KR" altLang="en-US" sz="1200" smtClean="0"/>
              <a:t>모바일   </a:t>
            </a:r>
            <a:r>
              <a:rPr lang="en-US" altLang="ko-KR" sz="1200" smtClean="0"/>
              <a:t>|   </a:t>
            </a:r>
            <a:r>
              <a:rPr lang="ko-KR" altLang="en-US" sz="1200" smtClean="0"/>
              <a:t>앱</a:t>
            </a:r>
            <a:r>
              <a:rPr lang="en-US" altLang="ko-KR" sz="1200" smtClean="0"/>
              <a:t>(App)</a:t>
            </a:r>
            <a:r>
              <a:rPr lang="ko-KR" altLang="en-US" sz="1200" smtClean="0"/>
              <a:t>   </a:t>
            </a:r>
            <a:r>
              <a:rPr lang="en-US" altLang="ko-KR" sz="1200" smtClean="0"/>
              <a:t>|   </a:t>
            </a:r>
            <a:r>
              <a:rPr lang="ko-KR" altLang="en-US" sz="1200" smtClean="0"/>
              <a:t>디자인</a:t>
            </a:r>
            <a:endParaRPr lang="ko-KR" altLang="en-US" sz="120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742242" y="2109484"/>
            <a:ext cx="2520280" cy="1385910"/>
          </a:xfrm>
          <a:prstGeom prst="rect">
            <a:avLst/>
          </a:prstGeom>
          <a:solidFill>
            <a:srgbClr val="D9ECCE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ko-KR" altLang="en-US" sz="1200" smtClean="0"/>
              <a:t>포폴 이미지</a:t>
            </a:r>
            <a:endParaRPr lang="ko-KR" altLang="en-US" sz="1200"/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742242" y="3532850"/>
            <a:ext cx="2520280" cy="610616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ko-KR" altLang="en-US" sz="1200"/>
              <a:t>이름 </a:t>
            </a:r>
            <a:r>
              <a:rPr lang="en-US" altLang="ko-KR" sz="1200"/>
              <a:t>: </a:t>
            </a:r>
            <a:r>
              <a:rPr lang="ko-KR" altLang="en-US" sz="1200"/>
              <a:t>홍 길 동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en-US" sz="1200"/>
              <a:t>프로젝트 </a:t>
            </a:r>
            <a:r>
              <a:rPr lang="en-US" altLang="ko-KR" sz="1200"/>
              <a:t>: UI/UX </a:t>
            </a:r>
            <a:r>
              <a:rPr lang="ko-KR" altLang="en-US" sz="1200"/>
              <a:t>디자인</a:t>
            </a:r>
            <a:endParaRPr lang="en-US" altLang="ko-KR" sz="1200"/>
          </a:p>
        </p:txBody>
      </p:sp>
      <p:sp>
        <p:nvSpPr>
          <p:cNvPr id="4" name="TextBox 3"/>
          <p:cNvSpPr txBox="1"/>
          <p:nvPr/>
        </p:nvSpPr>
        <p:spPr>
          <a:xfrm>
            <a:off x="971600" y="4149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3341197" y="2109484"/>
            <a:ext cx="2520280" cy="1385910"/>
          </a:xfrm>
          <a:prstGeom prst="rect">
            <a:avLst/>
          </a:prstGeom>
          <a:solidFill>
            <a:srgbClr val="D5C6F4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ko-KR" altLang="en-US" sz="1200" smtClean="0"/>
              <a:t>포폴 이미지</a:t>
            </a:r>
            <a:endParaRPr lang="ko-KR" altLang="en-US" sz="1200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3341197" y="3532850"/>
            <a:ext cx="2520280" cy="610616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ko-KR" altLang="en-US" sz="1200"/>
              <a:t>이름 </a:t>
            </a:r>
            <a:r>
              <a:rPr lang="en-US" altLang="ko-KR" sz="1200"/>
              <a:t>: </a:t>
            </a:r>
            <a:r>
              <a:rPr lang="ko-KR" altLang="en-US" sz="1200"/>
              <a:t>홍 길 동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en-US" sz="1200"/>
              <a:t>프로젝트 </a:t>
            </a:r>
            <a:r>
              <a:rPr lang="en-US" altLang="ko-KR" sz="1200"/>
              <a:t>: UI/UX </a:t>
            </a:r>
            <a:r>
              <a:rPr lang="ko-KR" altLang="en-US" sz="1200"/>
              <a:t>디자인</a:t>
            </a:r>
            <a:endParaRPr lang="en-US" altLang="ko-KR" sz="1200"/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5940152" y="2109484"/>
            <a:ext cx="2520280" cy="1385910"/>
          </a:xfrm>
          <a:prstGeom prst="rect">
            <a:avLst/>
          </a:prstGeom>
          <a:solidFill>
            <a:srgbClr val="F6C4E4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ko-KR" altLang="en-US" sz="1200" smtClean="0"/>
              <a:t>포폴 이미지</a:t>
            </a:r>
            <a:endParaRPr lang="ko-KR" altLang="en-US" sz="1200"/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5940152" y="3532850"/>
            <a:ext cx="2520280" cy="610616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ko-KR" altLang="en-US" sz="1200"/>
              <a:t>이름 </a:t>
            </a:r>
            <a:r>
              <a:rPr lang="en-US" altLang="ko-KR" sz="1200"/>
              <a:t>: </a:t>
            </a:r>
            <a:r>
              <a:rPr lang="ko-KR" altLang="en-US" sz="1200"/>
              <a:t>홍 길 동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en-US" sz="1200"/>
              <a:t>프로젝트 </a:t>
            </a:r>
            <a:r>
              <a:rPr lang="en-US" altLang="ko-KR" sz="1200"/>
              <a:t>: UI/UX </a:t>
            </a:r>
            <a:r>
              <a:rPr lang="ko-KR" altLang="en-US" sz="1200"/>
              <a:t>디자인</a:t>
            </a:r>
            <a:endParaRPr lang="en-US" altLang="ko-KR" sz="1200"/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742242" y="4298710"/>
            <a:ext cx="2520280" cy="1385910"/>
          </a:xfrm>
          <a:prstGeom prst="rect">
            <a:avLst/>
          </a:prstGeom>
          <a:solidFill>
            <a:srgbClr val="F4E0C6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ko-KR" altLang="en-US" sz="1200" smtClean="0"/>
              <a:t>포폴 이미지</a:t>
            </a:r>
            <a:endParaRPr lang="ko-KR" altLang="en-US" sz="1200"/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742242" y="5722076"/>
            <a:ext cx="2520280" cy="610616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ko-KR" altLang="en-US" sz="1200"/>
              <a:t>이름 </a:t>
            </a:r>
            <a:r>
              <a:rPr lang="en-US" altLang="ko-KR" sz="1200"/>
              <a:t>: </a:t>
            </a:r>
            <a:r>
              <a:rPr lang="ko-KR" altLang="en-US" sz="1200"/>
              <a:t>홍 길 동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en-US" sz="1200"/>
              <a:t>프로젝트 </a:t>
            </a:r>
            <a:r>
              <a:rPr lang="en-US" altLang="ko-KR" sz="1200"/>
              <a:t>: UI/UX </a:t>
            </a:r>
            <a:r>
              <a:rPr lang="ko-KR" altLang="en-US" sz="1200"/>
              <a:t>디자인</a:t>
            </a:r>
            <a:endParaRPr lang="en-US" altLang="ko-KR" sz="1200"/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3341197" y="4298710"/>
            <a:ext cx="2520280" cy="1385910"/>
          </a:xfrm>
          <a:prstGeom prst="rect">
            <a:avLst/>
          </a:prstGeom>
          <a:solidFill>
            <a:srgbClr val="F0FFBB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ko-KR" altLang="en-US" sz="1200" smtClean="0"/>
              <a:t>포폴 이미지</a:t>
            </a:r>
            <a:endParaRPr lang="ko-KR" altLang="en-US" sz="1200"/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3341197" y="5722076"/>
            <a:ext cx="2520280" cy="610616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ko-KR" altLang="en-US" sz="1200"/>
              <a:t>이름 </a:t>
            </a:r>
            <a:r>
              <a:rPr lang="en-US" altLang="ko-KR" sz="1200"/>
              <a:t>: </a:t>
            </a:r>
            <a:r>
              <a:rPr lang="ko-KR" altLang="en-US" sz="1200"/>
              <a:t>홍 길 동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en-US" sz="1200"/>
              <a:t>프로젝트 </a:t>
            </a:r>
            <a:r>
              <a:rPr lang="en-US" altLang="ko-KR" sz="1200"/>
              <a:t>: UI/UX </a:t>
            </a:r>
            <a:r>
              <a:rPr lang="ko-KR" altLang="en-US" sz="1200"/>
              <a:t>디자인</a:t>
            </a:r>
            <a:endParaRPr lang="en-US" altLang="ko-KR" sz="1200"/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5940152" y="4298710"/>
            <a:ext cx="2520280" cy="1385910"/>
          </a:xfrm>
          <a:prstGeom prst="rect">
            <a:avLst/>
          </a:prstGeom>
          <a:solidFill>
            <a:srgbClr val="D6D0EA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ko-KR" altLang="en-US" sz="1200" smtClean="0"/>
              <a:t>포폴 이미지</a:t>
            </a:r>
            <a:endParaRPr lang="ko-KR" altLang="en-US" sz="1200"/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5940152" y="5722076"/>
            <a:ext cx="2520280" cy="610616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ko-KR" altLang="en-US" sz="1200"/>
              <a:t>이름 </a:t>
            </a:r>
            <a:r>
              <a:rPr lang="en-US" altLang="ko-KR" sz="1200"/>
              <a:t>: </a:t>
            </a:r>
            <a:r>
              <a:rPr lang="ko-KR" altLang="en-US" sz="1200"/>
              <a:t>홍 길 동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en-US" sz="1200"/>
              <a:t>프로젝트 </a:t>
            </a:r>
            <a:r>
              <a:rPr lang="en-US" altLang="ko-KR" sz="1200"/>
              <a:t>: UI/UX </a:t>
            </a:r>
            <a:r>
              <a:rPr lang="ko-KR" altLang="en-US" sz="1200"/>
              <a:t>디자인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52273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</a:t>
            </a:r>
            <a:r>
              <a:rPr lang="ko-KR" altLang="en-US" smtClean="0"/>
              <a:t>취업꿀</a:t>
            </a:r>
            <a:r>
              <a:rPr lang="ko-KR" altLang="en-US"/>
              <a:t>팁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42242" y="908719"/>
            <a:ext cx="979488" cy="37381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/>
              <a:t>로고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42242" y="1340521"/>
            <a:ext cx="1469107" cy="31809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smtClean="0"/>
              <a:t>취준생포폴</a:t>
            </a:r>
            <a:endParaRPr lang="ko-KR" altLang="en-US" sz="120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304513" y="1340521"/>
            <a:ext cx="1469107" cy="318095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1" smtClean="0">
                <a:solidFill>
                  <a:srgbClr val="FF0000"/>
                </a:solidFill>
              </a:rPr>
              <a:t>취업꿀팁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866784" y="1340521"/>
            <a:ext cx="1469107" cy="31809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smtClean="0"/>
              <a:t>국비훈련</a:t>
            </a:r>
            <a:endParaRPr lang="ko-KR" altLang="en-US" sz="12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429055" y="1340521"/>
            <a:ext cx="1469107" cy="31809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smtClean="0"/>
              <a:t>웹스터디</a:t>
            </a:r>
            <a:endParaRPr lang="ko-KR" altLang="en-US" sz="120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991325" y="1340521"/>
            <a:ext cx="1469107" cy="31809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/>
              <a:t>수강생톡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742242" y="6502622"/>
            <a:ext cx="7696536" cy="29448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34" name="Rectangle 61"/>
          <p:cNvSpPr>
            <a:spLocks noChangeArrowheads="1"/>
          </p:cNvSpPr>
          <p:nvPr/>
        </p:nvSpPr>
        <p:spPr bwMode="auto">
          <a:xfrm>
            <a:off x="902122" y="6486351"/>
            <a:ext cx="71755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/>
              <a:t>로고</a:t>
            </a:r>
          </a:p>
        </p:txBody>
      </p:sp>
      <p:sp>
        <p:nvSpPr>
          <p:cNvPr id="35" name="Text Box 65"/>
          <p:cNvSpPr txBox="1">
            <a:spLocks noChangeArrowheads="1"/>
          </p:cNvSpPr>
          <p:nvPr/>
        </p:nvSpPr>
        <p:spPr bwMode="auto">
          <a:xfrm>
            <a:off x="1763688" y="6511364"/>
            <a:ext cx="65085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smtClean="0"/>
              <a:t>스마트커뮤니티 소개 </a:t>
            </a:r>
            <a:r>
              <a:rPr lang="en-US" altLang="ko-KR" sz="1200"/>
              <a:t>| </a:t>
            </a:r>
            <a:r>
              <a:rPr lang="ko-KR" altLang="en-US" sz="1200"/>
              <a:t>이용약관 </a:t>
            </a:r>
            <a:r>
              <a:rPr lang="en-US" altLang="ko-KR" sz="1200"/>
              <a:t>| </a:t>
            </a:r>
            <a:r>
              <a:rPr lang="ko-KR" altLang="en-US" sz="1200"/>
              <a:t>개인보호정책 </a:t>
            </a:r>
            <a:r>
              <a:rPr lang="en-US" altLang="ko-KR" sz="1200"/>
              <a:t>| </a:t>
            </a:r>
            <a:r>
              <a:rPr lang="ko-KR" altLang="en-US" sz="1200"/>
              <a:t>이메일추출방지정책 </a:t>
            </a:r>
            <a:r>
              <a:rPr lang="en-US" altLang="ko-KR" sz="1200"/>
              <a:t>| </a:t>
            </a:r>
            <a:r>
              <a:rPr lang="ko-KR" altLang="en-US" sz="1200" smtClean="0"/>
              <a:t>기사제공 </a:t>
            </a:r>
            <a:r>
              <a:rPr lang="en-US" altLang="ko-KR" sz="1200" smtClean="0"/>
              <a:t>| </a:t>
            </a:r>
            <a:r>
              <a:rPr lang="ko-KR" altLang="en-US" sz="1200" smtClean="0"/>
              <a:t>사이트맵</a:t>
            </a:r>
            <a:endParaRPr lang="ko-KR" altLang="en-US" sz="1200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742242" y="1658616"/>
            <a:ext cx="7718190" cy="318095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 smtClean="0"/>
              <a:t>     </a:t>
            </a:r>
            <a:r>
              <a:rPr lang="en-US" altLang="ko-KR" sz="1200" b="1"/>
              <a:t>IT </a:t>
            </a:r>
            <a:r>
              <a:rPr lang="ko-KR" altLang="en-US" sz="1200" b="1" smtClean="0"/>
              <a:t>직무정보</a:t>
            </a:r>
            <a:r>
              <a:rPr lang="ko-KR" altLang="en-US" sz="1200" smtClean="0"/>
              <a:t>   </a:t>
            </a:r>
            <a:r>
              <a:rPr lang="en-US" altLang="ko-KR" sz="1200" smtClean="0"/>
              <a:t>|   </a:t>
            </a:r>
            <a:r>
              <a:rPr lang="ko-KR" altLang="en-US" sz="1200" smtClean="0"/>
              <a:t>구인정보   </a:t>
            </a:r>
            <a:r>
              <a:rPr lang="en-US" altLang="ko-KR" sz="1200" smtClean="0"/>
              <a:t>|   </a:t>
            </a:r>
            <a:r>
              <a:rPr lang="ko-KR" altLang="en-US" sz="1200" smtClean="0"/>
              <a:t>인턴취업   </a:t>
            </a:r>
            <a:r>
              <a:rPr lang="en-US" altLang="ko-KR" sz="1200" smtClean="0"/>
              <a:t>|   </a:t>
            </a:r>
            <a:r>
              <a:rPr lang="ko-KR" altLang="en-US" sz="1200" smtClean="0"/>
              <a:t>취업후기</a:t>
            </a:r>
            <a:endParaRPr lang="ko-KR" altLang="en-US" sz="120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42242" y="2109484"/>
            <a:ext cx="2520280" cy="1385910"/>
          </a:xfrm>
          <a:prstGeom prst="rect">
            <a:avLst/>
          </a:prstGeom>
          <a:solidFill>
            <a:srgbClr val="F0FFBB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ko-KR" altLang="en-US" sz="1200" smtClean="0"/>
              <a:t>웹개발</a:t>
            </a:r>
            <a:endParaRPr lang="ko-KR" altLang="en-US" sz="120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341197" y="2109484"/>
            <a:ext cx="2520280" cy="1385910"/>
          </a:xfrm>
          <a:prstGeom prst="rect">
            <a:avLst/>
          </a:prstGeom>
          <a:solidFill>
            <a:srgbClr val="F0FFBB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ko-KR" altLang="en-US" sz="1200" smtClean="0"/>
              <a:t>앱개발</a:t>
            </a:r>
            <a:endParaRPr lang="ko-KR" altLang="en-US" sz="120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940152" y="2109484"/>
            <a:ext cx="2520280" cy="1385910"/>
          </a:xfrm>
          <a:prstGeom prst="rect">
            <a:avLst/>
          </a:prstGeom>
          <a:solidFill>
            <a:srgbClr val="F0FFBB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ko-KR" altLang="en-US" sz="1200" smtClean="0"/>
              <a:t>빅데이터</a:t>
            </a:r>
            <a:endParaRPr lang="ko-KR" altLang="en-US" sz="120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42242" y="3573016"/>
            <a:ext cx="2520280" cy="1385910"/>
          </a:xfrm>
          <a:prstGeom prst="rect">
            <a:avLst/>
          </a:prstGeom>
          <a:solidFill>
            <a:srgbClr val="F0FFBB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ko-KR" altLang="en-US" sz="1200" smtClean="0"/>
              <a:t>데이터베이스 관리자</a:t>
            </a:r>
            <a:endParaRPr lang="ko-KR" altLang="en-US" sz="120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341197" y="3573016"/>
            <a:ext cx="2520280" cy="1385910"/>
          </a:xfrm>
          <a:prstGeom prst="rect">
            <a:avLst/>
          </a:prstGeom>
          <a:solidFill>
            <a:srgbClr val="F0FFBB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ko-KR" altLang="en-US" sz="1200" smtClean="0"/>
              <a:t>해킹</a:t>
            </a:r>
            <a:r>
              <a:rPr lang="en-US" altLang="ko-KR" sz="1200" smtClean="0"/>
              <a:t>/</a:t>
            </a:r>
            <a:r>
              <a:rPr lang="ko-KR" altLang="en-US" sz="1200" smtClean="0"/>
              <a:t>보안</a:t>
            </a:r>
            <a:endParaRPr lang="ko-KR" altLang="en-US" sz="120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940152" y="3573016"/>
            <a:ext cx="2520280" cy="1385910"/>
          </a:xfrm>
          <a:prstGeom prst="rect">
            <a:avLst/>
          </a:prstGeom>
          <a:solidFill>
            <a:srgbClr val="F0FFBB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ko-KR" altLang="en-US" sz="1200" smtClean="0"/>
              <a:t>기획</a:t>
            </a:r>
            <a:r>
              <a:rPr lang="en-US" altLang="ko-KR" sz="1200" smtClean="0"/>
              <a:t>/</a:t>
            </a:r>
            <a:r>
              <a:rPr lang="ko-KR" altLang="en-US" sz="1200" smtClean="0"/>
              <a:t>컨설팅</a:t>
            </a:r>
            <a:endParaRPr lang="ko-KR" altLang="en-US" sz="1200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742242" y="5050879"/>
            <a:ext cx="7696536" cy="1373672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smtClean="0">
                <a:solidFill>
                  <a:srgbClr val="0000FF"/>
                </a:solidFill>
              </a:rPr>
              <a:t>컬럼 </a:t>
            </a:r>
            <a:r>
              <a:rPr lang="en-US" altLang="ko-KR" sz="1200" smtClean="0">
                <a:solidFill>
                  <a:srgbClr val="0000FF"/>
                </a:solidFill>
              </a:rPr>
              <a:t>- IT </a:t>
            </a:r>
            <a:r>
              <a:rPr lang="ko-KR" altLang="en-US" sz="1200" smtClean="0">
                <a:solidFill>
                  <a:srgbClr val="0000FF"/>
                </a:solidFill>
              </a:rPr>
              <a:t>개발자에게 필요한 능력</a:t>
            </a:r>
            <a:endParaRPr lang="en-US" altLang="ko-KR" sz="1200" smtClean="0">
              <a:solidFill>
                <a:srgbClr val="0000FF"/>
              </a:solidFill>
            </a:endParaRPr>
          </a:p>
          <a:p>
            <a:pPr algn="ctr"/>
            <a:endParaRPr lang="en-US" altLang="ko-KR" sz="1200">
              <a:solidFill>
                <a:srgbClr val="0000FF"/>
              </a:solidFill>
            </a:endParaRPr>
          </a:p>
          <a:p>
            <a:pPr algn="ctr"/>
            <a:r>
              <a:rPr lang="en-US" altLang="ko-KR" sz="1200" smtClean="0">
                <a:solidFill>
                  <a:srgbClr val="0000FF"/>
                </a:solidFill>
              </a:rPr>
              <a:t>(</a:t>
            </a:r>
            <a:r>
              <a:rPr lang="ko-KR" altLang="en-US" sz="1200" smtClean="0">
                <a:solidFill>
                  <a:srgbClr val="0000FF"/>
                </a:solidFill>
              </a:rPr>
              <a:t>전공지식</a:t>
            </a:r>
            <a:r>
              <a:rPr lang="en-US" altLang="ko-KR" sz="1200" smtClean="0">
                <a:solidFill>
                  <a:srgbClr val="0000FF"/>
                </a:solidFill>
              </a:rPr>
              <a:t> / </a:t>
            </a:r>
            <a:r>
              <a:rPr lang="ko-KR" altLang="en-US" sz="1200" smtClean="0">
                <a:solidFill>
                  <a:srgbClr val="0000FF"/>
                </a:solidFill>
              </a:rPr>
              <a:t>창의력 </a:t>
            </a:r>
            <a:r>
              <a:rPr lang="en-US" altLang="ko-KR" sz="1200" smtClean="0">
                <a:solidFill>
                  <a:srgbClr val="0000FF"/>
                </a:solidFill>
              </a:rPr>
              <a:t>/ </a:t>
            </a:r>
            <a:r>
              <a:rPr lang="ko-KR" altLang="en-US" sz="1200" smtClean="0">
                <a:solidFill>
                  <a:srgbClr val="0000FF"/>
                </a:solidFill>
              </a:rPr>
              <a:t>커뮤니케이션 </a:t>
            </a:r>
            <a:r>
              <a:rPr lang="en-US" altLang="ko-KR" sz="1200" smtClean="0">
                <a:solidFill>
                  <a:srgbClr val="0000FF"/>
                </a:solidFill>
              </a:rPr>
              <a:t>/ </a:t>
            </a:r>
            <a:r>
              <a:rPr lang="ko-KR" altLang="en-US" sz="1200" smtClean="0">
                <a:solidFill>
                  <a:srgbClr val="0000FF"/>
                </a:solidFill>
              </a:rPr>
              <a:t>영어독해</a:t>
            </a:r>
            <a:r>
              <a:rPr lang="en-US" altLang="ko-KR" sz="1200" smtClean="0">
                <a:solidFill>
                  <a:srgbClr val="0000FF"/>
                </a:solidFill>
              </a:rPr>
              <a:t>)</a:t>
            </a:r>
            <a:endParaRPr lang="ko-KR" altLang="en-US" sz="12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57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</a:t>
            </a:r>
            <a:r>
              <a:rPr lang="ko-KR" altLang="en-US" smtClean="0"/>
              <a:t>국비훈</a:t>
            </a:r>
            <a:r>
              <a:rPr lang="ko-KR" altLang="en-US"/>
              <a:t>련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42242" y="908719"/>
            <a:ext cx="979488" cy="37381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/>
              <a:t>로고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42242" y="1340521"/>
            <a:ext cx="1469107" cy="31809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smtClean="0"/>
              <a:t>취준생포폴</a:t>
            </a:r>
            <a:endParaRPr lang="ko-KR" altLang="en-US" sz="120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304513" y="1340521"/>
            <a:ext cx="1469107" cy="31809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smtClean="0"/>
              <a:t>취업꿀팁</a:t>
            </a:r>
            <a:endParaRPr lang="ko-KR" altLang="en-US" sz="12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866784" y="1340521"/>
            <a:ext cx="1469107" cy="318095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1" smtClean="0">
                <a:solidFill>
                  <a:srgbClr val="FF0000"/>
                </a:solidFill>
              </a:rPr>
              <a:t>국비훈련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429055" y="1340521"/>
            <a:ext cx="1469107" cy="31809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smtClean="0"/>
              <a:t>웹스터디</a:t>
            </a:r>
            <a:endParaRPr lang="ko-KR" altLang="en-US" sz="120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991325" y="1340521"/>
            <a:ext cx="1469107" cy="31809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smtClean="0"/>
              <a:t>수</a:t>
            </a:r>
            <a:r>
              <a:rPr lang="ko-KR" altLang="en-US" sz="1200"/>
              <a:t>강</a:t>
            </a:r>
            <a:r>
              <a:rPr lang="ko-KR" altLang="en-US" sz="1200" smtClean="0"/>
              <a:t>생톡</a:t>
            </a:r>
            <a:endParaRPr lang="ko-KR" altLang="en-US" sz="1200"/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742242" y="6502622"/>
            <a:ext cx="7696536" cy="29448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34" name="Rectangle 61"/>
          <p:cNvSpPr>
            <a:spLocks noChangeArrowheads="1"/>
          </p:cNvSpPr>
          <p:nvPr/>
        </p:nvSpPr>
        <p:spPr bwMode="auto">
          <a:xfrm>
            <a:off x="902122" y="6486351"/>
            <a:ext cx="71755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/>
              <a:t>로고</a:t>
            </a:r>
          </a:p>
        </p:txBody>
      </p:sp>
      <p:sp>
        <p:nvSpPr>
          <p:cNvPr id="35" name="Text Box 65"/>
          <p:cNvSpPr txBox="1">
            <a:spLocks noChangeArrowheads="1"/>
          </p:cNvSpPr>
          <p:nvPr/>
        </p:nvSpPr>
        <p:spPr bwMode="auto">
          <a:xfrm>
            <a:off x="1763688" y="6511364"/>
            <a:ext cx="65085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smtClean="0"/>
              <a:t>스마트커뮤니티 소개 </a:t>
            </a:r>
            <a:r>
              <a:rPr lang="en-US" altLang="ko-KR" sz="1200"/>
              <a:t>| </a:t>
            </a:r>
            <a:r>
              <a:rPr lang="ko-KR" altLang="en-US" sz="1200"/>
              <a:t>이용약관 </a:t>
            </a:r>
            <a:r>
              <a:rPr lang="en-US" altLang="ko-KR" sz="1200"/>
              <a:t>| </a:t>
            </a:r>
            <a:r>
              <a:rPr lang="ko-KR" altLang="en-US" sz="1200"/>
              <a:t>개인보호정책 </a:t>
            </a:r>
            <a:r>
              <a:rPr lang="en-US" altLang="ko-KR" sz="1200"/>
              <a:t>| </a:t>
            </a:r>
            <a:r>
              <a:rPr lang="ko-KR" altLang="en-US" sz="1200"/>
              <a:t>이메일추출방지정책 </a:t>
            </a:r>
            <a:r>
              <a:rPr lang="en-US" altLang="ko-KR" sz="1200"/>
              <a:t>| </a:t>
            </a:r>
            <a:r>
              <a:rPr lang="ko-KR" altLang="en-US" sz="1200" smtClean="0"/>
              <a:t>기사제공 </a:t>
            </a:r>
            <a:r>
              <a:rPr lang="en-US" altLang="ko-KR" sz="1200" smtClean="0"/>
              <a:t>| </a:t>
            </a:r>
            <a:r>
              <a:rPr lang="ko-KR" altLang="en-US" sz="1200" smtClean="0"/>
              <a:t>사이트맵</a:t>
            </a:r>
            <a:endParaRPr lang="ko-KR" altLang="en-US" sz="1200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742242" y="1658616"/>
            <a:ext cx="7718190" cy="318095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ko-KR" altLang="en-US" sz="1200" smtClean="0"/>
              <a:t>    강추과정   </a:t>
            </a:r>
            <a:r>
              <a:rPr lang="en-US" altLang="ko-KR" sz="1200" smtClean="0"/>
              <a:t>|   </a:t>
            </a:r>
            <a:r>
              <a:rPr lang="ko-KR" altLang="en-US" sz="1200" smtClean="0"/>
              <a:t>국비과정   </a:t>
            </a:r>
            <a:r>
              <a:rPr lang="en-US" altLang="ko-KR" sz="1200" smtClean="0"/>
              <a:t>|   </a:t>
            </a:r>
            <a:r>
              <a:rPr lang="ko-KR" altLang="en-US" sz="1200" b="1" smtClean="0"/>
              <a:t>수강생인터뷰</a:t>
            </a:r>
            <a:r>
              <a:rPr lang="ko-KR" altLang="en-US" sz="1200" smtClean="0"/>
              <a:t>   </a:t>
            </a:r>
            <a:r>
              <a:rPr lang="en-US" altLang="ko-KR" sz="1200" smtClean="0"/>
              <a:t>|   </a:t>
            </a:r>
            <a:r>
              <a:rPr lang="ko-KR" altLang="en-US" sz="1200" smtClean="0"/>
              <a:t>수강코멘트</a:t>
            </a:r>
            <a:endParaRPr lang="ko-KR" alt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773673" y="223128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chemeClr val="bg1"/>
                </a:solidFill>
              </a:rPr>
              <a:t>수강생인터뷰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742242" y="2708920"/>
            <a:ext cx="76867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42242" y="2924944"/>
            <a:ext cx="2520280" cy="1440160"/>
          </a:xfrm>
          <a:prstGeom prst="rect">
            <a:avLst/>
          </a:prstGeom>
          <a:solidFill>
            <a:srgbClr val="D9ECCE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smtClean="0"/>
              <a:t>수강생 사진</a:t>
            </a:r>
            <a:endParaRPr lang="ko-KR" altLang="en-US" sz="1600" b="1"/>
          </a:p>
        </p:txBody>
      </p:sp>
      <p:sp>
        <p:nvSpPr>
          <p:cNvPr id="12" name="TextBox 11"/>
          <p:cNvSpPr txBox="1"/>
          <p:nvPr/>
        </p:nvSpPr>
        <p:spPr>
          <a:xfrm>
            <a:off x="3347864" y="2852936"/>
            <a:ext cx="4475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FFFF00"/>
                </a:solidFill>
              </a:rPr>
              <a:t>UI/UX </a:t>
            </a:r>
            <a:r>
              <a:rPr lang="ko-KR" altLang="en-US" sz="1600" b="1">
                <a:solidFill>
                  <a:srgbClr val="FFFF00"/>
                </a:solidFill>
              </a:rPr>
              <a:t>엔지니어링</a:t>
            </a:r>
            <a:r>
              <a:rPr lang="en-US" altLang="ko-KR" sz="1600" b="1">
                <a:solidFill>
                  <a:srgbClr val="FFFF00"/>
                </a:solidFill>
              </a:rPr>
              <a:t>(</a:t>
            </a:r>
            <a:r>
              <a:rPr lang="ko-KR" altLang="en-US" sz="1600" b="1">
                <a:solidFill>
                  <a:srgbClr val="FFFF00"/>
                </a:solidFill>
              </a:rPr>
              <a:t>반응형</a:t>
            </a:r>
            <a:r>
              <a:rPr lang="en-US" altLang="ko-KR" sz="1600" b="1">
                <a:solidFill>
                  <a:srgbClr val="FFFF00"/>
                </a:solidFill>
              </a:rPr>
              <a:t>, </a:t>
            </a:r>
            <a:r>
              <a:rPr lang="ko-KR" altLang="en-US" sz="1600" b="1">
                <a:solidFill>
                  <a:srgbClr val="FFFF00"/>
                </a:solidFill>
              </a:rPr>
              <a:t>웹모바일</a:t>
            </a:r>
            <a:r>
              <a:rPr lang="en-US" altLang="ko-KR" sz="1600" b="1" smtClean="0">
                <a:solidFill>
                  <a:srgbClr val="FFFF00"/>
                </a:solidFill>
              </a:rPr>
              <a:t>) </a:t>
            </a:r>
            <a:r>
              <a:rPr lang="ko-KR" altLang="en-US" sz="1600" b="1" smtClean="0">
                <a:solidFill>
                  <a:srgbClr val="FFFF00"/>
                </a:solidFill>
              </a:rPr>
              <a:t>양성과정</a:t>
            </a:r>
            <a:endParaRPr lang="ko-KR" altLang="en-US" sz="1600" b="1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47864" y="3208384"/>
            <a:ext cx="3225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홍길동 수강생  </a:t>
            </a:r>
            <a:r>
              <a:rPr lang="ko-KR" altLang="en-US" sz="1200" smtClean="0">
                <a:solidFill>
                  <a:schemeClr val="bg1"/>
                </a:solidFill>
              </a:rPr>
              <a:t>하이미디어 강남캠퍼스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47864" y="3563832"/>
            <a:ext cx="4911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</a:rPr>
              <a:t>“</a:t>
            </a:r>
            <a:r>
              <a:rPr lang="ko-KR" altLang="en-US" sz="1600" smtClean="0">
                <a:solidFill>
                  <a:schemeClr val="bg1"/>
                </a:solidFill>
              </a:rPr>
              <a:t>단 한순간도 놓치고 싶지 않은 수업</a:t>
            </a:r>
            <a:r>
              <a:rPr lang="en-US" altLang="ko-KR" sz="1600" smtClean="0">
                <a:solidFill>
                  <a:schemeClr val="bg1"/>
                </a:solidFill>
              </a:rPr>
              <a:t>~! “  </a:t>
            </a:r>
            <a:r>
              <a:rPr lang="en-US" altLang="ko-KR" sz="1200" smtClean="0">
                <a:solidFill>
                  <a:srgbClr val="FFFF00"/>
                </a:solidFill>
              </a:rPr>
              <a:t>(</a:t>
            </a:r>
            <a:r>
              <a:rPr lang="ko-KR" altLang="en-US" sz="1200" smtClean="0">
                <a:solidFill>
                  <a:srgbClr val="FFFF00"/>
                </a:solidFill>
              </a:rPr>
              <a:t>칭찬 한마디</a:t>
            </a:r>
            <a:r>
              <a:rPr lang="en-US" altLang="ko-KR" sz="1200" smtClean="0">
                <a:solidFill>
                  <a:srgbClr val="FFFF00"/>
                </a:solidFill>
              </a:rPr>
              <a:t>)</a:t>
            </a:r>
            <a:endParaRPr lang="ko-KR" altLang="en-US" sz="1600">
              <a:solidFill>
                <a:srgbClr val="FFFF00"/>
              </a:solidFill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462543" y="3991289"/>
            <a:ext cx="1109457" cy="37381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00" smtClean="0"/>
              <a:t>&gt;&gt; </a:t>
            </a:r>
            <a:r>
              <a:rPr lang="ko-KR" altLang="en-US" sz="1000" smtClean="0"/>
              <a:t>자세히 보기</a:t>
            </a:r>
            <a:endParaRPr lang="ko-KR" altLang="en-US" sz="1000"/>
          </a:p>
        </p:txBody>
      </p:sp>
      <p:cxnSp>
        <p:nvCxnSpPr>
          <p:cNvPr id="22" name="직선 연결선 21"/>
          <p:cNvCxnSpPr/>
          <p:nvPr/>
        </p:nvCxnSpPr>
        <p:spPr>
          <a:xfrm>
            <a:off x="742242" y="4581128"/>
            <a:ext cx="7686759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742242" y="4797152"/>
            <a:ext cx="2520280" cy="1440160"/>
          </a:xfrm>
          <a:prstGeom prst="rect">
            <a:avLst/>
          </a:prstGeom>
          <a:solidFill>
            <a:srgbClr val="D9ECCE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smtClean="0"/>
              <a:t>수강생 사진</a:t>
            </a:r>
            <a:endParaRPr lang="ko-KR" altLang="en-US" sz="1600" b="1"/>
          </a:p>
        </p:txBody>
      </p:sp>
      <p:sp>
        <p:nvSpPr>
          <p:cNvPr id="25" name="TextBox 24"/>
          <p:cNvSpPr txBox="1"/>
          <p:nvPr/>
        </p:nvSpPr>
        <p:spPr>
          <a:xfrm>
            <a:off x="3347864" y="4725144"/>
            <a:ext cx="4501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FFFF00"/>
                </a:solidFill>
              </a:rPr>
              <a:t>스마트 디자인</a:t>
            </a:r>
            <a:r>
              <a:rPr lang="en-US" altLang="ko-KR" sz="1600" b="1" smtClean="0">
                <a:solidFill>
                  <a:srgbClr val="FFFF00"/>
                </a:solidFill>
              </a:rPr>
              <a:t>(</a:t>
            </a:r>
            <a:r>
              <a:rPr lang="ko-KR" altLang="en-US" sz="1600" b="1" smtClean="0">
                <a:solidFill>
                  <a:srgbClr val="FFFF00"/>
                </a:solidFill>
              </a:rPr>
              <a:t>웹디자인</a:t>
            </a:r>
            <a:r>
              <a:rPr lang="en-US" altLang="ko-KR" sz="1600" b="1" smtClean="0">
                <a:solidFill>
                  <a:srgbClr val="FFFF00"/>
                </a:solidFill>
              </a:rPr>
              <a:t>, </a:t>
            </a:r>
            <a:r>
              <a:rPr lang="ko-KR" altLang="en-US" sz="1600" b="1" smtClean="0">
                <a:solidFill>
                  <a:srgbClr val="FFFF00"/>
                </a:solidFill>
              </a:rPr>
              <a:t>웹퍼블리셔</a:t>
            </a:r>
            <a:r>
              <a:rPr lang="en-US" altLang="ko-KR" sz="1600" b="1" smtClean="0">
                <a:solidFill>
                  <a:srgbClr val="FFFF00"/>
                </a:solidFill>
              </a:rPr>
              <a:t>) </a:t>
            </a:r>
            <a:r>
              <a:rPr lang="ko-KR" altLang="en-US" sz="1600" b="1" smtClean="0">
                <a:solidFill>
                  <a:srgbClr val="FFFF00"/>
                </a:solidFill>
              </a:rPr>
              <a:t>양성과정</a:t>
            </a:r>
            <a:endParaRPr lang="ko-KR" altLang="en-US" sz="1600" b="1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47864" y="5080592"/>
            <a:ext cx="3225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김유미 수강생  </a:t>
            </a:r>
            <a:r>
              <a:rPr lang="ko-KR" altLang="en-US" sz="1200" smtClean="0">
                <a:solidFill>
                  <a:schemeClr val="bg1"/>
                </a:solidFill>
              </a:rPr>
              <a:t>그린컴퓨터 종로캠퍼스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47864" y="5436040"/>
            <a:ext cx="5222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</a:rPr>
              <a:t>“</a:t>
            </a:r>
            <a:r>
              <a:rPr lang="ko-KR" altLang="en-US" sz="1600" smtClean="0">
                <a:solidFill>
                  <a:schemeClr val="bg1"/>
                </a:solidFill>
              </a:rPr>
              <a:t>머리는 차값게</a:t>
            </a:r>
            <a:r>
              <a:rPr lang="en-US" altLang="ko-KR" sz="1600" smtClean="0">
                <a:solidFill>
                  <a:schemeClr val="bg1"/>
                </a:solidFill>
              </a:rPr>
              <a:t>, </a:t>
            </a:r>
            <a:r>
              <a:rPr lang="ko-KR" altLang="en-US" sz="1600" smtClean="0">
                <a:solidFill>
                  <a:schemeClr val="bg1"/>
                </a:solidFill>
              </a:rPr>
              <a:t>마음은 뜨겁게 하는 강의</a:t>
            </a:r>
            <a:r>
              <a:rPr lang="en-US" altLang="ko-KR" sz="1600" smtClean="0">
                <a:solidFill>
                  <a:schemeClr val="bg1"/>
                </a:solidFill>
              </a:rPr>
              <a:t>! “  </a:t>
            </a:r>
            <a:r>
              <a:rPr lang="en-US" altLang="ko-KR" sz="1200" smtClean="0">
                <a:solidFill>
                  <a:srgbClr val="FFFF00"/>
                </a:solidFill>
              </a:rPr>
              <a:t>(</a:t>
            </a:r>
            <a:r>
              <a:rPr lang="ko-KR" altLang="en-US" sz="1200" smtClean="0">
                <a:solidFill>
                  <a:srgbClr val="FFFF00"/>
                </a:solidFill>
              </a:rPr>
              <a:t>칭찬 한마디</a:t>
            </a:r>
            <a:r>
              <a:rPr lang="en-US" altLang="ko-KR" sz="1200" smtClean="0">
                <a:solidFill>
                  <a:srgbClr val="FFFF00"/>
                </a:solidFill>
              </a:rPr>
              <a:t>)</a:t>
            </a:r>
            <a:endParaRPr lang="ko-KR" altLang="en-US" sz="1600">
              <a:solidFill>
                <a:srgbClr val="FFFF00"/>
              </a:solidFill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3462543" y="5863497"/>
            <a:ext cx="1109457" cy="37381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00" smtClean="0"/>
              <a:t>&gt;&gt; </a:t>
            </a:r>
            <a:r>
              <a:rPr lang="ko-KR" altLang="en-US" sz="1000" smtClean="0"/>
              <a:t>자세히 보기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024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in Gray Knit Sweater Holding Vinyl Rec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60" y="2833530"/>
            <a:ext cx="1159492" cy="1141615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679" y="4273351"/>
            <a:ext cx="197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 descr="Human Writing on Notebo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635" y="2844939"/>
            <a:ext cx="1159492" cy="1121350"/>
          </a:xfrm>
          <a:prstGeom prst="ellipse">
            <a:avLst/>
          </a:prstGeom>
          <a:noFill/>
        </p:spPr>
      </p:pic>
      <p:pic>
        <p:nvPicPr>
          <p:cNvPr id="2056" name="Picture 8" descr="Notebook Beside the Iphone on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409" y="2837182"/>
            <a:ext cx="1159491" cy="1135129"/>
          </a:xfrm>
          <a:prstGeom prst="ellipse">
            <a:avLst/>
          </a:prstGeom>
          <a:noFill/>
        </p:spPr>
      </p:pic>
      <p:pic>
        <p:nvPicPr>
          <p:cNvPr id="2058" name="Picture 10" descr="Grayscale Photo of Hanging Boo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7" y="2841377"/>
            <a:ext cx="1159492" cy="1127676"/>
          </a:xfrm>
          <a:prstGeom prst="ellipse">
            <a:avLst/>
          </a:prstGeom>
          <a:noFill/>
        </p:spPr>
      </p:pic>
      <p:pic>
        <p:nvPicPr>
          <p:cNvPr id="2060" name="Picture 12" descr="computer, desk, emai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957" y="2837182"/>
            <a:ext cx="1159491" cy="1135129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2800" y="4273351"/>
            <a:ext cx="2349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8152" y="4273351"/>
            <a:ext cx="129590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152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117" y="2574819"/>
            <a:ext cx="6343097" cy="5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554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277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8929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651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193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</a:t>
            </a:r>
            <a:r>
              <a:rPr lang="ko-KR" altLang="en-US" smtClean="0"/>
              <a:t>웹스터</a:t>
            </a:r>
            <a:r>
              <a:rPr lang="ko-KR" altLang="en-US"/>
              <a:t>디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42242" y="908719"/>
            <a:ext cx="979488" cy="37381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/>
              <a:t>로고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42242" y="1340521"/>
            <a:ext cx="1469107" cy="31809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smtClean="0"/>
              <a:t>취준생포폴</a:t>
            </a:r>
            <a:endParaRPr lang="ko-KR" altLang="en-US" sz="120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304513" y="1340521"/>
            <a:ext cx="1469107" cy="31809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smtClean="0"/>
              <a:t>취업꿀팁</a:t>
            </a:r>
            <a:endParaRPr lang="ko-KR" altLang="en-US" sz="12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866784" y="1340521"/>
            <a:ext cx="1469107" cy="31809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smtClean="0"/>
              <a:t>국비훈련</a:t>
            </a:r>
            <a:endParaRPr lang="ko-KR" altLang="en-US" sz="12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429055" y="1340521"/>
            <a:ext cx="1469107" cy="318095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1" smtClean="0">
                <a:solidFill>
                  <a:srgbClr val="FF0000"/>
                </a:solidFill>
              </a:rPr>
              <a:t>웹스터디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991325" y="1340521"/>
            <a:ext cx="1469107" cy="31809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/>
              <a:t>수강생톡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742242" y="6502622"/>
            <a:ext cx="7696536" cy="29448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34" name="Rectangle 61"/>
          <p:cNvSpPr>
            <a:spLocks noChangeArrowheads="1"/>
          </p:cNvSpPr>
          <p:nvPr/>
        </p:nvSpPr>
        <p:spPr bwMode="auto">
          <a:xfrm>
            <a:off x="902122" y="6486351"/>
            <a:ext cx="71755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/>
              <a:t>로고</a:t>
            </a:r>
          </a:p>
        </p:txBody>
      </p:sp>
      <p:sp>
        <p:nvSpPr>
          <p:cNvPr id="35" name="Text Box 65"/>
          <p:cNvSpPr txBox="1">
            <a:spLocks noChangeArrowheads="1"/>
          </p:cNvSpPr>
          <p:nvPr/>
        </p:nvSpPr>
        <p:spPr bwMode="auto">
          <a:xfrm>
            <a:off x="1763688" y="6511364"/>
            <a:ext cx="65085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smtClean="0"/>
              <a:t>스마트커뮤니티 소개 </a:t>
            </a:r>
            <a:r>
              <a:rPr lang="en-US" altLang="ko-KR" sz="1200"/>
              <a:t>| </a:t>
            </a:r>
            <a:r>
              <a:rPr lang="ko-KR" altLang="en-US" sz="1200"/>
              <a:t>이용약관 </a:t>
            </a:r>
            <a:r>
              <a:rPr lang="en-US" altLang="ko-KR" sz="1200"/>
              <a:t>| </a:t>
            </a:r>
            <a:r>
              <a:rPr lang="ko-KR" altLang="en-US" sz="1200"/>
              <a:t>개인보호정책 </a:t>
            </a:r>
            <a:r>
              <a:rPr lang="en-US" altLang="ko-KR" sz="1200"/>
              <a:t>| </a:t>
            </a:r>
            <a:r>
              <a:rPr lang="ko-KR" altLang="en-US" sz="1200"/>
              <a:t>이메일추출방지정책 </a:t>
            </a:r>
            <a:r>
              <a:rPr lang="en-US" altLang="ko-KR" sz="1200"/>
              <a:t>| </a:t>
            </a:r>
            <a:r>
              <a:rPr lang="ko-KR" altLang="en-US" sz="1200" smtClean="0"/>
              <a:t>기사제공 </a:t>
            </a:r>
            <a:r>
              <a:rPr lang="en-US" altLang="ko-KR" sz="1200" smtClean="0"/>
              <a:t>| </a:t>
            </a:r>
            <a:r>
              <a:rPr lang="ko-KR" altLang="en-US" sz="1200" smtClean="0"/>
              <a:t>사이트맵</a:t>
            </a:r>
            <a:endParaRPr lang="ko-KR" altLang="en-US" sz="1200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742242" y="1658616"/>
            <a:ext cx="7718190" cy="318095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 smtClean="0"/>
              <a:t>    </a:t>
            </a:r>
            <a:r>
              <a:rPr lang="ko-KR" altLang="en-US" sz="1200" smtClean="0"/>
              <a:t>웹표준   </a:t>
            </a:r>
            <a:r>
              <a:rPr lang="en-US" altLang="ko-KR" sz="1200" smtClean="0"/>
              <a:t>|   </a:t>
            </a:r>
            <a:r>
              <a:rPr lang="ko-KR" altLang="en-US" sz="1200" smtClean="0"/>
              <a:t>자바스크립트   </a:t>
            </a:r>
            <a:r>
              <a:rPr lang="en-US" altLang="ko-KR" sz="1200" smtClean="0"/>
              <a:t>|   </a:t>
            </a:r>
            <a:r>
              <a:rPr lang="ko-KR" altLang="en-US" sz="1200" smtClean="0"/>
              <a:t>오픈소스   </a:t>
            </a:r>
            <a:r>
              <a:rPr lang="en-US" altLang="ko-KR" sz="1200" smtClean="0"/>
              <a:t>|   </a:t>
            </a:r>
            <a:r>
              <a:rPr lang="ko-KR" altLang="en-US" sz="1200" smtClean="0"/>
              <a:t>디자인   </a:t>
            </a:r>
            <a:r>
              <a:rPr lang="en-US" altLang="ko-KR" sz="1200" smtClean="0"/>
              <a:t>|   </a:t>
            </a:r>
            <a:r>
              <a:rPr lang="ko-KR" altLang="en-US" sz="1200" smtClean="0"/>
              <a:t>기획</a:t>
            </a:r>
            <a:endParaRPr lang="ko-KR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773673" y="2086781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rgbClr val="FFFF00"/>
                </a:solidFill>
              </a:rPr>
              <a:t>추천</a:t>
            </a:r>
            <a:r>
              <a:rPr lang="en-US" altLang="ko-KR" sz="2000" b="1" smtClean="0">
                <a:solidFill>
                  <a:srgbClr val="FFFF00"/>
                </a:solidFill>
              </a:rPr>
              <a:t>/</a:t>
            </a:r>
            <a:r>
              <a:rPr lang="ko-KR" altLang="en-US" sz="2000" b="1" smtClean="0">
                <a:solidFill>
                  <a:srgbClr val="FFFF00"/>
                </a:solidFill>
              </a:rPr>
              <a:t>인기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742242" y="2564415"/>
            <a:ext cx="76867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42242" y="2708431"/>
            <a:ext cx="2520280" cy="890518"/>
          </a:xfrm>
          <a:prstGeom prst="rect">
            <a:avLst/>
          </a:prstGeom>
          <a:solidFill>
            <a:srgbClr val="D9ECCE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smtClean="0"/>
              <a:t>과정 이미지</a:t>
            </a:r>
            <a:endParaRPr lang="ko-KR" altLang="en-US" sz="1600" b="1"/>
          </a:p>
        </p:txBody>
      </p:sp>
      <p:sp>
        <p:nvSpPr>
          <p:cNvPr id="16" name="TextBox 15"/>
          <p:cNvSpPr txBox="1"/>
          <p:nvPr/>
        </p:nvSpPr>
        <p:spPr>
          <a:xfrm>
            <a:off x="761456" y="3598949"/>
            <a:ext cx="16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</a:rPr>
              <a:t>실무의 정석 </a:t>
            </a:r>
            <a:r>
              <a:rPr lang="en-US" altLang="ko-KR" sz="1200" b="1" smtClean="0">
                <a:solidFill>
                  <a:schemeClr val="bg1"/>
                </a:solidFill>
              </a:rPr>
              <a:t>– </a:t>
            </a:r>
            <a:r>
              <a:rPr lang="ko-KR" altLang="en-US" sz="1200" b="1" smtClean="0">
                <a:solidFill>
                  <a:schemeClr val="bg1"/>
                </a:solidFill>
              </a:rPr>
              <a:t>웹표준</a:t>
            </a:r>
            <a:endParaRPr lang="en-US" altLang="ko-KR" sz="1200" b="1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1456" y="3872081"/>
            <a:ext cx="2486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</a:rPr>
              <a:t>난이도 </a:t>
            </a:r>
            <a:r>
              <a:rPr lang="en-US" altLang="ko-KR" sz="1200" smtClean="0">
                <a:solidFill>
                  <a:schemeClr val="bg1"/>
                </a:solidFill>
              </a:rPr>
              <a:t>: </a:t>
            </a:r>
            <a:r>
              <a:rPr lang="ko-KR" altLang="en-US" sz="1200" smtClean="0">
                <a:solidFill>
                  <a:schemeClr val="bg1"/>
                </a:solidFill>
              </a:rPr>
              <a:t>초</a:t>
            </a:r>
            <a:r>
              <a:rPr lang="en-US" altLang="ko-KR" sz="1200" smtClean="0">
                <a:solidFill>
                  <a:schemeClr val="bg1"/>
                </a:solidFill>
              </a:rPr>
              <a:t>/</a:t>
            </a:r>
            <a:r>
              <a:rPr lang="ko-KR" altLang="en-US" sz="1200">
                <a:solidFill>
                  <a:schemeClr val="bg1"/>
                </a:solidFill>
              </a:rPr>
              <a:t>중급  </a:t>
            </a:r>
            <a:r>
              <a:rPr lang="ko-KR" altLang="en-US" sz="1200" smtClean="0">
                <a:solidFill>
                  <a:schemeClr val="bg1"/>
                </a:solidFill>
              </a:rPr>
              <a:t>★★★★★</a:t>
            </a:r>
            <a:r>
              <a:rPr lang="en-US" altLang="ko-KR" sz="1200" smtClean="0">
                <a:solidFill>
                  <a:schemeClr val="bg1"/>
                </a:solidFill>
              </a:rPr>
              <a:t>(4.5)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307622" y="2708431"/>
            <a:ext cx="2520280" cy="890518"/>
          </a:xfrm>
          <a:prstGeom prst="rect">
            <a:avLst/>
          </a:prstGeom>
          <a:solidFill>
            <a:srgbClr val="D9ECCE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smtClean="0"/>
              <a:t>과정 이미지</a:t>
            </a:r>
            <a:endParaRPr lang="ko-KR" altLang="en-US" sz="1600" b="1"/>
          </a:p>
        </p:txBody>
      </p:sp>
      <p:sp>
        <p:nvSpPr>
          <p:cNvPr id="19" name="TextBox 18"/>
          <p:cNvSpPr txBox="1"/>
          <p:nvPr/>
        </p:nvSpPr>
        <p:spPr>
          <a:xfrm>
            <a:off x="3326836" y="3598949"/>
            <a:ext cx="1762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chemeClr val="bg1"/>
                </a:solidFill>
              </a:rPr>
              <a:t>jQuery</a:t>
            </a:r>
            <a:r>
              <a:rPr lang="ko-KR" altLang="en-US" sz="1200" b="1">
                <a:solidFill>
                  <a:schemeClr val="bg1"/>
                </a:solidFill>
              </a:rPr>
              <a:t> </a:t>
            </a:r>
            <a:r>
              <a:rPr lang="ko-KR" altLang="en-US" sz="1200" b="1" smtClean="0">
                <a:solidFill>
                  <a:schemeClr val="bg1"/>
                </a:solidFill>
              </a:rPr>
              <a:t>슬라이드 배너</a:t>
            </a:r>
            <a:endParaRPr lang="en-US" altLang="ko-KR" sz="1200" b="1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26836" y="3872081"/>
            <a:ext cx="2271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</a:rPr>
              <a:t>난이도 </a:t>
            </a:r>
            <a:r>
              <a:rPr lang="en-US" altLang="ko-KR" sz="1200" smtClean="0">
                <a:solidFill>
                  <a:schemeClr val="bg1"/>
                </a:solidFill>
              </a:rPr>
              <a:t>: </a:t>
            </a:r>
            <a:r>
              <a:rPr lang="ko-KR" altLang="en-US" sz="1200" smtClean="0">
                <a:solidFill>
                  <a:schemeClr val="bg1"/>
                </a:solidFill>
              </a:rPr>
              <a:t>중급  ★★★★★</a:t>
            </a:r>
            <a:r>
              <a:rPr lang="en-US" altLang="ko-KR" sz="1200" smtClean="0">
                <a:solidFill>
                  <a:schemeClr val="bg1"/>
                </a:solidFill>
              </a:rPr>
              <a:t>(4.5)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73003" y="2708431"/>
            <a:ext cx="2520280" cy="890518"/>
          </a:xfrm>
          <a:prstGeom prst="rect">
            <a:avLst/>
          </a:prstGeom>
          <a:solidFill>
            <a:srgbClr val="D9ECCE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smtClean="0"/>
              <a:t>과정 이미지</a:t>
            </a:r>
            <a:endParaRPr lang="ko-KR" altLang="en-US" sz="1600" b="1"/>
          </a:p>
        </p:txBody>
      </p:sp>
      <p:sp>
        <p:nvSpPr>
          <p:cNvPr id="26" name="TextBox 25"/>
          <p:cNvSpPr txBox="1"/>
          <p:nvPr/>
        </p:nvSpPr>
        <p:spPr>
          <a:xfrm>
            <a:off x="5892217" y="3598949"/>
            <a:ext cx="1603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</a:rPr>
              <a:t>프로토타입 </a:t>
            </a:r>
            <a:r>
              <a:rPr lang="en-US" altLang="ko-KR" sz="1200" b="1" smtClean="0">
                <a:solidFill>
                  <a:schemeClr val="bg1"/>
                </a:solidFill>
              </a:rPr>
              <a:t>– </a:t>
            </a:r>
            <a:r>
              <a:rPr lang="ko-KR" altLang="en-US" sz="1200" b="1" smtClean="0">
                <a:solidFill>
                  <a:schemeClr val="bg1"/>
                </a:solidFill>
              </a:rPr>
              <a:t>웹기획</a:t>
            </a:r>
            <a:endParaRPr lang="en-US" altLang="ko-KR" sz="1200" b="1" smtClean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92217" y="3872081"/>
            <a:ext cx="2332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</a:rPr>
              <a:t>난이도 </a:t>
            </a:r>
            <a:r>
              <a:rPr lang="en-US" altLang="ko-KR" sz="1200" smtClean="0">
                <a:solidFill>
                  <a:schemeClr val="bg1"/>
                </a:solidFill>
              </a:rPr>
              <a:t>: </a:t>
            </a:r>
            <a:r>
              <a:rPr lang="ko-KR" altLang="en-US" sz="1200" smtClean="0">
                <a:solidFill>
                  <a:schemeClr val="bg1"/>
                </a:solidFill>
              </a:rPr>
              <a:t>초급  ★★★★★</a:t>
            </a:r>
            <a:r>
              <a:rPr lang="en-US" altLang="ko-KR" sz="1200" smtClean="0">
                <a:solidFill>
                  <a:schemeClr val="bg1"/>
                </a:solidFill>
              </a:rPr>
              <a:t>(4.5)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3673" y="436510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rgbClr val="FFFF00"/>
                </a:solidFill>
              </a:rPr>
              <a:t>새로운 강좌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742242" y="4842738"/>
            <a:ext cx="76867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742242" y="4986754"/>
            <a:ext cx="2520280" cy="890518"/>
          </a:xfrm>
          <a:prstGeom prst="rect">
            <a:avLst/>
          </a:prstGeom>
          <a:solidFill>
            <a:srgbClr val="FBFCBE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smtClean="0"/>
              <a:t>과정 이미지</a:t>
            </a:r>
            <a:endParaRPr lang="ko-KR" altLang="en-US" sz="1600" b="1"/>
          </a:p>
        </p:txBody>
      </p:sp>
      <p:sp>
        <p:nvSpPr>
          <p:cNvPr id="45" name="TextBox 44"/>
          <p:cNvSpPr txBox="1"/>
          <p:nvPr/>
        </p:nvSpPr>
        <p:spPr>
          <a:xfrm>
            <a:off x="761456" y="5877272"/>
            <a:ext cx="1707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chemeClr val="bg1"/>
                </a:solidFill>
              </a:rPr>
              <a:t>jQuery </a:t>
            </a:r>
            <a:r>
              <a:rPr lang="ko-KR" altLang="en-US" sz="1200" b="1" smtClean="0">
                <a:solidFill>
                  <a:schemeClr val="bg1"/>
                </a:solidFill>
              </a:rPr>
              <a:t>플러그인 활</a:t>
            </a:r>
            <a:r>
              <a:rPr lang="ko-KR" altLang="en-US" sz="1200" b="1">
                <a:solidFill>
                  <a:schemeClr val="bg1"/>
                </a:solidFill>
              </a:rPr>
              <a:t>용</a:t>
            </a:r>
            <a:endParaRPr lang="en-US" altLang="ko-KR" sz="1200" b="1" smtClean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1456" y="6150404"/>
            <a:ext cx="2271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</a:rPr>
              <a:t>난이도 </a:t>
            </a:r>
            <a:r>
              <a:rPr lang="en-US" altLang="ko-KR" sz="1200" smtClean="0">
                <a:solidFill>
                  <a:schemeClr val="bg1"/>
                </a:solidFill>
              </a:rPr>
              <a:t>: </a:t>
            </a:r>
            <a:r>
              <a:rPr lang="ko-KR" altLang="en-US" sz="1200" smtClean="0">
                <a:solidFill>
                  <a:schemeClr val="bg1"/>
                </a:solidFill>
              </a:rPr>
              <a:t>중급  ★★★★★</a:t>
            </a:r>
            <a:r>
              <a:rPr lang="en-US" altLang="ko-KR" sz="1200" smtClean="0">
                <a:solidFill>
                  <a:schemeClr val="bg1"/>
                </a:solidFill>
              </a:rPr>
              <a:t>(4.5)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3307622" y="4986754"/>
            <a:ext cx="2520280" cy="890518"/>
          </a:xfrm>
          <a:prstGeom prst="rect">
            <a:avLst/>
          </a:prstGeom>
          <a:solidFill>
            <a:srgbClr val="FBFCBE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smtClean="0"/>
              <a:t>과정 이미지</a:t>
            </a:r>
            <a:endParaRPr lang="ko-KR" altLang="en-US" sz="1600" b="1"/>
          </a:p>
        </p:txBody>
      </p:sp>
      <p:sp>
        <p:nvSpPr>
          <p:cNvPr id="48" name="TextBox 47"/>
          <p:cNvSpPr txBox="1"/>
          <p:nvPr/>
        </p:nvSpPr>
        <p:spPr>
          <a:xfrm>
            <a:off x="3326836" y="5877272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chemeClr val="bg1"/>
                </a:solidFill>
              </a:rPr>
              <a:t>하이브리드 앱 만들기</a:t>
            </a:r>
            <a:endParaRPr lang="en-US" altLang="ko-KR" sz="1200" b="1" smtClean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26836" y="6150404"/>
            <a:ext cx="2271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</a:rPr>
              <a:t>난이도 </a:t>
            </a:r>
            <a:r>
              <a:rPr lang="en-US" altLang="ko-KR" sz="1200" smtClean="0">
                <a:solidFill>
                  <a:schemeClr val="bg1"/>
                </a:solidFill>
              </a:rPr>
              <a:t>: </a:t>
            </a:r>
            <a:r>
              <a:rPr lang="ko-KR" altLang="en-US" sz="1200">
                <a:solidFill>
                  <a:schemeClr val="bg1"/>
                </a:solidFill>
              </a:rPr>
              <a:t>고</a:t>
            </a:r>
            <a:r>
              <a:rPr lang="ko-KR" altLang="en-US" sz="1200" smtClean="0">
                <a:solidFill>
                  <a:schemeClr val="bg1"/>
                </a:solidFill>
              </a:rPr>
              <a:t>급  ★★★★★</a:t>
            </a:r>
            <a:r>
              <a:rPr lang="en-US" altLang="ko-KR" sz="1200" smtClean="0">
                <a:solidFill>
                  <a:schemeClr val="bg1"/>
                </a:solidFill>
              </a:rPr>
              <a:t>(4.5)</a:t>
            </a: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5873003" y="4986754"/>
            <a:ext cx="2520280" cy="890518"/>
          </a:xfrm>
          <a:prstGeom prst="rect">
            <a:avLst/>
          </a:prstGeom>
          <a:solidFill>
            <a:srgbClr val="FBFCBE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smtClean="0"/>
              <a:t>과정 이미지</a:t>
            </a:r>
            <a:endParaRPr lang="ko-KR" altLang="en-US" sz="1600" b="1"/>
          </a:p>
        </p:txBody>
      </p:sp>
      <p:sp>
        <p:nvSpPr>
          <p:cNvPr id="51" name="TextBox 50"/>
          <p:cNvSpPr txBox="1"/>
          <p:nvPr/>
        </p:nvSpPr>
        <p:spPr>
          <a:xfrm>
            <a:off x="5892217" y="5877272"/>
            <a:ext cx="2077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chemeClr val="bg1"/>
                </a:solidFill>
              </a:rPr>
              <a:t>Node.js </a:t>
            </a:r>
            <a:r>
              <a:rPr lang="ko-KR" altLang="en-US" sz="1200" b="1" smtClean="0">
                <a:solidFill>
                  <a:schemeClr val="bg1"/>
                </a:solidFill>
              </a:rPr>
              <a:t>백엔드 프로그래밍</a:t>
            </a:r>
            <a:endParaRPr lang="en-US" altLang="ko-KR" sz="1200" b="1" smtClean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92217" y="6150404"/>
            <a:ext cx="2271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bg1"/>
                </a:solidFill>
              </a:rPr>
              <a:t>난이도 </a:t>
            </a:r>
            <a:r>
              <a:rPr lang="en-US" altLang="ko-KR" sz="1200" smtClean="0">
                <a:solidFill>
                  <a:schemeClr val="bg1"/>
                </a:solidFill>
              </a:rPr>
              <a:t>: </a:t>
            </a:r>
            <a:r>
              <a:rPr lang="ko-KR" altLang="en-US" sz="1200">
                <a:solidFill>
                  <a:schemeClr val="bg1"/>
                </a:solidFill>
              </a:rPr>
              <a:t>고</a:t>
            </a:r>
            <a:r>
              <a:rPr lang="ko-KR" altLang="en-US" sz="1200" smtClean="0">
                <a:solidFill>
                  <a:schemeClr val="bg1"/>
                </a:solidFill>
              </a:rPr>
              <a:t>급  ★★★★★</a:t>
            </a:r>
            <a:r>
              <a:rPr lang="en-US" altLang="ko-KR" sz="1200" smtClean="0">
                <a:solidFill>
                  <a:schemeClr val="bg1"/>
                </a:solidFill>
              </a:rPr>
              <a:t>(4.5)</a:t>
            </a:r>
          </a:p>
        </p:txBody>
      </p:sp>
    </p:spTree>
    <p:extLst>
      <p:ext uri="{BB962C8B-B14F-4D97-AF65-F5344CB8AC3E}">
        <p14:creationId xmlns:p14="http://schemas.microsoft.com/office/powerpoint/2010/main" val="23736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742242" y="3573016"/>
            <a:ext cx="7718190" cy="504056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12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</a:t>
            </a:r>
            <a:r>
              <a:rPr lang="ko-KR" altLang="en-US" smtClean="0"/>
              <a:t>수강생</a:t>
            </a:r>
            <a:r>
              <a:rPr lang="ko-KR" altLang="en-US"/>
              <a:t>톡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42242" y="908719"/>
            <a:ext cx="979488" cy="37381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/>
              <a:t>로고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42242" y="1340521"/>
            <a:ext cx="1469107" cy="31809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smtClean="0"/>
              <a:t>취준생포폴</a:t>
            </a:r>
            <a:endParaRPr lang="ko-KR" altLang="en-US" sz="120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304513" y="1340521"/>
            <a:ext cx="1469107" cy="31809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smtClean="0"/>
              <a:t>취업꿀팁</a:t>
            </a:r>
            <a:endParaRPr lang="ko-KR" altLang="en-US" sz="12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866784" y="1340521"/>
            <a:ext cx="1469107" cy="31809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smtClean="0"/>
              <a:t>국비훈련</a:t>
            </a:r>
            <a:endParaRPr lang="ko-KR" altLang="en-US" sz="12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429055" y="1340521"/>
            <a:ext cx="1469107" cy="31809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smtClean="0"/>
              <a:t>웹스터디</a:t>
            </a:r>
            <a:endParaRPr lang="ko-KR" altLang="en-US" sz="120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991325" y="1340521"/>
            <a:ext cx="1469107" cy="318095"/>
          </a:xfrm>
          <a:prstGeom prst="rect">
            <a:avLst/>
          </a:prstGeom>
          <a:solidFill>
            <a:srgbClr val="DDDDDD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b="1">
                <a:solidFill>
                  <a:srgbClr val="FF0000"/>
                </a:solidFill>
              </a:rPr>
              <a:t>수강생톡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742242" y="6502622"/>
            <a:ext cx="7696536" cy="29448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34" name="Rectangle 61"/>
          <p:cNvSpPr>
            <a:spLocks noChangeArrowheads="1"/>
          </p:cNvSpPr>
          <p:nvPr/>
        </p:nvSpPr>
        <p:spPr bwMode="auto">
          <a:xfrm>
            <a:off x="902122" y="6486351"/>
            <a:ext cx="71755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/>
              <a:t>로고</a:t>
            </a:r>
          </a:p>
        </p:txBody>
      </p:sp>
      <p:sp>
        <p:nvSpPr>
          <p:cNvPr id="35" name="Text Box 65"/>
          <p:cNvSpPr txBox="1">
            <a:spLocks noChangeArrowheads="1"/>
          </p:cNvSpPr>
          <p:nvPr/>
        </p:nvSpPr>
        <p:spPr bwMode="auto">
          <a:xfrm>
            <a:off x="1763688" y="6511364"/>
            <a:ext cx="65085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smtClean="0"/>
              <a:t>스마트커뮤니티 소개 </a:t>
            </a:r>
            <a:r>
              <a:rPr lang="en-US" altLang="ko-KR" sz="1200"/>
              <a:t>| </a:t>
            </a:r>
            <a:r>
              <a:rPr lang="ko-KR" altLang="en-US" sz="1200"/>
              <a:t>이용약관 </a:t>
            </a:r>
            <a:r>
              <a:rPr lang="en-US" altLang="ko-KR" sz="1200"/>
              <a:t>| </a:t>
            </a:r>
            <a:r>
              <a:rPr lang="ko-KR" altLang="en-US" sz="1200"/>
              <a:t>개인보호정책 </a:t>
            </a:r>
            <a:r>
              <a:rPr lang="en-US" altLang="ko-KR" sz="1200"/>
              <a:t>| </a:t>
            </a:r>
            <a:r>
              <a:rPr lang="ko-KR" altLang="en-US" sz="1200"/>
              <a:t>이메일추출방지정책 </a:t>
            </a:r>
            <a:r>
              <a:rPr lang="en-US" altLang="ko-KR" sz="1200"/>
              <a:t>| </a:t>
            </a:r>
            <a:r>
              <a:rPr lang="ko-KR" altLang="en-US" sz="1200" smtClean="0"/>
              <a:t>기사제공 </a:t>
            </a:r>
            <a:r>
              <a:rPr lang="en-US" altLang="ko-KR" sz="1200" smtClean="0"/>
              <a:t>| </a:t>
            </a:r>
            <a:r>
              <a:rPr lang="ko-KR" altLang="en-US" sz="1200" smtClean="0"/>
              <a:t>사이트맵</a:t>
            </a:r>
            <a:endParaRPr lang="ko-KR" altLang="en-US" sz="1200"/>
          </a:p>
        </p:txBody>
      </p:sp>
      <p:sp>
        <p:nvSpPr>
          <p:cNvPr id="18" name="이등변 삼각형 17"/>
          <p:cNvSpPr/>
          <p:nvPr/>
        </p:nvSpPr>
        <p:spPr bwMode="auto">
          <a:xfrm rot="10800000">
            <a:off x="4254751" y="1916832"/>
            <a:ext cx="625402" cy="360040"/>
          </a:xfrm>
          <a:prstGeom prst="triangle">
            <a:avLst/>
          </a:prstGeom>
          <a:solidFill>
            <a:srgbClr val="D9ECCE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>
              <a:lnSpc>
                <a:spcPct val="150000"/>
              </a:lnSpc>
            </a:pPr>
            <a:endParaRPr lang="ko-KR" altLang="en-US" sz="1200"/>
          </a:p>
        </p:txBody>
      </p:sp>
      <p:sp>
        <p:nvSpPr>
          <p:cNvPr id="4" name="이등변 삼각형 3"/>
          <p:cNvSpPr/>
          <p:nvPr/>
        </p:nvSpPr>
        <p:spPr bwMode="auto">
          <a:xfrm rot="10800000">
            <a:off x="1689681" y="1916832"/>
            <a:ext cx="625402" cy="360040"/>
          </a:xfrm>
          <a:prstGeom prst="triangle">
            <a:avLst/>
          </a:prstGeom>
          <a:solidFill>
            <a:srgbClr val="CBC4F6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>
              <a:lnSpc>
                <a:spcPct val="150000"/>
              </a:lnSpc>
            </a:pPr>
            <a:endParaRPr lang="ko-KR" altLang="en-US" sz="110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42242" y="1772816"/>
            <a:ext cx="2520280" cy="386462"/>
          </a:xfrm>
          <a:prstGeom prst="rect">
            <a:avLst/>
          </a:prstGeom>
          <a:solidFill>
            <a:srgbClr val="CBC4F6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smtClean="0"/>
              <a:t>묻고답하기</a:t>
            </a:r>
            <a:endParaRPr lang="ko-KR" altLang="en-US" sz="1100" b="1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307622" y="1772816"/>
            <a:ext cx="2520280" cy="386462"/>
          </a:xfrm>
          <a:prstGeom prst="rect">
            <a:avLst/>
          </a:prstGeom>
          <a:solidFill>
            <a:srgbClr val="D9ECCE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smtClean="0"/>
              <a:t>공지사항</a:t>
            </a:r>
            <a:endParaRPr lang="ko-KR" altLang="en-US" sz="1100" b="1"/>
          </a:p>
        </p:txBody>
      </p:sp>
      <p:sp>
        <p:nvSpPr>
          <p:cNvPr id="19" name="이등변 삼각형 18"/>
          <p:cNvSpPr/>
          <p:nvPr/>
        </p:nvSpPr>
        <p:spPr bwMode="auto">
          <a:xfrm rot="10800000">
            <a:off x="6819821" y="1916832"/>
            <a:ext cx="625402" cy="360040"/>
          </a:xfrm>
          <a:prstGeom prst="triangle">
            <a:avLst/>
          </a:prstGeom>
          <a:solidFill>
            <a:srgbClr val="D9ECCE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>
              <a:lnSpc>
                <a:spcPct val="150000"/>
              </a:lnSpc>
            </a:pPr>
            <a:endParaRPr lang="ko-KR" altLang="en-US" sz="110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873003" y="1772816"/>
            <a:ext cx="2520280" cy="386462"/>
          </a:xfrm>
          <a:prstGeom prst="rect">
            <a:avLst/>
          </a:prstGeom>
          <a:solidFill>
            <a:srgbClr val="D9ECCE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ko-KR" altLang="en-US" sz="1100" b="1" smtClean="0"/>
              <a:t>이벤트</a:t>
            </a:r>
            <a:endParaRPr lang="ko-KR" altLang="en-US" sz="1100" b="1"/>
          </a:p>
        </p:txBody>
      </p:sp>
      <p:grpSp>
        <p:nvGrpSpPr>
          <p:cNvPr id="21" name="그룹 20"/>
          <p:cNvGrpSpPr/>
          <p:nvPr/>
        </p:nvGrpSpPr>
        <p:grpSpPr>
          <a:xfrm>
            <a:off x="742242" y="2420888"/>
            <a:ext cx="7686759" cy="864096"/>
            <a:chOff x="742242" y="2420888"/>
            <a:chExt cx="7686759" cy="864096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742242" y="2420888"/>
              <a:ext cx="7686759" cy="864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742242" y="2420888"/>
              <a:ext cx="7686759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742242" y="3284984"/>
              <a:ext cx="7686759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 bwMode="auto">
            <a:xfrm>
              <a:off x="1386312" y="2708920"/>
              <a:ext cx="1296144" cy="319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200" smtClean="0"/>
                <a:t> 선택</a:t>
              </a:r>
              <a:endParaRPr lang="ko-KR" altLang="en-US" sz="1200"/>
            </a:p>
          </p:txBody>
        </p:sp>
        <p:sp>
          <p:nvSpPr>
            <p:cNvPr id="25" name="이등변 삼각형 24"/>
            <p:cNvSpPr/>
            <p:nvPr/>
          </p:nvSpPr>
          <p:spPr bwMode="auto">
            <a:xfrm rot="10800000">
              <a:off x="2410150" y="2809633"/>
              <a:ext cx="200298" cy="115310"/>
            </a:xfrm>
            <a:prstGeom prst="triangl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200"/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2748554" y="2708920"/>
              <a:ext cx="4326389" cy="319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200" smtClean="0"/>
                <a:t> 선택</a:t>
              </a:r>
              <a:endParaRPr lang="ko-KR" altLang="en-US" sz="1200"/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7136858" y="2708920"/>
              <a:ext cx="648072" cy="319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smtClean="0"/>
                <a:t>검색</a:t>
              </a:r>
              <a:endParaRPr lang="ko-KR" altLang="en-US" sz="1200"/>
            </a:p>
          </p:txBody>
        </p:sp>
      </p:grpSp>
      <p:cxnSp>
        <p:nvCxnSpPr>
          <p:cNvPr id="31" name="직선 연결선 30"/>
          <p:cNvCxnSpPr/>
          <p:nvPr/>
        </p:nvCxnSpPr>
        <p:spPr>
          <a:xfrm>
            <a:off x="742242" y="3573016"/>
            <a:ext cx="768675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87762" y="365605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번호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66632" y="3656057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제 목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46651" y="365605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등록</a:t>
            </a:r>
            <a:r>
              <a:rPr lang="ko-KR" altLang="en-US" sz="1200" b="1"/>
              <a:t>일</a:t>
            </a:r>
            <a:endParaRPr lang="ko-KR" altLang="en-US" sz="1200" b="1" smtClean="0"/>
          </a:p>
        </p:txBody>
      </p:sp>
      <p:sp>
        <p:nvSpPr>
          <p:cNvPr id="38" name="TextBox 37"/>
          <p:cNvSpPr txBox="1"/>
          <p:nvPr/>
        </p:nvSpPr>
        <p:spPr>
          <a:xfrm>
            <a:off x="7526069" y="365605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조회수</a:t>
            </a: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742242" y="4100822"/>
            <a:ext cx="7718190" cy="4082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 sz="1200"/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742242" y="4540209"/>
            <a:ext cx="7718190" cy="4082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 sz="1200"/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742242" y="4979596"/>
            <a:ext cx="7718190" cy="4082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 sz="1200"/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742242" y="5418983"/>
            <a:ext cx="7718190" cy="4082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 sz="1200"/>
          </a:p>
        </p:txBody>
      </p:sp>
      <p:grpSp>
        <p:nvGrpSpPr>
          <p:cNvPr id="29" name="그룹 28"/>
          <p:cNvGrpSpPr/>
          <p:nvPr/>
        </p:nvGrpSpPr>
        <p:grpSpPr>
          <a:xfrm>
            <a:off x="3496756" y="6021288"/>
            <a:ext cx="2209162" cy="336290"/>
            <a:chOff x="3370950" y="6021288"/>
            <a:chExt cx="2209162" cy="336290"/>
          </a:xfrm>
        </p:grpSpPr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3370950" y="6021288"/>
              <a:ext cx="404110" cy="33629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ko-KR" sz="1200" b="1" smtClean="0"/>
                <a:t>1</a:t>
              </a:r>
              <a:endParaRPr lang="ko-KR" altLang="en-US" sz="1200" b="1"/>
            </a:p>
          </p:txBody>
        </p:sp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>
              <a:off x="3822213" y="6021288"/>
              <a:ext cx="404110" cy="33629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ko-KR" sz="1200" b="1" smtClean="0"/>
                <a:t>2</a:t>
              </a:r>
              <a:endParaRPr lang="ko-KR" altLang="en-US" sz="1200" b="1"/>
            </a:p>
          </p:txBody>
        </p:sp>
        <p:sp>
          <p:nvSpPr>
            <p:cNvPr id="45" name="Rectangle 8"/>
            <p:cNvSpPr>
              <a:spLocks noChangeArrowheads="1"/>
            </p:cNvSpPr>
            <p:nvPr/>
          </p:nvSpPr>
          <p:spPr bwMode="auto">
            <a:xfrm>
              <a:off x="4273476" y="6021288"/>
              <a:ext cx="404110" cy="33629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ko-KR" sz="1200" b="1" smtClean="0"/>
                <a:t>3</a:t>
              </a:r>
              <a:endParaRPr lang="ko-KR" altLang="en-US" sz="1200" b="1"/>
            </a:p>
          </p:txBody>
        </p:sp>
        <p:sp>
          <p:nvSpPr>
            <p:cNvPr id="46" name="Rectangle 8"/>
            <p:cNvSpPr>
              <a:spLocks noChangeArrowheads="1"/>
            </p:cNvSpPr>
            <p:nvPr/>
          </p:nvSpPr>
          <p:spPr bwMode="auto">
            <a:xfrm>
              <a:off x="4724739" y="6021288"/>
              <a:ext cx="404110" cy="33629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ko-KR" sz="1200" b="1" smtClean="0"/>
                <a:t>4</a:t>
              </a:r>
              <a:endParaRPr lang="ko-KR" altLang="en-US" sz="1200" b="1"/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5176002" y="6021288"/>
              <a:ext cx="404110" cy="33629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ko-KR" sz="1200" b="1" smtClean="0"/>
                <a:t>5</a:t>
              </a:r>
              <a:endParaRPr lang="ko-KR" alt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289841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?</a:t>
            </a:r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42242" y="908719"/>
            <a:ext cx="979488" cy="37381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000"/>
              <a:t>로고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42242" y="1340521"/>
            <a:ext cx="1469107" cy="31809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smtClean="0"/>
              <a:t>취준생포폴</a:t>
            </a:r>
            <a:endParaRPr lang="ko-KR" altLang="en-US" sz="120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304513" y="1340521"/>
            <a:ext cx="1469107" cy="31809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smtClean="0"/>
              <a:t>취업꿀팁</a:t>
            </a:r>
            <a:endParaRPr lang="ko-KR" altLang="en-US" sz="120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866784" y="1340521"/>
            <a:ext cx="1469107" cy="31809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smtClean="0"/>
              <a:t>국비훈련</a:t>
            </a:r>
            <a:endParaRPr lang="ko-KR" altLang="en-US" sz="120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429055" y="1340521"/>
            <a:ext cx="1469107" cy="31809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smtClean="0"/>
              <a:t>웹스터디</a:t>
            </a:r>
            <a:endParaRPr lang="ko-KR" altLang="en-US" sz="120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991325" y="1340521"/>
            <a:ext cx="1469107" cy="31809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/>
              <a:t>수강생톡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742242" y="6502622"/>
            <a:ext cx="7696536" cy="29448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34" name="Rectangle 61"/>
          <p:cNvSpPr>
            <a:spLocks noChangeArrowheads="1"/>
          </p:cNvSpPr>
          <p:nvPr/>
        </p:nvSpPr>
        <p:spPr bwMode="auto">
          <a:xfrm>
            <a:off x="902122" y="6486351"/>
            <a:ext cx="71755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/>
              <a:t>로고</a:t>
            </a:r>
          </a:p>
        </p:txBody>
      </p:sp>
      <p:sp>
        <p:nvSpPr>
          <p:cNvPr id="35" name="Text Box 65"/>
          <p:cNvSpPr txBox="1">
            <a:spLocks noChangeArrowheads="1"/>
          </p:cNvSpPr>
          <p:nvPr/>
        </p:nvSpPr>
        <p:spPr bwMode="auto">
          <a:xfrm>
            <a:off x="1763688" y="6511364"/>
            <a:ext cx="65085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smtClean="0"/>
              <a:t>스마트커뮤니티 소개 </a:t>
            </a:r>
            <a:r>
              <a:rPr lang="en-US" altLang="ko-KR" sz="1200"/>
              <a:t>| </a:t>
            </a:r>
            <a:r>
              <a:rPr lang="ko-KR" altLang="en-US" sz="1200"/>
              <a:t>이용약관 </a:t>
            </a:r>
            <a:r>
              <a:rPr lang="en-US" altLang="ko-KR" sz="1200"/>
              <a:t>| </a:t>
            </a:r>
            <a:r>
              <a:rPr lang="ko-KR" altLang="en-US" sz="1200"/>
              <a:t>개인보호정책 </a:t>
            </a:r>
            <a:r>
              <a:rPr lang="en-US" altLang="ko-KR" sz="1200"/>
              <a:t>| </a:t>
            </a:r>
            <a:r>
              <a:rPr lang="ko-KR" altLang="en-US" sz="1200"/>
              <a:t>이메일추출방지정책 </a:t>
            </a:r>
            <a:r>
              <a:rPr lang="en-US" altLang="ko-KR" sz="1200"/>
              <a:t>| </a:t>
            </a:r>
            <a:r>
              <a:rPr lang="ko-KR" altLang="en-US" sz="1200" smtClean="0"/>
              <a:t>기사제공 </a:t>
            </a:r>
            <a:r>
              <a:rPr lang="en-US" altLang="ko-KR" sz="1200" smtClean="0"/>
              <a:t>| </a:t>
            </a:r>
            <a:r>
              <a:rPr lang="ko-KR" altLang="en-US" sz="1200" smtClean="0"/>
              <a:t>사이트맵</a:t>
            </a:r>
            <a:endParaRPr lang="ko-KR" altLang="en-US" sz="1200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742242" y="1658616"/>
            <a:ext cx="7718190" cy="31809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200" smtClean="0"/>
              <a:t>    ?</a:t>
            </a:r>
            <a:r>
              <a:rPr lang="ko-KR" altLang="en-US" sz="1200" smtClean="0"/>
              <a:t>   </a:t>
            </a:r>
            <a:r>
              <a:rPr lang="en-US" altLang="ko-KR" sz="1200" smtClean="0"/>
              <a:t>|   ?</a:t>
            </a:r>
            <a:r>
              <a:rPr lang="ko-KR" altLang="en-US" sz="1200" smtClean="0"/>
              <a:t>   </a:t>
            </a:r>
            <a:r>
              <a:rPr lang="en-US" altLang="ko-KR" sz="1200" smtClean="0"/>
              <a:t>|   ?</a:t>
            </a:r>
            <a:r>
              <a:rPr lang="ko-KR" altLang="en-US" sz="1200" smtClean="0"/>
              <a:t>   </a:t>
            </a:r>
            <a:r>
              <a:rPr lang="en-US" altLang="ko-KR" sz="1200" smtClean="0"/>
              <a:t>|   ?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82229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66247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?</a:t>
            </a: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팀장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안상현 </a:t>
            </a:r>
            <a:r>
              <a:rPr lang="en-US" altLang="ko-KR" smtClean="0">
                <a:solidFill>
                  <a:schemeClr val="bg1"/>
                </a:solidFill>
              </a:rPr>
              <a:t>[ </a:t>
            </a:r>
            <a:r>
              <a:rPr lang="ko-KR" altLang="en-US" smtClean="0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[ </a:t>
            </a:r>
            <a:r>
              <a:rPr lang="ko-KR" altLang="en-US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최상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[ </a:t>
            </a:r>
            <a:r>
              <a:rPr lang="ko-KR" altLang="en-US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이상</a:t>
            </a:r>
            <a:r>
              <a:rPr lang="ko-KR" altLang="en-US">
                <a:solidFill>
                  <a:schemeClr val="bg1"/>
                </a:solidFill>
              </a:rPr>
              <a:t>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en-US" altLang="ko-KR" smtClean="0">
                <a:solidFill>
                  <a:schemeClr val="bg1"/>
                </a:solidFill>
              </a:rPr>
              <a:t>[ </a:t>
            </a:r>
            <a:r>
              <a:rPr lang="ko-KR" altLang="en-US" smtClean="0">
                <a:solidFill>
                  <a:schemeClr val="bg1"/>
                </a:solidFill>
              </a:rPr>
              <a:t>수행 업무 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1916832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취준생에게 직업능력향상 계획을 수립할 수 있는 현실적이면서도 효과적인 </a:t>
            </a:r>
            <a:r>
              <a:rPr lang="ko-KR" altLang="en-US" smtClean="0">
                <a:solidFill>
                  <a:schemeClr val="bg1"/>
                </a:solidFill>
              </a:rPr>
              <a:t>전략을 </a:t>
            </a:r>
            <a:r>
              <a:rPr lang="ko-KR" altLang="en-US">
                <a:solidFill>
                  <a:schemeClr val="bg1"/>
                </a:solidFill>
              </a:rPr>
              <a:t>제공하고자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빠르게 변화하는 </a:t>
            </a: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트렌드에 맞는 </a:t>
            </a:r>
            <a:r>
              <a:rPr lang="en-US" altLang="ko-KR">
                <a:solidFill>
                  <a:schemeClr val="bg1"/>
                </a:solidFill>
              </a:rPr>
              <a:t>UI/UX </a:t>
            </a:r>
            <a:r>
              <a:rPr lang="ko-KR" altLang="en-US">
                <a:solidFill>
                  <a:schemeClr val="bg1"/>
                </a:solidFill>
              </a:rPr>
              <a:t>디자인 </a:t>
            </a:r>
            <a:r>
              <a:rPr lang="ko-KR" altLang="en-US" smtClean="0">
                <a:solidFill>
                  <a:schemeClr val="bg1"/>
                </a:solidFill>
              </a:rPr>
              <a:t>능력을 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r>
              <a:rPr lang="ko-KR" altLang="en-US" smtClean="0">
                <a:solidFill>
                  <a:schemeClr val="bg1"/>
                </a:solidFill>
              </a:rPr>
              <a:t>향상시켜 </a:t>
            </a:r>
            <a:r>
              <a:rPr lang="ko-KR" altLang="en-US">
                <a:solidFill>
                  <a:schemeClr val="bg1"/>
                </a:solidFill>
              </a:rPr>
              <a:t>취준생의 경쟁력을 높이고자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전문가가 되기 위한 최준생들이 다양한 정보를 상호 제공 </a:t>
            </a:r>
            <a:r>
              <a:rPr lang="ko-KR" altLang="en-US" smtClean="0">
                <a:solidFill>
                  <a:schemeClr val="bg1"/>
                </a:solidFill>
              </a:rPr>
              <a:t>하고 공유하는 </a:t>
            </a:r>
            <a:r>
              <a:rPr lang="ko-KR" altLang="en-US">
                <a:solidFill>
                  <a:schemeClr val="bg1"/>
                </a:solidFill>
              </a:rPr>
              <a:t>건전한 </a:t>
            </a:r>
            <a:r>
              <a:rPr lang="ko-KR" altLang="en-US" smtClean="0">
                <a:solidFill>
                  <a:schemeClr val="bg1"/>
                </a:solidFill>
              </a:rPr>
              <a:t>커뮤니티를 </a:t>
            </a:r>
            <a:r>
              <a:rPr lang="ko-KR" altLang="en-US">
                <a:solidFill>
                  <a:schemeClr val="bg1"/>
                </a:solidFill>
              </a:rPr>
              <a:t>형성하고자 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988840"/>
            <a:ext cx="69127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84482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20486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2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DDDDD"/>
        </a:solidFill>
        <a:ln w="9525">
          <a:noFill/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>
          <a:lnSpc>
            <a:spcPct val="150000"/>
          </a:lnSpc>
          <a:defRPr sz="1200"/>
        </a:defPPr>
      </a:lstStyle>
    </a:spDef>
    <a:txDef>
      <a:spPr>
        <a:noFill/>
      </a:spPr>
      <a:bodyPr wrap="none" rtlCol="0">
        <a:spAutoFit/>
      </a:bodyPr>
      <a:lstStyle>
        <a:defPPr>
          <a:defRPr sz="12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996</Words>
  <Application>Microsoft Office PowerPoint</Application>
  <PresentationFormat>화면 슬라이드 쇼(4:3)</PresentationFormat>
  <Paragraphs>286</Paragraphs>
  <Slides>22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목차</vt:lpstr>
      <vt:lpstr>프로젝트 개요</vt:lpstr>
      <vt:lpstr>프로젝트 개요 - 팀소개</vt:lpstr>
      <vt:lpstr>프로젝트 개요 - 기획의도 및 컨셉</vt:lpstr>
      <vt:lpstr>프로젝트 개요 - 주요특징</vt:lpstr>
      <vt:lpstr>프로젝트 개요 - UI 디자인</vt:lpstr>
      <vt:lpstr>디자인 리서치</vt:lpstr>
      <vt:lpstr>디자인리서치 - 방향설정</vt:lpstr>
      <vt:lpstr>디자인리서치 – 조사리스트</vt:lpstr>
      <vt:lpstr>디자인리서치 - 웹마당(webmadang.net)</vt:lpstr>
      <vt:lpstr>디자인리서치 - 웹마당(webmadang.net)</vt:lpstr>
      <vt:lpstr>기획 방안</vt:lpstr>
      <vt:lpstr>정보구조 설계 </vt:lpstr>
      <vt:lpstr>정보구조 설계</vt:lpstr>
      <vt:lpstr>레이아웃 – HOME</vt:lpstr>
      <vt:lpstr>레이아웃 – 취준생포폴</vt:lpstr>
      <vt:lpstr>레이아웃 – 취업꿀팁</vt:lpstr>
      <vt:lpstr>레이아웃 – 국비훈련</vt:lpstr>
      <vt:lpstr>레이아웃 – 웹스터디</vt:lpstr>
      <vt:lpstr>레이아웃 – 수강생톡</vt:lpstr>
      <vt:lpstr>레이아웃 – ?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124</cp:revision>
  <dcterms:created xsi:type="dcterms:W3CDTF">2006-10-05T04:04:58Z</dcterms:created>
  <dcterms:modified xsi:type="dcterms:W3CDTF">2018-07-24T11:04:17Z</dcterms:modified>
</cp:coreProperties>
</file>