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60" r:id="rId5"/>
    <p:sldId id="261" r:id="rId6"/>
    <p:sldId id="262" r:id="rId7"/>
    <p:sldId id="284" r:id="rId8"/>
    <p:sldId id="264" r:id="rId9"/>
    <p:sldId id="282" r:id="rId10"/>
    <p:sldId id="265" r:id="rId11"/>
    <p:sldId id="266" r:id="rId12"/>
    <p:sldId id="285" r:id="rId13"/>
    <p:sldId id="268" r:id="rId14"/>
    <p:sldId id="270" r:id="rId15"/>
    <p:sldId id="271" r:id="rId16"/>
    <p:sldId id="287" r:id="rId17"/>
    <p:sldId id="290" r:id="rId18"/>
    <p:sldId id="273" r:id="rId19"/>
    <p:sldId id="274" r:id="rId20"/>
    <p:sldId id="275" r:id="rId21"/>
  </p:sldIdLst>
  <p:sldSz cx="9144000" cy="6858000" type="screen4x3"/>
  <p:notesSz cx="6735763" cy="986948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45" autoAdjust="0"/>
    <p:restoredTop sz="78339" autoAdjust="0"/>
  </p:normalViewPr>
  <p:slideViewPr>
    <p:cSldViewPr>
      <p:cViewPr varScale="1">
        <p:scale>
          <a:sx n="87" d="100"/>
          <a:sy n="87" d="100"/>
        </p:scale>
        <p:origin x="16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ltLang="ja-JP" sz="2400" dirty="0" smtClean="0"/>
              <a:t>Power consumption(</a:t>
            </a:r>
            <a:r>
              <a:rPr lang="en-US" altLang="ja-JP" sz="2400" dirty="0" err="1" smtClean="0"/>
              <a:t>mW</a:t>
            </a:r>
            <a:r>
              <a:rPr lang="en-US" altLang="ja-JP" sz="2400" dirty="0" smtClean="0"/>
              <a:t>)</a:t>
            </a:r>
            <a:endParaRPr lang="ja-JP" altLang="en-US" sz="2400" dirty="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Original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2x2</c:v>
                </c:pt>
                <c:pt idx="1">
                  <c:v>3x3</c:v>
                </c:pt>
              </c:strCache>
            </c:strRef>
          </c:cat>
          <c:val>
            <c:numRef>
              <c:f>Sheet1!$B$2:$B$3</c:f>
              <c:numCache>
                <c:formatCode>General</c:formatCode>
                <c:ptCount val="2"/>
                <c:pt idx="0">
                  <c:v>1471.18</c:v>
                </c:pt>
                <c:pt idx="1">
                  <c:v>1481.13</c:v>
                </c:pt>
              </c:numCache>
            </c:numRef>
          </c:val>
          <c:extLst>
            <c:ext xmlns:c16="http://schemas.microsoft.com/office/drawing/2014/chart" uri="{C3380CC4-5D6E-409C-BE32-E72D297353CC}">
              <c16:uniqueId val="{00000000-2EB3-4ADD-A70E-C5654145D424}"/>
            </c:ext>
          </c:extLst>
        </c:ser>
        <c:ser>
          <c:idx val="1"/>
          <c:order val="1"/>
          <c:tx>
            <c:strRef>
              <c:f>Sheet1!$C$1</c:f>
              <c:strCache>
                <c:ptCount val="1"/>
                <c:pt idx="0">
                  <c:v>SER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2x2</c:v>
                </c:pt>
                <c:pt idx="1">
                  <c:v>3x3</c:v>
                </c:pt>
              </c:strCache>
            </c:strRef>
          </c:cat>
          <c:val>
            <c:numRef>
              <c:f>Sheet1!$C$2:$C$3</c:f>
              <c:numCache>
                <c:formatCode>General</c:formatCode>
                <c:ptCount val="2"/>
                <c:pt idx="0">
                  <c:v>1478.51</c:v>
                </c:pt>
                <c:pt idx="1">
                  <c:v>1494.56</c:v>
                </c:pt>
              </c:numCache>
            </c:numRef>
          </c:val>
          <c:extLst>
            <c:ext xmlns:c16="http://schemas.microsoft.com/office/drawing/2014/chart" uri="{C3380CC4-5D6E-409C-BE32-E72D297353CC}">
              <c16:uniqueId val="{00000001-2EB3-4ADD-A70E-C5654145D424}"/>
            </c:ext>
          </c:extLst>
        </c:ser>
        <c:dLbls>
          <c:showLegendKey val="0"/>
          <c:showVal val="0"/>
          <c:showCatName val="0"/>
          <c:showSerName val="0"/>
          <c:showPercent val="0"/>
          <c:showBubbleSize val="0"/>
        </c:dLbls>
        <c:gapWidth val="219"/>
        <c:overlap val="-90"/>
        <c:axId val="910258287"/>
        <c:axId val="910262447"/>
      </c:barChart>
      <c:catAx>
        <c:axId val="910258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910262447"/>
        <c:crosses val="autoZero"/>
        <c:auto val="1"/>
        <c:lblAlgn val="ctr"/>
        <c:lblOffset val="100"/>
        <c:noMultiLvlLbl val="0"/>
      </c:catAx>
      <c:valAx>
        <c:axId val="910262447"/>
        <c:scaling>
          <c:orientation val="minMax"/>
          <c:max val="20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910258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14763" y="0"/>
            <a:ext cx="2919412" cy="493713"/>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9F1534E-D7F9-4D39-B627-075985AD478C}" type="datetimeFigureOut">
              <a:rPr lang="ja-JP" altLang="en-US"/>
              <a:pPr>
                <a:defRPr/>
              </a:pPr>
              <a:t>2017/2/21</a:t>
            </a:fld>
            <a:endParaRPr lang="ja-JP" altLang="en-US"/>
          </a:p>
        </p:txBody>
      </p:sp>
      <p:sp>
        <p:nvSpPr>
          <p:cNvPr id="4" name="スライド イメージ プレースホルダ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73100" y="4687888"/>
            <a:ext cx="5389563" cy="4441825"/>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0" y="9374188"/>
            <a:ext cx="2919413" cy="4937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14763" y="9374188"/>
            <a:ext cx="2919412" cy="4937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646C30A-1634-4FC2-93CA-5BB29FD8CF84}"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smtClean="0"/>
              <a:t>Hello, everyone. I’m </a:t>
            </a:r>
            <a:r>
              <a:rPr lang="en-US" altLang="ja-JP" dirty="0" err="1" smtClean="0"/>
              <a:t>Ryunosuke</a:t>
            </a:r>
            <a:r>
              <a:rPr lang="en-US" altLang="ja-JP" dirty="0" smtClean="0"/>
              <a:t> Murakami, Adaptive systems laboratory. My supervisor is Prof. Yuichi </a:t>
            </a:r>
            <a:r>
              <a:rPr lang="en-US" altLang="ja-JP" dirty="0" err="1" smtClean="0"/>
              <a:t>Okuyama</a:t>
            </a:r>
            <a:r>
              <a:rPr lang="en-US" altLang="ja-JP" dirty="0" smtClean="0"/>
              <a:t>. My thesis title is “ ”. Please let me start my presentation.</a:t>
            </a:r>
            <a:endParaRPr lang="ja-JP" altLang="en-US" dirty="0" smtClean="0"/>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70EDF412-DA33-49FA-AD6F-0F96210C79DB}" type="slidenum">
              <a:rPr lang="ja-JP" altLang="en-US" smtClean="0">
                <a:latin typeface="Calibri" panose="020F0502020204030204" pitchFamily="34" charset="0"/>
              </a:rPr>
              <a:pPr/>
              <a:t>1</a:t>
            </a:fld>
            <a:endParaRPr lang="ja-JP"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smtClean="0"/>
              <a:t>Encoder module generates the parity check bits by using H-matrix. (*1), See the line that has 1’s in check bit</a:t>
            </a:r>
            <a:r>
              <a:rPr lang="ja-JP" altLang="en-US" dirty="0" smtClean="0"/>
              <a:t>　</a:t>
            </a:r>
            <a:r>
              <a:rPr lang="en-US" altLang="ja-JP" dirty="0" smtClean="0"/>
              <a:t>(*3) and then XOR the data that has 1’s in H-matrix. (*2)After check bits are generated like this, (*2)code word is obtained by attaching code to data. </a:t>
            </a:r>
          </a:p>
        </p:txBody>
      </p:sp>
      <p:sp>
        <p:nvSpPr>
          <p:cNvPr id="3379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FB5C777E-0D49-4EED-9F86-34C63EC265AB}" type="slidenum">
              <a:rPr lang="ja-JP" altLang="en-US" smtClean="0">
                <a:latin typeface="Calibri" panose="020F0502020204030204" pitchFamily="34" charset="0"/>
              </a:rPr>
              <a:pPr/>
              <a:t>10</a:t>
            </a:fld>
            <a:endParaRPr lang="ja-JP"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smtClean="0"/>
              <a:t>For decoding, we have to generate syndrome bits that monitor check bit and data bit. (*3)By examining this, XOR check bit and data bits, we could know error occurring. (*1)Syndrome is obtained by calculating check bit again and compare the pre-calculated result. (*3) When all syndrome bits are “0”, it means no-error.</a:t>
            </a:r>
            <a:endParaRPr lang="ja-JP" altLang="ja-JP" dirty="0" smtClean="0"/>
          </a:p>
          <a:p>
            <a:endParaRPr lang="en-US" altLang="ja-JP" dirty="0" smtClean="0"/>
          </a:p>
        </p:txBody>
      </p:sp>
      <p:sp>
        <p:nvSpPr>
          <p:cNvPr id="3584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F69475D1-93F1-4177-8A8D-5D7F4634791F}" type="slidenum">
              <a:rPr lang="ja-JP" altLang="en-US" smtClean="0">
                <a:latin typeface="Calibri" panose="020F0502020204030204" pitchFamily="34" charset="0"/>
              </a:rPr>
              <a:pPr/>
              <a:t>11</a:t>
            </a:fld>
            <a:endParaRPr lang="ja-JP"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smtClean="0"/>
              <a:t>In one error case, (*1)syndrome bits contains 1’s in result. (*1)We can know which bit was corrupted by comparing the syndrome bits and column of H-matrix. (*1)When data has single error, (*1)column of syndrome bits and column of H-matrix is match. (*1)Error correcting is done by inverting the specified error bit in data. </a:t>
            </a:r>
            <a:endParaRPr lang="ja-JP" altLang="ja-JP" dirty="0" smtClean="0"/>
          </a:p>
          <a:p>
            <a:endParaRPr lang="en-US" altLang="ja-JP" dirty="0" smtClean="0"/>
          </a:p>
        </p:txBody>
      </p:sp>
      <p:sp>
        <p:nvSpPr>
          <p:cNvPr id="3789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1B237579-6ABA-4A18-A14C-24FF4D84B2AC}" type="slidenum">
              <a:rPr lang="ja-JP" altLang="en-US" smtClean="0">
                <a:latin typeface="Calibri" panose="020F0502020204030204" pitchFamily="34" charset="0"/>
              </a:rPr>
              <a:pPr/>
              <a:t>12</a:t>
            </a:fld>
            <a:endParaRPr lang="ja-JP"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smtClean="0"/>
              <a:t>(*)In double error case, (*3)syndrome bits doesn’t match the column of data bit.  However, (*1)we can know error happened. Multiple even errors are also treated as double error. </a:t>
            </a:r>
            <a:endParaRPr lang="ja-JP" altLang="ja-JP" dirty="0" smtClean="0"/>
          </a:p>
          <a:p>
            <a:endParaRPr lang="en-US" altLang="ja-JP" dirty="0" smtClean="0"/>
          </a:p>
        </p:txBody>
      </p:sp>
      <p:sp>
        <p:nvSpPr>
          <p:cNvPr id="3994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B5C59DD4-7A76-4F23-B553-E5347366B43E}" type="slidenum">
              <a:rPr lang="ja-JP" altLang="en-US" smtClean="0">
                <a:latin typeface="Calibri" panose="020F0502020204030204" pitchFamily="34" charset="0"/>
              </a:rPr>
              <a:pPr/>
              <a:t>13</a:t>
            </a:fld>
            <a:endParaRPr lang="ja-JP"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smtClean="0"/>
              <a:t>To investigate the router performance and reliability, PE and NI is not included. In this research, 2x2 and 3x3</a:t>
            </a:r>
            <a:r>
              <a:rPr lang="en-US" altLang="ja-JP" baseline="0" dirty="0" smtClean="0"/>
              <a:t> </a:t>
            </a:r>
            <a:r>
              <a:rPr lang="en-US" altLang="ja-JP" dirty="0" smtClean="0"/>
              <a:t>network size OASIS </a:t>
            </a:r>
            <a:r>
              <a:rPr lang="en-US" altLang="ja-JP" dirty="0" err="1" smtClean="0"/>
              <a:t>NoC</a:t>
            </a:r>
            <a:r>
              <a:rPr lang="en-US" altLang="ja-JP" dirty="0" smtClean="0"/>
              <a:t> was implemented, SECDED encoder and decoder was implemented in router. Simulation was conducted by </a:t>
            </a:r>
            <a:r>
              <a:rPr lang="en-US" altLang="ja-JP" dirty="0" err="1" smtClean="0"/>
              <a:t>flitizing</a:t>
            </a:r>
            <a:r>
              <a:rPr lang="en-US" altLang="ja-JP" dirty="0" smtClean="0"/>
              <a:t> data manually in test-bench module.  Retransmission and redundant pipeline techniques will be implemented in future work. </a:t>
            </a:r>
          </a:p>
        </p:txBody>
      </p:sp>
      <p:sp>
        <p:nvSpPr>
          <p:cNvPr id="4198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9648D520-C56D-41DA-9F53-7A2774B4D3AB}" type="slidenum">
              <a:rPr lang="ja-JP" altLang="en-US" smtClean="0">
                <a:latin typeface="Calibri" panose="020F0502020204030204" pitchFamily="34" charset="0"/>
              </a:rPr>
              <a:pPr/>
              <a:t>14</a:t>
            </a:fld>
            <a:endParaRPr lang="ja-JP"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smtClean="0"/>
              <a:t>This picture shows router architecture. Decoder and encoder was implemented in</a:t>
            </a:r>
            <a:r>
              <a:rPr lang="en-US" altLang="ja-JP" baseline="0" dirty="0" smtClean="0"/>
              <a:t> input port and crossbar module. (*1)</a:t>
            </a:r>
            <a:r>
              <a:rPr lang="en-US" altLang="ja-JP" dirty="0" smtClean="0"/>
              <a:t>Before storing data into FIFO buffer, (*1) data is decoded. After SA &amp; NPC calculation, (*1)data goes to CT. Before forwarding to the next node, (*1) data is encoded. And then, (*2)output data. </a:t>
            </a:r>
            <a:endParaRPr lang="ja-JP" altLang="en-US" dirty="0" smtClean="0"/>
          </a:p>
        </p:txBody>
      </p:sp>
      <p:sp>
        <p:nvSpPr>
          <p:cNvPr id="4403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D55E81C1-017F-4DAD-A4B8-967FA92300F7}" type="slidenum">
              <a:rPr lang="ja-JP" altLang="en-US" smtClean="0">
                <a:latin typeface="Calibri" panose="020F0502020204030204" pitchFamily="34" charset="0"/>
              </a:rPr>
              <a:pPr/>
              <a:t>15</a:t>
            </a:fld>
            <a:endParaRPr lang="ja-JP" altLang="en-US" smtClean="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z="1200" dirty="0" smtClean="0"/>
              <a:t>This</a:t>
            </a:r>
            <a:r>
              <a:rPr lang="en-US" altLang="ja-JP" sz="1200" baseline="0" dirty="0" smtClean="0"/>
              <a:t> figure shows Hardware complexity of OASIS </a:t>
            </a:r>
            <a:r>
              <a:rPr lang="en-US" altLang="ja-JP" sz="1200" baseline="0" dirty="0" err="1" smtClean="0"/>
              <a:t>NoC</a:t>
            </a:r>
            <a:r>
              <a:rPr lang="en-US" altLang="ja-JP" sz="1200" baseline="0" dirty="0" smtClean="0"/>
              <a:t>, 2x2 and 3x3 network size respectively.</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ja-JP" sz="1200" dirty="0" smtClean="0"/>
              <a:t>Area utilization of ALUTs and registers</a:t>
            </a:r>
            <a:r>
              <a:rPr lang="en-US" altLang="ja-JP" sz="1200" baseline="0" dirty="0" smtClean="0"/>
              <a:t> </a:t>
            </a:r>
            <a:r>
              <a:rPr lang="en-US" altLang="ja-JP" sz="1200" dirty="0" smtClean="0"/>
              <a:t>slightly increased. </a:t>
            </a:r>
            <a:endParaRPr lang="en-US" altLang="ja-JP" sz="1200" baseline="0" dirty="0" smtClean="0"/>
          </a:p>
          <a:p>
            <a:r>
              <a:rPr lang="en-US" altLang="ja-JP" sz="1200" baseline="0" dirty="0" smtClean="0"/>
              <a:t>As SECDED module was implemented as combinational logic, ALUTs increased a little and registers were nearly the same.</a:t>
            </a:r>
            <a:endParaRPr lang="en-US" altLang="ja-JP" dirty="0" smtClean="0"/>
          </a:p>
          <a:p>
            <a:endParaRPr lang="en-US" altLang="ja-JP" dirty="0" smtClean="0"/>
          </a:p>
          <a:p>
            <a:pPr rtl="0" eaLnBrk="1" fontAlgn="t" latinLnBrk="0" hangingPunct="1"/>
            <a:r>
              <a:rPr kumimoji="1" lang="en-US" altLang="ja-JP" sz="1200" b="1" i="0" u="none" strike="noStrike" kern="1200" dirty="0" err="1" smtClean="0">
                <a:solidFill>
                  <a:schemeClr val="tx1"/>
                </a:solidFill>
                <a:effectLst/>
                <a:latin typeface="Calibri" panose="020F0502020204030204" pitchFamily="34" charset="0"/>
                <a:ea typeface="+mn-ea"/>
                <a:cs typeface="Calibri" panose="020F0502020204030204" pitchFamily="34" charset="0"/>
              </a:rPr>
              <a:t>Fmax</a:t>
            </a:r>
            <a:r>
              <a:rPr kumimoji="1" lang="en-US" altLang="ja-JP" sz="1200" b="1" i="0" u="none" strike="noStrike" kern="1200" dirty="0" smtClean="0">
                <a:solidFill>
                  <a:schemeClr val="tx1"/>
                </a:solidFill>
                <a:effectLst/>
                <a:latin typeface="Calibri" panose="020F0502020204030204" pitchFamily="34" charset="0"/>
                <a:ea typeface="+mn-ea"/>
                <a:cs typeface="Calibri" panose="020F0502020204030204" pitchFamily="34" charset="0"/>
              </a:rPr>
              <a:t> (MHz) –{Original, SER}</a:t>
            </a:r>
            <a:endParaRPr kumimoji="1" lang="ja-JP" altLang="ja-JP" sz="1200" b="0" i="0" u="none" strike="noStrike" kern="1200" dirty="0" smtClean="0">
              <a:solidFill>
                <a:schemeClr val="tx1"/>
              </a:solidFill>
              <a:effectLst/>
              <a:latin typeface="Calibri" panose="020F0502020204030204" pitchFamily="34" charset="0"/>
              <a:ea typeface="+mn-ea"/>
              <a:cs typeface="Calibri" panose="020F0502020204030204" pitchFamily="34" charset="0"/>
            </a:endParaRPr>
          </a:p>
          <a:p>
            <a:pPr rtl="0" eaLnBrk="1" fontAlgn="t" latinLnBrk="0" hangingPunct="1"/>
            <a:r>
              <a:rPr kumimoji="1" lang="en-US" altLang="ja-JP" sz="1200" b="1" i="0" u="none" strike="noStrike" kern="1200" dirty="0" smtClean="0">
                <a:solidFill>
                  <a:schemeClr val="tx1"/>
                </a:solidFill>
                <a:effectLst/>
                <a:latin typeface="Calibri" panose="020F0502020204030204" pitchFamily="34" charset="0"/>
                <a:ea typeface="+mn-ea"/>
                <a:cs typeface="Calibri" panose="020F0502020204030204" pitchFamily="34" charset="0"/>
              </a:rPr>
              <a:t>2x2 - 262.19</a:t>
            </a:r>
            <a:r>
              <a:rPr kumimoji="1" lang="en-US" altLang="ja-JP" sz="1200" b="0" i="0" u="none" strike="noStrike" kern="1200" dirty="0" smtClean="0">
                <a:solidFill>
                  <a:schemeClr val="tx1"/>
                </a:solidFill>
                <a:effectLst/>
                <a:latin typeface="Calibri" panose="020F0502020204030204" pitchFamily="34" charset="0"/>
                <a:ea typeface="+mn-ea"/>
                <a:cs typeface="Calibri" panose="020F0502020204030204" pitchFamily="34" charset="0"/>
              </a:rPr>
              <a:t>,</a:t>
            </a:r>
            <a:r>
              <a:rPr kumimoji="1" lang="en-US" altLang="ja-JP" sz="1200" b="0" i="0" u="none" strike="noStrike" kern="1200" baseline="0" dirty="0" smtClean="0">
                <a:solidFill>
                  <a:schemeClr val="tx1"/>
                </a:solidFill>
                <a:effectLst/>
                <a:latin typeface="Calibri" panose="020F0502020204030204" pitchFamily="34" charset="0"/>
                <a:ea typeface="+mn-ea"/>
                <a:cs typeface="Calibri" panose="020F0502020204030204" pitchFamily="34" charset="0"/>
              </a:rPr>
              <a:t> </a:t>
            </a:r>
            <a:r>
              <a:rPr kumimoji="1" lang="en-US" altLang="ja-JP" sz="1200" b="1" i="0" u="none" strike="noStrike" kern="1200" dirty="0" smtClean="0">
                <a:solidFill>
                  <a:schemeClr val="tx1"/>
                </a:solidFill>
                <a:effectLst/>
                <a:latin typeface="Calibri" panose="020F0502020204030204" pitchFamily="34" charset="0"/>
                <a:ea typeface="+mn-ea"/>
                <a:cs typeface="Calibri" panose="020F0502020204030204" pitchFamily="34" charset="0"/>
              </a:rPr>
              <a:t>210.66</a:t>
            </a:r>
            <a:endParaRPr kumimoji="1" lang="ja-JP" altLang="ja-JP" sz="1200" b="0" i="0" u="none" strike="noStrike" kern="1200" dirty="0" smtClean="0">
              <a:solidFill>
                <a:schemeClr val="tx1"/>
              </a:solidFill>
              <a:effectLst/>
              <a:latin typeface="Calibri" panose="020F0502020204030204" pitchFamily="34" charset="0"/>
              <a:ea typeface="+mn-ea"/>
              <a:cs typeface="Calibri" panose="020F0502020204030204" pitchFamily="34" charset="0"/>
            </a:endParaRPr>
          </a:p>
          <a:p>
            <a:pPr rtl="0" eaLnBrk="1" fontAlgn="t" latinLnBrk="0" hangingPunct="1"/>
            <a:r>
              <a:rPr kumimoji="1" lang="en-US" altLang="ja-JP" sz="1200" b="1" i="0" u="none" strike="noStrike" kern="1200" dirty="0" smtClean="0">
                <a:solidFill>
                  <a:schemeClr val="tx1"/>
                </a:solidFill>
                <a:effectLst/>
                <a:latin typeface="Calibri" panose="020F0502020204030204" pitchFamily="34" charset="0"/>
                <a:ea typeface="+mn-ea"/>
                <a:cs typeface="Calibri" panose="020F0502020204030204" pitchFamily="34" charset="0"/>
              </a:rPr>
              <a:t>3x3 - 217.91, 189.43</a:t>
            </a:r>
            <a:endParaRPr kumimoji="1" lang="ja-JP" altLang="ja-JP" sz="1200" b="0" i="0" u="none" strike="noStrike" kern="1200" dirty="0" smtClean="0">
              <a:solidFill>
                <a:schemeClr val="tx1"/>
              </a:solidFill>
              <a:effectLst/>
              <a:latin typeface="Calibri" panose="020F0502020204030204" pitchFamily="34" charset="0"/>
              <a:ea typeface="+mn-ea"/>
              <a:cs typeface="Calibri" panose="020F0502020204030204" pitchFamily="34" charset="0"/>
            </a:endParaRPr>
          </a:p>
          <a:p>
            <a:endParaRPr lang="en-US" altLang="ja-JP" dirty="0" smtClean="0"/>
          </a:p>
        </p:txBody>
      </p:sp>
      <p:sp>
        <p:nvSpPr>
          <p:cNvPr id="4608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D24A58FA-ADB6-4BA9-91EF-3670371FBFE0}" type="slidenum">
              <a:rPr lang="ja-JP" altLang="en-US" smtClean="0">
                <a:latin typeface="Calibri" panose="020F0502020204030204" pitchFamily="34" charset="0"/>
              </a:rPr>
              <a:pPr/>
              <a:t>16</a:t>
            </a:fld>
            <a:endParaRPr lang="ja-JP" altLang="en-US" smtClean="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ja-JP" dirty="0" smtClean="0"/>
              <a:t>Power consumption was calculated by Power Play Power Analyzer tool.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ja-JP" dirty="0" smtClean="0"/>
              <a:t>SER means Original</a:t>
            </a:r>
            <a:r>
              <a:rPr lang="en-US" altLang="ja-JP" baseline="0" dirty="0" smtClean="0"/>
              <a:t> OASIS + ECC module. </a:t>
            </a:r>
            <a:r>
              <a:rPr lang="en-US" altLang="ja-JP" dirty="0" smtClean="0"/>
              <a:t>In 2x2 network size, 0.005% increased. In 3x3 size, 0.008% increased. These</a:t>
            </a:r>
            <a:r>
              <a:rPr lang="en-US" altLang="ja-JP" baseline="0" dirty="0" smtClean="0"/>
              <a:t> overhead are also small.</a:t>
            </a:r>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646C30A-1634-4FC2-93CA-5BB29FD8CF84}" type="slidenum">
              <a:rPr lang="ja-JP" altLang="en-US" smtClean="0"/>
              <a:pPr>
                <a:defRPr/>
              </a:pPr>
              <a:t>17</a:t>
            </a:fld>
            <a:endParaRPr lang="ja-JP" altLang="en-US"/>
          </a:p>
        </p:txBody>
      </p:sp>
    </p:spTree>
    <p:extLst>
      <p:ext uri="{BB962C8B-B14F-4D97-AF65-F5344CB8AC3E}">
        <p14:creationId xmlns:p14="http://schemas.microsoft.com/office/powerpoint/2010/main" val="2561722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smtClean="0"/>
          </a:p>
        </p:txBody>
      </p:sp>
      <p:sp>
        <p:nvSpPr>
          <p:cNvPr id="4813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B86D8C18-37C1-4320-9BF8-C918A145E919}" type="slidenum">
              <a:rPr lang="ja-JP" altLang="en-US" smtClean="0">
                <a:latin typeface="Calibri" panose="020F0502020204030204" pitchFamily="34" charset="0"/>
              </a:rPr>
              <a:pPr/>
              <a:t>18</a:t>
            </a:fld>
            <a:endParaRPr lang="ja-JP" altLang="en-US" smtClean="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smtClean="0"/>
              <a:t>To achieve</a:t>
            </a:r>
            <a:r>
              <a:rPr lang="en-US" altLang="ja-JP" baseline="0" dirty="0" smtClean="0"/>
              <a:t> higher error protection mechanism, there are 2 approaches as future work.</a:t>
            </a:r>
            <a:endParaRPr lang="ja-JP" altLang="en-US" dirty="0" smtClean="0"/>
          </a:p>
        </p:txBody>
      </p:sp>
      <p:sp>
        <p:nvSpPr>
          <p:cNvPr id="5018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DA7F3276-FED6-4A3F-A8CB-318F9CE6C3EC}" type="slidenum">
              <a:rPr lang="ja-JP" altLang="en-US" smtClean="0">
                <a:latin typeface="Calibri" panose="020F0502020204030204" pitchFamily="34" charset="0"/>
              </a:rPr>
              <a:pPr/>
              <a:t>19</a:t>
            </a:fld>
            <a:endParaRPr lang="ja-JP"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smtClean="0"/>
              <a:t>Here is the outline of my presentation.</a:t>
            </a:r>
          </a:p>
          <a:p>
            <a:r>
              <a:rPr lang="en-US" altLang="ja-JP" dirty="0" smtClean="0"/>
              <a:t>First</a:t>
            </a:r>
            <a:r>
              <a:rPr lang="en-US" altLang="ja-JP" baseline="0" dirty="0" smtClean="0"/>
              <a:t> I’ll introduce the background and issues. Then motivation and research goal.</a:t>
            </a:r>
          </a:p>
          <a:p>
            <a:r>
              <a:rPr kumimoji="1" lang="en-US" altLang="ja-JP" sz="1200" b="0" i="0" kern="1200" dirty="0" smtClean="0">
                <a:solidFill>
                  <a:schemeClr val="tx1"/>
                </a:solidFill>
                <a:effectLst/>
                <a:latin typeface="+mn-lt"/>
                <a:ea typeface="+mn-ea"/>
                <a:cs typeface="+mn-cs"/>
              </a:rPr>
              <a:t>Followed by presentation of my approach and evaluation.</a:t>
            </a:r>
          </a:p>
          <a:p>
            <a:r>
              <a:rPr kumimoji="1" lang="en-US" altLang="ja-JP" sz="1200" b="0" i="0" kern="1200" dirty="0" smtClean="0">
                <a:solidFill>
                  <a:schemeClr val="tx1"/>
                </a:solidFill>
                <a:effectLst/>
                <a:latin typeface="+mn-lt"/>
                <a:ea typeface="+mn-ea"/>
                <a:cs typeface="+mn-cs"/>
              </a:rPr>
              <a:t>Lastly, I will conclude</a:t>
            </a:r>
            <a:r>
              <a:rPr kumimoji="1" lang="en-US" altLang="ja-JP" sz="1200" b="0" i="0" kern="1200" baseline="0" dirty="0" smtClean="0">
                <a:solidFill>
                  <a:schemeClr val="tx1"/>
                </a:solidFill>
                <a:effectLst/>
                <a:latin typeface="+mn-lt"/>
                <a:ea typeface="+mn-ea"/>
                <a:cs typeface="+mn-cs"/>
              </a:rPr>
              <a:t> with a summary.</a:t>
            </a:r>
            <a:endParaRPr lang="ja-JP" altLang="en-US" dirty="0" smtClean="0"/>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8B7506C8-7974-4758-BE4B-36E24BDBD1D4}" type="slidenum">
              <a:rPr lang="ja-JP" altLang="en-US" smtClean="0">
                <a:latin typeface="Calibri" panose="020F0502020204030204" pitchFamily="34" charset="0"/>
              </a:rPr>
              <a:pPr/>
              <a:t>2</a:t>
            </a:fld>
            <a:endParaRPr lang="ja-JP" altLang="en-US"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b="1" i="1" smtClean="0"/>
              <a:t>Thank you for your attention!</a:t>
            </a:r>
            <a:endParaRPr lang="ja-JP" altLang="en-US" b="1" i="1" dirty="0" smtClean="0"/>
          </a:p>
        </p:txBody>
      </p:sp>
      <p:sp>
        <p:nvSpPr>
          <p:cNvPr id="5222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CDD460AE-509C-421D-B6EC-9B9D0ACF2980}" type="slidenum">
              <a:rPr lang="ja-JP" altLang="en-US" smtClean="0">
                <a:latin typeface="Calibri" panose="020F0502020204030204" pitchFamily="34" charset="0"/>
              </a:rPr>
              <a:pPr/>
              <a:t>20</a:t>
            </a:fld>
            <a:endParaRPr lang="ja-JP"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smtClean="0"/>
              <a:t>In Many/Multi-core System-on-Chips(</a:t>
            </a:r>
            <a:r>
              <a:rPr lang="en-US" altLang="ja-JP" dirty="0" err="1" smtClean="0"/>
              <a:t>MSoCs</a:t>
            </a:r>
            <a:r>
              <a:rPr lang="en-US" altLang="ja-JP" dirty="0" smtClean="0"/>
              <a:t>) architecture, global interconnects is the major performance bottleneck. Major and modern backbone architecture</a:t>
            </a:r>
            <a:r>
              <a:rPr lang="en-US" altLang="ja-JP" baseline="0" dirty="0" smtClean="0"/>
              <a:t> </a:t>
            </a:r>
            <a:r>
              <a:rPr lang="en-US" altLang="ja-JP" dirty="0" smtClean="0"/>
              <a:t>is shared-bus. Although it has simple structure, high extensibility and low area cost, it suffers from some limitations. </a:t>
            </a:r>
          </a:p>
          <a:p>
            <a:r>
              <a:rPr lang="en-US" altLang="ja-JP" dirty="0" smtClean="0"/>
              <a:t>For example,</a:t>
            </a:r>
          </a:p>
          <a:p>
            <a:r>
              <a:rPr lang="en-US" altLang="ja-JP" dirty="0" smtClean="0"/>
              <a:t>Low scalability: Practical number of cores is only up to tens of cores.</a:t>
            </a:r>
          </a:p>
          <a:p>
            <a:r>
              <a:rPr lang="en-US" altLang="ja-JP" dirty="0" smtClean="0"/>
              <a:t>No parallelism:</a:t>
            </a:r>
            <a:r>
              <a:rPr lang="ja-JP" altLang="en-US" dirty="0" smtClean="0"/>
              <a:t>　</a:t>
            </a:r>
            <a:r>
              <a:rPr lang="en-US" altLang="ja-JP" dirty="0" smtClean="0"/>
              <a:t>shared bus allows only one communication at a time.</a:t>
            </a:r>
          </a:p>
          <a:p>
            <a:r>
              <a:rPr lang="en-US" altLang="ja-JP" dirty="0" smtClean="0"/>
              <a:t>Long wire Problem: The longer wires become when many cores attached, the more delay increase due to long path and capacitance. </a:t>
            </a:r>
          </a:p>
          <a:p>
            <a:r>
              <a:rPr lang="en-US" altLang="ja-JP" b="1" dirty="0" smtClean="0"/>
              <a:t>Therefore, efficient global interconnect is necessary for future many-core based system architecture.</a:t>
            </a:r>
          </a:p>
          <a:p>
            <a:endParaRPr lang="en-US" altLang="ja-JP" dirty="0" smtClean="0"/>
          </a:p>
          <a:p>
            <a:r>
              <a:rPr lang="en-US" altLang="ja-JP" dirty="0" smtClean="0"/>
              <a:t>Low scalability:</a:t>
            </a:r>
            <a:r>
              <a:rPr lang="en-US" altLang="ja-JP" baseline="0" dirty="0" smtClean="0"/>
              <a:t> communication between master and slave is only one communication at a time. So, when cores numbers increase, latency also increase. </a:t>
            </a:r>
            <a:endParaRPr lang="en-US" altLang="ja-JP" dirty="0" smtClean="0"/>
          </a:p>
          <a:p>
            <a:endParaRPr lang="ja-JP" altLang="en-US" dirty="0" smtClean="0"/>
          </a:p>
        </p:txBody>
      </p:sp>
      <p:sp>
        <p:nvSpPr>
          <p:cNvPr id="1946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66ADA4B2-B6EF-478F-98A4-3A2BB5FB6762}" type="slidenum">
              <a:rPr lang="ja-JP" altLang="en-US" smtClean="0">
                <a:latin typeface="Calibri" panose="020F0502020204030204" pitchFamily="34" charset="0"/>
              </a:rPr>
              <a:pPr/>
              <a:t>3</a:t>
            </a:fld>
            <a:endParaRPr lang="ja-JP"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b="1" dirty="0" smtClean="0"/>
              <a:t>Network-on-Chip(</a:t>
            </a:r>
            <a:r>
              <a:rPr lang="en-US" altLang="ja-JP" b="1" dirty="0" err="1" smtClean="0"/>
              <a:t>NoC</a:t>
            </a:r>
            <a:r>
              <a:rPr lang="en-US" altLang="ja-JP" b="1" dirty="0" smtClean="0"/>
              <a:t>) is an efficient communication backbone of next generation Many core based </a:t>
            </a:r>
            <a:r>
              <a:rPr lang="en-US" altLang="ja-JP" b="1" dirty="0" err="1" smtClean="0"/>
              <a:t>SoC.</a:t>
            </a:r>
            <a:r>
              <a:rPr lang="en-US" altLang="ja-JP" dirty="0" smtClean="0"/>
              <a:t> </a:t>
            </a:r>
            <a:r>
              <a:rPr lang="en-US" altLang="ja-JP" dirty="0" err="1" smtClean="0"/>
              <a:t>NoC</a:t>
            </a:r>
            <a:r>
              <a:rPr lang="en-US" altLang="ja-JP" dirty="0" smtClean="0"/>
              <a:t> paradigm offers more scalability than conventional shared bus interconnects and allows more processing elements to be efficiently integrated into a </a:t>
            </a:r>
            <a:r>
              <a:rPr lang="en-US" altLang="ja-JP" dirty="0" err="1" smtClean="0"/>
              <a:t>SoC.</a:t>
            </a:r>
            <a:r>
              <a:rPr lang="en-US" altLang="ja-JP" dirty="0" smtClean="0"/>
              <a:t> Processing elements are connected via a packet switched communication network.</a:t>
            </a:r>
            <a:r>
              <a:rPr lang="en-US" altLang="ja-JP" baseline="0" dirty="0" smtClean="0"/>
              <a:t> </a:t>
            </a:r>
            <a:r>
              <a:rPr lang="en-US" altLang="ja-JP" dirty="0" smtClean="0"/>
              <a:t>This figure shows 3x3 network size,</a:t>
            </a:r>
            <a:r>
              <a:rPr lang="en-US" altLang="ja-JP" baseline="0" dirty="0" smtClean="0"/>
              <a:t> mesh topology Network-on-Chip.</a:t>
            </a:r>
            <a:endParaRPr lang="en-US" altLang="ja-JP" dirty="0" smtClean="0"/>
          </a:p>
          <a:p>
            <a:endParaRPr lang="en-US" altLang="ja-JP" dirty="0" smtClean="0"/>
          </a:p>
          <a:p>
            <a:r>
              <a:rPr lang="en-US" altLang="ja-JP" dirty="0" smtClean="0"/>
              <a:t>(memo)</a:t>
            </a:r>
          </a:p>
          <a:p>
            <a:r>
              <a:rPr lang="en-US" altLang="ja-JP" dirty="0" smtClean="0"/>
              <a:t>Reusable: By changing interconnects</a:t>
            </a:r>
            <a:r>
              <a:rPr lang="en-US" altLang="ja-JP" baseline="0" dirty="0" smtClean="0"/>
              <a:t> between modules, we can change </a:t>
            </a:r>
            <a:r>
              <a:rPr lang="en-US" altLang="ja-JP" baseline="0" dirty="0" err="1" smtClean="0"/>
              <a:t>SoC</a:t>
            </a:r>
            <a:r>
              <a:rPr lang="en-US" altLang="ja-JP" baseline="0" dirty="0" smtClean="0"/>
              <a:t> system.</a:t>
            </a:r>
            <a:endParaRPr lang="en-US" altLang="ja-JP" dirty="0" smtClean="0"/>
          </a:p>
          <a:p>
            <a:r>
              <a:rPr lang="en-US" altLang="ja-JP" dirty="0" smtClean="0"/>
              <a:t>Lower power</a:t>
            </a:r>
            <a:r>
              <a:rPr lang="en-US" altLang="ja-JP" baseline="0" dirty="0" smtClean="0"/>
              <a:t> consumption:</a:t>
            </a:r>
            <a:endParaRPr lang="en-US" altLang="ja-JP" dirty="0" smtClean="0"/>
          </a:p>
          <a:p>
            <a:endParaRPr lang="ja-JP" altLang="en-US" dirty="0" smtClean="0"/>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5E06CC2D-3B40-4A56-9318-D3D4FE6E65A0}" type="slidenum">
              <a:rPr lang="ja-JP" altLang="en-US" smtClean="0">
                <a:latin typeface="Calibri" panose="020F0502020204030204" pitchFamily="34" charset="0"/>
              </a:rPr>
              <a:pPr/>
              <a:t>4</a:t>
            </a:fld>
            <a:endParaRPr lang="ja-JP"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ja-JP" dirty="0" smtClean="0"/>
              <a:t>OASIS-</a:t>
            </a:r>
            <a:r>
              <a:rPr lang="en-US" altLang="ja-JP" dirty="0" err="1" smtClean="0"/>
              <a:t>NoC</a:t>
            </a:r>
            <a:r>
              <a:rPr lang="en-US" altLang="ja-JP" dirty="0" smtClean="0"/>
              <a:t> system is targeted for safety critical embedded applications. This figure shows LAFT(Look-Ahead-Fault-Tolerant) based OASIS </a:t>
            </a:r>
            <a:r>
              <a:rPr lang="en-US" altLang="ja-JP" dirty="0" err="1" smtClean="0"/>
              <a:t>NoC’s</a:t>
            </a:r>
            <a:r>
              <a:rPr lang="en-US" altLang="ja-JP" dirty="0" smtClean="0"/>
              <a:t> architecture. There are 3 pipe-line stages, buffer-writing,</a:t>
            </a:r>
            <a:r>
              <a:rPr lang="en-US" altLang="ja-JP" baseline="0" dirty="0" smtClean="0"/>
              <a:t> next port computing, switch-allocation and crossbar-traversal. </a:t>
            </a:r>
            <a:r>
              <a:rPr kumimoji="1" lang="en-US" altLang="ja-JP" dirty="0" smtClean="0"/>
              <a:t>Routing</a:t>
            </a:r>
            <a:r>
              <a:rPr kumimoji="1" lang="en-US" altLang="ja-JP" baseline="0" dirty="0" smtClean="0"/>
              <a:t> Algorithm is</a:t>
            </a:r>
            <a:r>
              <a:rPr kumimoji="1" lang="en-US" altLang="ja-JP" dirty="0" smtClean="0"/>
              <a:t> Look-Ahead Routing Algorithm</a:t>
            </a:r>
            <a:r>
              <a:rPr kumimoji="1" lang="en-US" altLang="ja-JP" baseline="0" dirty="0" smtClean="0"/>
              <a:t>: it </a:t>
            </a:r>
            <a:r>
              <a:rPr kumimoji="1" lang="en-US" altLang="ja-JP" dirty="0" smtClean="0"/>
              <a:t>precompute the next</a:t>
            </a:r>
            <a:r>
              <a:rPr kumimoji="1" lang="en-US" altLang="ja-JP" baseline="0" dirty="0" smtClean="0"/>
              <a:t> router’s out port in previous node.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baseline="0" dirty="0" smtClean="0"/>
              <a:t>Forwarding mechanism is Wormhole. This is suitable for large packet size data.</a:t>
            </a:r>
            <a:endParaRPr lang="en-US" altLang="ja-JP" b="1" dirty="0" smtClean="0"/>
          </a:p>
          <a:p>
            <a:r>
              <a:rPr lang="en-US" altLang="ja-JP" b="1" dirty="0" smtClean="0"/>
              <a:t>Target of OASIS </a:t>
            </a:r>
            <a:r>
              <a:rPr lang="en-US" altLang="ja-JP" b="1" dirty="0" err="1" smtClean="0"/>
              <a:t>NoC</a:t>
            </a:r>
            <a:r>
              <a:rPr lang="en-US" altLang="ja-JP" b="1" dirty="0" smtClean="0"/>
              <a:t> architecture is multi / many core based system.</a:t>
            </a:r>
          </a:p>
          <a:p>
            <a:endParaRPr lang="en-US" altLang="ja-JP" b="1" dirty="0" smtClean="0"/>
          </a:p>
          <a:p>
            <a:r>
              <a:rPr lang="en-US" altLang="ja-JP" b="0" dirty="0" smtClean="0"/>
              <a:t>(merit)</a:t>
            </a:r>
          </a:p>
          <a:p>
            <a:r>
              <a:rPr lang="en-US" altLang="ja-JP" b="0" dirty="0" smtClean="0"/>
              <a:t>Look Ahead: </a:t>
            </a:r>
            <a:r>
              <a:rPr kumimoji="1" lang="en-US" altLang="ja-JP" baseline="0" dirty="0" smtClean="0"/>
              <a:t>it </a:t>
            </a:r>
            <a:r>
              <a:rPr kumimoji="1" lang="en-US" altLang="ja-JP" dirty="0" smtClean="0"/>
              <a:t>precompute the next</a:t>
            </a:r>
            <a:r>
              <a:rPr kumimoji="1" lang="en-US" altLang="ja-JP" baseline="0" dirty="0" smtClean="0"/>
              <a:t> router’s out port in previous node.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b="0" baseline="0" dirty="0" smtClean="0"/>
              <a:t>Forwarding method is wormhole: </a:t>
            </a:r>
            <a:r>
              <a:rPr kumimoji="1" lang="en-US" altLang="ja-JP" baseline="0" dirty="0" smtClean="0"/>
              <a:t>In this way, packets are divided into flits(header, payload, tail).The header has information of source and destination, so it’s calculated by routing and other flits follow the path. This is suitable for large packet size data.</a:t>
            </a:r>
            <a:endParaRPr kumimoji="1" lang="ja-JP" altLang="en-US" dirty="0" smtClean="0"/>
          </a:p>
          <a:p>
            <a:r>
              <a:rPr kumimoji="1" lang="en-US" altLang="ja-JP" b="0" baseline="0" dirty="0" smtClean="0"/>
              <a:t> </a:t>
            </a:r>
            <a:endParaRPr lang="en-US" altLang="ja-JP" b="0" dirty="0" smtClean="0"/>
          </a:p>
          <a:p>
            <a:endParaRPr lang="ja-JP" altLang="en-US"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E65275BE-83C6-4637-B4C0-5A39D140AFEC}" type="slidenum">
              <a:rPr lang="ja-JP" altLang="en-US" smtClean="0">
                <a:latin typeface="Calibri" panose="020F0502020204030204" pitchFamily="34" charset="0"/>
              </a:rPr>
              <a:pPr/>
              <a:t>5</a:t>
            </a:fld>
            <a:endParaRPr lang="ja-JP"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smtClean="0"/>
              <a:t>(note) In deep submicron technology(DSM), device shrinks towards nanometer scale and wires become unreliable. Several problem occurs in on-chip interconnects. Scaling</a:t>
            </a:r>
            <a:r>
              <a:rPr lang="en-US" altLang="ja-JP" baseline="0" dirty="0" smtClean="0"/>
              <a:t> of</a:t>
            </a:r>
            <a:r>
              <a:rPr lang="en-US" altLang="ja-JP" dirty="0" smtClean="0"/>
              <a:t> supply voltage, increasing wire density and faster clock rates. These problem cause data corruption, crosstalk</a:t>
            </a:r>
            <a:r>
              <a:rPr lang="en-US" altLang="ja-JP" baseline="0" dirty="0" smtClean="0"/>
              <a:t> noise and jitter problems.</a:t>
            </a:r>
            <a:r>
              <a:rPr lang="en-US" altLang="ja-JP" dirty="0" smtClean="0"/>
              <a:t> Hence, these transient error leads to performance degradation or system crash. </a:t>
            </a:r>
            <a:r>
              <a:rPr lang="en-US" altLang="ja-JP" b="1" dirty="0" smtClean="0"/>
              <a:t>In this research, providing on-chip interconnects resilience from transient error is focused.</a:t>
            </a:r>
          </a:p>
          <a:p>
            <a:endParaRPr lang="en-US" altLang="ja-JP" dirty="0" smtClean="0"/>
          </a:p>
          <a:p>
            <a:r>
              <a:rPr lang="en-US" altLang="ja-JP" dirty="0" smtClean="0"/>
              <a:t>(memo)</a:t>
            </a:r>
          </a:p>
          <a:p>
            <a:r>
              <a:rPr lang="en-US" altLang="ja-JP" dirty="0" smtClean="0"/>
              <a:t>Scaling of supply voltage: when the metal space is resistance</a:t>
            </a:r>
            <a:r>
              <a:rPr lang="en-US" altLang="ja-JP" baseline="0" dirty="0" smtClean="0"/>
              <a:t> become higher, higher voltage is needed to function.</a:t>
            </a:r>
            <a:endParaRPr lang="en-US" altLang="ja-JP" dirty="0" smtClean="0"/>
          </a:p>
          <a:p>
            <a:r>
              <a:rPr lang="en-US" altLang="ja-JP" dirty="0" smtClean="0"/>
              <a:t>Faster clock rates: as device shrink, wire become shorter. Faster clock cause jitter problem.</a:t>
            </a:r>
          </a:p>
        </p:txBody>
      </p:sp>
      <p:sp>
        <p:nvSpPr>
          <p:cNvPr id="2560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9D99F38F-CD0A-47AF-A6EA-1A8BD6803298}" type="slidenum">
              <a:rPr lang="ja-JP" altLang="en-US" smtClean="0">
                <a:latin typeface="Calibri" panose="020F0502020204030204" pitchFamily="34" charset="0"/>
              </a:rPr>
              <a:pPr/>
              <a:t>6</a:t>
            </a:fld>
            <a:endParaRPr lang="ja-JP"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a:defRPr/>
            </a:pPr>
            <a:r>
              <a:rPr lang="en-US" altLang="ja-JP" dirty="0" smtClean="0">
                <a:solidFill>
                  <a:schemeClr val="bg1">
                    <a:lumMod val="65000"/>
                  </a:schemeClr>
                </a:solidFill>
              </a:rPr>
              <a:t>Research goal is </a:t>
            </a:r>
            <a:r>
              <a:rPr lang="en-US" altLang="ja-JP" b="1" i="1" dirty="0" smtClean="0"/>
              <a:t>Achieve </a:t>
            </a:r>
            <a:r>
              <a:rPr lang="en-US" altLang="ja-JP" b="1" i="1" dirty="0" smtClean="0">
                <a:solidFill>
                  <a:srgbClr val="FF0000"/>
                </a:solidFill>
              </a:rPr>
              <a:t>high level error protection </a:t>
            </a:r>
            <a:r>
              <a:rPr lang="en-US" altLang="ja-JP" b="1" i="1" dirty="0" smtClean="0"/>
              <a:t>with </a:t>
            </a:r>
            <a:r>
              <a:rPr lang="en-US" altLang="ja-JP" b="1" i="1" dirty="0" smtClean="0">
                <a:solidFill>
                  <a:schemeClr val="accent1"/>
                </a:solidFill>
              </a:rPr>
              <a:t> little performance degradation and  small power overhead.</a:t>
            </a:r>
          </a:p>
          <a:p>
            <a:pPr>
              <a:defRPr/>
            </a:pPr>
            <a:r>
              <a:rPr lang="en-US" altLang="ja-JP" i="1" dirty="0" smtClean="0">
                <a:solidFill>
                  <a:schemeClr val="accent1"/>
                </a:solidFill>
              </a:rPr>
              <a:t>To achieve this, we have to provide resilience transfer from soft errors. Single error correction,</a:t>
            </a:r>
            <a:r>
              <a:rPr lang="en-US" altLang="ja-JP" i="1" baseline="0" dirty="0" smtClean="0">
                <a:solidFill>
                  <a:schemeClr val="accent1"/>
                </a:solidFill>
              </a:rPr>
              <a:t> double error detection</a:t>
            </a:r>
            <a:r>
              <a:rPr lang="en-US" altLang="ja-JP" i="1" dirty="0" smtClean="0">
                <a:solidFill>
                  <a:schemeClr val="accent1"/>
                </a:solidFill>
              </a:rPr>
              <a:t> was adopted as Error-correcting</a:t>
            </a:r>
            <a:r>
              <a:rPr lang="en-US" altLang="ja-JP" i="1" baseline="0" dirty="0" smtClean="0">
                <a:solidFill>
                  <a:schemeClr val="accent1"/>
                </a:solidFill>
              </a:rPr>
              <a:t>-code</a:t>
            </a:r>
            <a:r>
              <a:rPr lang="en-US" altLang="ja-JP" i="1" dirty="0" smtClean="0">
                <a:solidFill>
                  <a:schemeClr val="accent1"/>
                </a:solidFill>
              </a:rPr>
              <a:t>. This way can correct errors efficiently. </a:t>
            </a:r>
            <a:r>
              <a:rPr lang="en-US" altLang="ja-JP" dirty="0" smtClean="0">
                <a:solidFill>
                  <a:schemeClr val="bg1">
                    <a:lumMod val="65000"/>
                  </a:schemeClr>
                </a:solidFill>
              </a:rPr>
              <a:t>On the</a:t>
            </a:r>
            <a:r>
              <a:rPr lang="en-US" altLang="ja-JP" baseline="0" dirty="0" smtClean="0">
                <a:solidFill>
                  <a:schemeClr val="bg1">
                    <a:lumMod val="65000"/>
                  </a:schemeClr>
                </a:solidFill>
              </a:rPr>
              <a:t> following slides, I’ll explain about details of this ECC method.</a:t>
            </a:r>
            <a:endParaRPr lang="en-US" altLang="ja-JP" dirty="0" smtClean="0">
              <a:solidFill>
                <a:schemeClr val="bg1">
                  <a:lumMod val="65000"/>
                </a:schemeClr>
              </a:solidFill>
            </a:endParaRPr>
          </a:p>
        </p:txBody>
      </p:sp>
      <p:sp>
        <p:nvSpPr>
          <p:cNvPr id="2765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CEF73D09-E2C6-46DA-9233-AE804401070B}" type="slidenum">
              <a:rPr lang="ja-JP" altLang="en-US" smtClean="0">
                <a:latin typeface="Calibri" panose="020F0502020204030204" pitchFamily="34" charset="0"/>
              </a:rPr>
              <a:pPr/>
              <a:t>7</a:t>
            </a:fld>
            <a:endParaRPr lang="ja-JP"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a:defRPr/>
            </a:pPr>
            <a:r>
              <a:rPr lang="ja-JP" altLang="en-US" sz="1400" kern="0" dirty="0" smtClean="0">
                <a:solidFill>
                  <a:srgbClr val="222222"/>
                </a:solidFill>
                <a:cs typeface="Times New Roman" panose="02020603050405020304" pitchFamily="18" charset="0"/>
              </a:rPr>
              <a:t> </a:t>
            </a:r>
            <a:r>
              <a:rPr lang="en-US" altLang="ja-JP" kern="0" dirty="0" smtClean="0">
                <a:solidFill>
                  <a:srgbClr val="222222"/>
                </a:solidFill>
                <a:cs typeface="Times New Roman" panose="02020603050405020304" pitchFamily="18" charset="0"/>
              </a:rPr>
              <a:t>SECDED</a:t>
            </a:r>
            <a:r>
              <a:rPr lang="ja-JP" altLang="en-US" kern="0" dirty="0" smtClean="0">
                <a:solidFill>
                  <a:srgbClr val="222222"/>
                </a:solidFill>
                <a:cs typeface="Times New Roman" panose="02020603050405020304" pitchFamily="18" charset="0"/>
              </a:rPr>
              <a:t>　</a:t>
            </a:r>
            <a:r>
              <a:rPr lang="en-US" altLang="ja-JP" kern="0" dirty="0" smtClean="0">
                <a:solidFill>
                  <a:srgbClr val="222222"/>
                </a:solidFill>
                <a:cs typeface="Times New Roman" panose="02020603050405020304" pitchFamily="18" charset="0"/>
              </a:rPr>
              <a:t>is an error  protection  method  widely used to increase computer memory reliability. This method is based on Hamming code, and it can  detect or correct error occurred on data signals. In the case of 1 bit  error,  this  method  can correct the error by  inverting</a:t>
            </a:r>
            <a:r>
              <a:rPr lang="ja-JP" altLang="en-US" kern="0" dirty="0" smtClean="0">
                <a:solidFill>
                  <a:srgbClr val="222222"/>
                </a:solidFill>
                <a:cs typeface="Times New Roman" panose="02020603050405020304" pitchFamily="18" charset="0"/>
              </a:rPr>
              <a:t>　</a:t>
            </a:r>
            <a:r>
              <a:rPr lang="en-US" altLang="ja-JP" kern="0" dirty="0" smtClean="0">
                <a:solidFill>
                  <a:srgbClr val="222222"/>
                </a:solidFill>
                <a:cs typeface="Times New Roman" panose="02020603050405020304" pitchFamily="18" charset="0"/>
              </a:rPr>
              <a:t>the corresponding bit. In the case  of 2 bit  errors, the method only detects the  error.  SECDED can process quickly, however error correction ability of SECDED is not high. In this research, Optimal-minimum-odd-weight column SECDED is adopted, because this way is better in hardware implementation than conventional SECDED due to optimization of parity-check-matrix comprising. </a:t>
            </a:r>
            <a:r>
              <a:rPr lang="en-US" altLang="ja-JP" b="1" kern="0" dirty="0" smtClean="0">
                <a:solidFill>
                  <a:srgbClr val="222222"/>
                </a:solidFill>
                <a:cs typeface="Times New Roman" panose="02020603050405020304" pitchFamily="18" charset="0"/>
              </a:rPr>
              <a:t>This method is intended for </a:t>
            </a:r>
            <a:r>
              <a:rPr lang="en-US" altLang="ja-JP" b="1" kern="0" dirty="0" smtClean="0">
                <a:cs typeface="Times New Roman" panose="02020603050405020304" pitchFamily="18" charset="0"/>
              </a:rPr>
              <a:t>time critical safe</a:t>
            </a:r>
            <a:r>
              <a:rPr lang="en-US" altLang="ja-JP" b="1" kern="0" dirty="0" smtClean="0">
                <a:ea typeface="游明朝" panose="02020400000000000000" pitchFamily="18" charset="-128"/>
                <a:cs typeface="Times New Roman" panose="02020603050405020304" pitchFamily="18" charset="0"/>
              </a:rPr>
              <a:t>ty applications.</a:t>
            </a:r>
            <a:endParaRPr lang="ja-JP" altLang="ja-JP" b="1" kern="100" dirty="0" smtClean="0">
              <a:ea typeface="游明朝" panose="02020400000000000000" pitchFamily="18" charset="-128"/>
              <a:cs typeface="Times New Roman" panose="02020603050405020304" pitchFamily="18" charset="0"/>
            </a:endParaRPr>
          </a:p>
          <a:p>
            <a:pPr>
              <a:defRPr/>
            </a:pPr>
            <a:endParaRPr lang="ja-JP" altLang="en-US" dirty="0"/>
          </a:p>
        </p:txBody>
      </p:sp>
      <p:sp>
        <p:nvSpPr>
          <p:cNvPr id="2970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1438C04D-A0E6-42FF-B85B-9ACDFE75C1F0}" type="slidenum">
              <a:rPr lang="ja-JP" altLang="en-US" smtClean="0">
                <a:latin typeface="Calibri" panose="020F0502020204030204" pitchFamily="34" charset="0"/>
              </a:rPr>
              <a:pPr/>
              <a:t>8</a:t>
            </a:fld>
            <a:endParaRPr lang="ja-JP"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smtClean="0"/>
              <a:t>I’ll explain about error</a:t>
            </a:r>
            <a:r>
              <a:rPr lang="en-US" altLang="ja-JP" baseline="0" dirty="0" smtClean="0"/>
              <a:t> protection using SECDED.</a:t>
            </a:r>
            <a:endParaRPr lang="en-US" altLang="ja-JP" dirty="0" smtClean="0"/>
          </a:p>
          <a:p>
            <a:r>
              <a:rPr lang="en-US" altLang="ja-JP" dirty="0" smtClean="0"/>
              <a:t>Although H-matrix in this research is actually (35,28)</a:t>
            </a:r>
            <a:r>
              <a:rPr lang="en-US" altLang="ja-JP" baseline="0" dirty="0" smtClean="0"/>
              <a:t>-</a:t>
            </a:r>
            <a:r>
              <a:rPr lang="en-US" altLang="ja-JP" dirty="0" smtClean="0"/>
              <a:t>size, (8,4)-size H-matrix is used for simple explanation on following slides. This figure contains 2 block diagrams, encoder and decoder module. When data</a:t>
            </a:r>
            <a:r>
              <a:rPr lang="en-US" altLang="ja-JP" baseline="0" dirty="0" smtClean="0"/>
              <a:t> is input into encoder module, </a:t>
            </a:r>
            <a:r>
              <a:rPr lang="en-US" altLang="ja-JP" dirty="0" smtClean="0"/>
              <a:t>parity-check bit is generated for error check and attached to the data. Error</a:t>
            </a:r>
            <a:r>
              <a:rPr lang="en-US" altLang="ja-JP" baseline="0" dirty="0" smtClean="0"/>
              <a:t> injection may happen on transfer way.</a:t>
            </a:r>
          </a:p>
          <a:p>
            <a:r>
              <a:rPr lang="en-US" altLang="ja-JP" dirty="0" smtClean="0"/>
              <a:t>Code data is decoded</a:t>
            </a:r>
            <a:r>
              <a:rPr lang="en-US" altLang="ja-JP" baseline="0" dirty="0" smtClean="0"/>
              <a:t> in decoder module by calculating syndrome bit and then correct or detect error.</a:t>
            </a:r>
            <a:endParaRPr lang="en-US" altLang="ja-JP" dirty="0" smtClean="0"/>
          </a:p>
          <a:p>
            <a:endParaRPr lang="ja-JP" altLang="en-US" dirty="0" smtClean="0"/>
          </a:p>
        </p:txBody>
      </p:sp>
      <p:sp>
        <p:nvSpPr>
          <p:cNvPr id="317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E3D8ACA3-90C0-4126-9D9A-08298EED0E76}" type="slidenum">
              <a:rPr lang="ja-JP" altLang="en-US" smtClean="0">
                <a:latin typeface="Calibri" panose="020F0502020204030204" pitchFamily="34" charset="0"/>
              </a:rPr>
              <a:pPr/>
              <a:t>9</a:t>
            </a:fld>
            <a:endParaRPr lang="ja-JP"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cxnSp>
        <p:nvCxnSpPr>
          <p:cNvPr id="4" name="直線コネクタ 3"/>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6" name="日付プレースホルダ 3"/>
          <p:cNvSpPr>
            <a:spLocks noGrp="1"/>
          </p:cNvSpPr>
          <p:nvPr>
            <p:ph type="dt" sz="half" idx="10"/>
          </p:nvPr>
        </p:nvSpPr>
        <p:spPr/>
        <p:txBody>
          <a:bodyPr/>
          <a:lstStyle>
            <a:lvl1pPr>
              <a:defRPr/>
            </a:lvl1pPr>
          </a:lstStyle>
          <a:p>
            <a:pPr>
              <a:defRPr/>
            </a:pPr>
            <a:fld id="{F6FAEADB-E073-4BA1-AD24-DA87CF58AE99}" type="datetime4">
              <a:rPr lang="en-US" altLang="ja-JP"/>
              <a:pPr>
                <a:defRPr/>
              </a:pPr>
              <a:t>February 21, 2017</a:t>
            </a:fld>
            <a:endParaRPr lang="ja-JP" altLang="en-US"/>
          </a:p>
        </p:txBody>
      </p:sp>
      <p:sp>
        <p:nvSpPr>
          <p:cNvPr id="7" name="フッター プレースホルダ 4"/>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5"/>
          <p:cNvSpPr>
            <a:spLocks noGrp="1"/>
          </p:cNvSpPr>
          <p:nvPr>
            <p:ph type="sldNum" sz="quarter" idx="12"/>
          </p:nvPr>
        </p:nvSpPr>
        <p:spPr/>
        <p:txBody>
          <a:bodyPr/>
          <a:lstStyle>
            <a:lvl1pPr>
              <a:defRPr/>
            </a:lvl1pPr>
          </a:lstStyle>
          <a:p>
            <a:pPr>
              <a:defRPr/>
            </a:pPr>
            <a:fld id="{CC4421BF-60A6-4FEA-AA6B-3A9E1AFA5B41}" type="slidenum">
              <a:rPr lang="ja-JP" altLang="en-US"/>
              <a:pPr>
                <a:defRPr/>
              </a:pPr>
              <a:t>‹#›</a:t>
            </a:fld>
            <a:endParaRPr lang="ja-JP" altLang="en-US"/>
          </a:p>
        </p:txBody>
      </p:sp>
    </p:spTree>
    <p:extLst>
      <p:ext uri="{BB962C8B-B14F-4D97-AF65-F5344CB8AC3E}">
        <p14:creationId xmlns:p14="http://schemas.microsoft.com/office/powerpoint/2010/main" val="154130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cxnSp>
        <p:nvCxnSpPr>
          <p:cNvPr id="4" name="直線コネクタ 3"/>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日付プレースホルダ 3"/>
          <p:cNvSpPr>
            <a:spLocks noGrp="1"/>
          </p:cNvSpPr>
          <p:nvPr>
            <p:ph type="dt" sz="half" idx="10"/>
          </p:nvPr>
        </p:nvSpPr>
        <p:spPr/>
        <p:txBody>
          <a:bodyPr/>
          <a:lstStyle>
            <a:lvl1pPr>
              <a:defRPr/>
            </a:lvl1pPr>
          </a:lstStyle>
          <a:p>
            <a:pPr>
              <a:defRPr/>
            </a:pPr>
            <a:fld id="{0EC7DC8D-359E-4765-B867-5F47389DA653}" type="datetime4">
              <a:rPr lang="en-US" altLang="ja-JP"/>
              <a:pPr>
                <a:defRPr/>
              </a:pPr>
              <a:t>February 21, 2017</a:t>
            </a:fld>
            <a:endParaRPr lang="ja-JP" altLang="en-US"/>
          </a:p>
        </p:txBody>
      </p:sp>
      <p:sp>
        <p:nvSpPr>
          <p:cNvPr id="7" name="フッター プレースホルダ 4"/>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5"/>
          <p:cNvSpPr>
            <a:spLocks noGrp="1"/>
          </p:cNvSpPr>
          <p:nvPr>
            <p:ph type="sldNum" sz="quarter" idx="12"/>
          </p:nvPr>
        </p:nvSpPr>
        <p:spPr/>
        <p:txBody>
          <a:bodyPr/>
          <a:lstStyle>
            <a:lvl1pPr>
              <a:defRPr/>
            </a:lvl1pPr>
          </a:lstStyle>
          <a:p>
            <a:pPr>
              <a:defRPr/>
            </a:pPr>
            <a:fld id="{B9B3FC94-E566-4EDA-9040-82A06EED38D0}" type="slidenum">
              <a:rPr lang="ja-JP" altLang="en-US"/>
              <a:pPr>
                <a:defRPr/>
              </a:pPr>
              <a:t>‹#›</a:t>
            </a:fld>
            <a:endParaRPr lang="ja-JP" altLang="en-US"/>
          </a:p>
        </p:txBody>
      </p:sp>
    </p:spTree>
    <p:extLst>
      <p:ext uri="{BB962C8B-B14F-4D97-AF65-F5344CB8AC3E}">
        <p14:creationId xmlns:p14="http://schemas.microsoft.com/office/powerpoint/2010/main" val="380731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pic>
        <p:nvPicPr>
          <p:cNvPr id="4" name="図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85738"/>
            <a:ext cx="928688"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394D37ED-9A76-44E4-AFFF-6DB3A4229B66}" type="datetime4">
              <a:rPr lang="en-US" altLang="ja-JP"/>
              <a:pPr>
                <a:defRPr/>
              </a:pPr>
              <a:t>February 21, 2017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26250A7-5383-48CA-BEC2-F829EC3F7866}" type="slidenum">
              <a:rPr lang="ja-JP" altLang="en-US"/>
              <a:pPr>
                <a:defRPr/>
              </a:pPr>
              <a:t>‹#›</a:t>
            </a:fld>
            <a:endParaRPr lang="ja-JP" altLang="en-US"/>
          </a:p>
        </p:txBody>
      </p:sp>
    </p:spTree>
    <p:extLst>
      <p:ext uri="{BB962C8B-B14F-4D97-AF65-F5344CB8AC3E}">
        <p14:creationId xmlns:p14="http://schemas.microsoft.com/office/powerpoint/2010/main" val="297529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4" name="直線コネクタ 3"/>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日付プレースホルダ 3"/>
          <p:cNvSpPr>
            <a:spLocks noGrp="1"/>
          </p:cNvSpPr>
          <p:nvPr>
            <p:ph type="dt" sz="half" idx="10"/>
          </p:nvPr>
        </p:nvSpPr>
        <p:spPr/>
        <p:txBody>
          <a:bodyPr/>
          <a:lstStyle>
            <a:lvl1pPr>
              <a:defRPr/>
            </a:lvl1pPr>
          </a:lstStyle>
          <a:p>
            <a:pPr>
              <a:defRPr/>
            </a:pPr>
            <a:fld id="{1D43116F-9B20-47AF-93A5-1A004B7B39F9}" type="datetime4">
              <a:rPr lang="en-US" altLang="ja-JP"/>
              <a:pPr>
                <a:defRPr/>
              </a:pPr>
              <a:t>February 21, 2017</a:t>
            </a:fld>
            <a:endParaRPr lang="ja-JP" altLang="en-US" dirty="0"/>
          </a:p>
        </p:txBody>
      </p:sp>
      <p:sp>
        <p:nvSpPr>
          <p:cNvPr id="7" name="フッター プレースホルダ 4"/>
          <p:cNvSpPr>
            <a:spLocks noGrp="1"/>
          </p:cNvSpPr>
          <p:nvPr>
            <p:ph type="ftr" sz="quarter" idx="11"/>
          </p:nvPr>
        </p:nvSpPr>
        <p:spPr/>
        <p:txBody>
          <a:bodyPr/>
          <a:lstStyle>
            <a:lvl1pPr>
              <a:defRPr/>
            </a:lvl1pPr>
          </a:lstStyle>
          <a:p>
            <a:pPr>
              <a:defRPr/>
            </a:pPr>
            <a:r>
              <a:rPr lang="en-US" altLang="ja-JP"/>
              <a:t>The University of </a:t>
            </a:r>
            <a:r>
              <a:rPr lang="en-US" altLang="ja-JP" err="1"/>
              <a:t>Aizu</a:t>
            </a:r>
            <a:endParaRPr lang="ja-JP" altLang="en-US"/>
          </a:p>
        </p:txBody>
      </p:sp>
      <p:sp>
        <p:nvSpPr>
          <p:cNvPr id="8" name="スライド番号プレースホルダ 5"/>
          <p:cNvSpPr>
            <a:spLocks noGrp="1"/>
          </p:cNvSpPr>
          <p:nvPr>
            <p:ph type="sldNum" sz="quarter" idx="12"/>
          </p:nvPr>
        </p:nvSpPr>
        <p:spPr/>
        <p:txBody>
          <a:bodyPr/>
          <a:lstStyle>
            <a:lvl1pPr>
              <a:defRPr/>
            </a:lvl1pPr>
          </a:lstStyle>
          <a:p>
            <a:pPr>
              <a:defRPr/>
            </a:pPr>
            <a:fld id="{59DEAF98-1685-4BBD-BFDA-5E4A41C5E3CD}" type="slidenum">
              <a:rPr lang="ja-JP" altLang="en-US"/>
              <a:pPr>
                <a:defRPr/>
              </a:pPr>
              <a:t>‹#›</a:t>
            </a:fld>
            <a:endParaRPr lang="ja-JP" altLang="en-US"/>
          </a:p>
        </p:txBody>
      </p:sp>
    </p:spTree>
    <p:extLst>
      <p:ext uri="{BB962C8B-B14F-4D97-AF65-F5344CB8AC3E}">
        <p14:creationId xmlns:p14="http://schemas.microsoft.com/office/powerpoint/2010/main" val="358806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cxnSp>
        <p:nvCxnSpPr>
          <p:cNvPr id="4" name="直線コネクタ 3"/>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6" name="日付プレースホルダ 3"/>
          <p:cNvSpPr>
            <a:spLocks noGrp="1"/>
          </p:cNvSpPr>
          <p:nvPr>
            <p:ph type="dt" sz="half" idx="10"/>
          </p:nvPr>
        </p:nvSpPr>
        <p:spPr/>
        <p:txBody>
          <a:bodyPr/>
          <a:lstStyle>
            <a:lvl1pPr>
              <a:defRPr/>
            </a:lvl1pPr>
          </a:lstStyle>
          <a:p>
            <a:pPr>
              <a:defRPr/>
            </a:pPr>
            <a:fld id="{C6A07B11-95B5-44C2-8D3C-4A6E719BE022}" type="datetime4">
              <a:rPr lang="en-US" altLang="ja-JP"/>
              <a:pPr>
                <a:defRPr/>
              </a:pPr>
              <a:t>February 21, 2017</a:t>
            </a:fld>
            <a:endParaRPr lang="ja-JP" altLang="en-US"/>
          </a:p>
        </p:txBody>
      </p:sp>
      <p:sp>
        <p:nvSpPr>
          <p:cNvPr id="7" name="フッター プレースホルダ 4"/>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5"/>
          <p:cNvSpPr>
            <a:spLocks noGrp="1"/>
          </p:cNvSpPr>
          <p:nvPr>
            <p:ph type="sldNum" sz="quarter" idx="12"/>
          </p:nvPr>
        </p:nvSpPr>
        <p:spPr/>
        <p:txBody>
          <a:bodyPr/>
          <a:lstStyle>
            <a:lvl1pPr>
              <a:defRPr/>
            </a:lvl1pPr>
          </a:lstStyle>
          <a:p>
            <a:pPr>
              <a:defRPr/>
            </a:pPr>
            <a:fld id="{6402694B-4E8B-4E46-B4B2-A80C325B3721}" type="slidenum">
              <a:rPr lang="ja-JP" altLang="en-US"/>
              <a:pPr>
                <a:defRPr/>
              </a:pPr>
              <a:t>‹#›</a:t>
            </a:fld>
            <a:endParaRPr lang="ja-JP" altLang="en-US"/>
          </a:p>
        </p:txBody>
      </p:sp>
    </p:spTree>
    <p:extLst>
      <p:ext uri="{BB962C8B-B14F-4D97-AF65-F5344CB8AC3E}">
        <p14:creationId xmlns:p14="http://schemas.microsoft.com/office/powerpoint/2010/main" val="107455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5" name="直線コネクタ 4"/>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ja-JP" altLang="en-US" smtClean="0"/>
              <a:t>マスター タイトルの書式設定</a:t>
            </a:r>
            <a:endParaRPr lang="ja-JP" altLang="en-US" dirty="0"/>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4"/>
          <p:cNvSpPr>
            <a:spLocks noGrp="1"/>
          </p:cNvSpPr>
          <p:nvPr>
            <p:ph type="dt" sz="half" idx="10"/>
          </p:nvPr>
        </p:nvSpPr>
        <p:spPr/>
        <p:txBody>
          <a:bodyPr/>
          <a:lstStyle>
            <a:lvl1pPr>
              <a:defRPr/>
            </a:lvl1pPr>
          </a:lstStyle>
          <a:p>
            <a:pPr>
              <a:defRPr/>
            </a:pPr>
            <a:fld id="{E5E1C4EB-C055-4F74-8EDC-6B59B090278F}" type="datetime4">
              <a:rPr lang="en-US" altLang="ja-JP"/>
              <a:pPr>
                <a:defRPr/>
              </a:pPr>
              <a:t>February 21, 2017</a:t>
            </a:fld>
            <a:endParaRPr lang="ja-JP" altLang="en-US"/>
          </a:p>
        </p:txBody>
      </p:sp>
      <p:sp>
        <p:nvSpPr>
          <p:cNvPr id="8" name="フッター プレースホルダ 5"/>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9" name="スライド番号プレースホルダ 6"/>
          <p:cNvSpPr>
            <a:spLocks noGrp="1"/>
          </p:cNvSpPr>
          <p:nvPr>
            <p:ph type="sldNum" sz="quarter" idx="12"/>
          </p:nvPr>
        </p:nvSpPr>
        <p:spPr/>
        <p:txBody>
          <a:bodyPr/>
          <a:lstStyle>
            <a:lvl1pPr>
              <a:defRPr/>
            </a:lvl1pPr>
          </a:lstStyle>
          <a:p>
            <a:pPr>
              <a:defRPr/>
            </a:pPr>
            <a:fld id="{CA74C6EB-66DF-4A9F-9A3E-C2839F71D083}" type="slidenum">
              <a:rPr lang="ja-JP" altLang="en-US"/>
              <a:pPr>
                <a:defRPr/>
              </a:pPr>
              <a:t>‹#›</a:t>
            </a:fld>
            <a:endParaRPr lang="ja-JP" altLang="en-US"/>
          </a:p>
        </p:txBody>
      </p:sp>
    </p:spTree>
    <p:extLst>
      <p:ext uri="{BB962C8B-B14F-4D97-AF65-F5344CB8AC3E}">
        <p14:creationId xmlns:p14="http://schemas.microsoft.com/office/powerpoint/2010/main" val="411940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7" name="直線コネクタ 6"/>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9" name="日付プレースホルダ 6"/>
          <p:cNvSpPr>
            <a:spLocks noGrp="1"/>
          </p:cNvSpPr>
          <p:nvPr>
            <p:ph type="dt" sz="half" idx="10"/>
          </p:nvPr>
        </p:nvSpPr>
        <p:spPr/>
        <p:txBody>
          <a:bodyPr/>
          <a:lstStyle>
            <a:lvl1pPr>
              <a:defRPr/>
            </a:lvl1pPr>
          </a:lstStyle>
          <a:p>
            <a:pPr>
              <a:defRPr/>
            </a:pPr>
            <a:fld id="{FEBDBE85-17E3-479A-B637-AB7B5512CEE0}" type="datetime4">
              <a:rPr lang="en-US" altLang="ja-JP"/>
              <a:pPr>
                <a:defRPr/>
              </a:pPr>
              <a:t>February 21, 2017</a:t>
            </a:fld>
            <a:endParaRPr lang="ja-JP" altLang="en-US"/>
          </a:p>
        </p:txBody>
      </p:sp>
      <p:sp>
        <p:nvSpPr>
          <p:cNvPr id="10" name="フッター プレースホルダ 7"/>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11" name="スライド番号プレースホルダ 8"/>
          <p:cNvSpPr>
            <a:spLocks noGrp="1"/>
          </p:cNvSpPr>
          <p:nvPr>
            <p:ph type="sldNum" sz="quarter" idx="12"/>
          </p:nvPr>
        </p:nvSpPr>
        <p:spPr/>
        <p:txBody>
          <a:bodyPr/>
          <a:lstStyle>
            <a:lvl1pPr>
              <a:defRPr/>
            </a:lvl1pPr>
          </a:lstStyle>
          <a:p>
            <a:pPr>
              <a:defRPr/>
            </a:pPr>
            <a:fld id="{5F9397AB-7CD7-4F51-A54E-618132C503E0}" type="slidenum">
              <a:rPr lang="ja-JP" altLang="en-US"/>
              <a:pPr>
                <a:defRPr/>
              </a:pPr>
              <a:t>‹#›</a:t>
            </a:fld>
            <a:endParaRPr lang="ja-JP" altLang="en-US"/>
          </a:p>
        </p:txBody>
      </p:sp>
    </p:spTree>
    <p:extLst>
      <p:ext uri="{BB962C8B-B14F-4D97-AF65-F5344CB8AC3E}">
        <p14:creationId xmlns:p14="http://schemas.microsoft.com/office/powerpoint/2010/main" val="102555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cxnSp>
        <p:nvCxnSpPr>
          <p:cNvPr id="3" name="直線コネクタ 2"/>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5" name="日付プレースホルダ 2"/>
          <p:cNvSpPr>
            <a:spLocks noGrp="1"/>
          </p:cNvSpPr>
          <p:nvPr>
            <p:ph type="dt" sz="half" idx="10"/>
          </p:nvPr>
        </p:nvSpPr>
        <p:spPr/>
        <p:txBody>
          <a:bodyPr/>
          <a:lstStyle>
            <a:lvl1pPr>
              <a:defRPr/>
            </a:lvl1pPr>
          </a:lstStyle>
          <a:p>
            <a:pPr>
              <a:defRPr/>
            </a:pPr>
            <a:fld id="{E274CD93-E264-4128-83E9-97BF2B08FA05}" type="datetime4">
              <a:rPr lang="en-US" altLang="ja-JP"/>
              <a:pPr>
                <a:defRPr/>
              </a:pPr>
              <a:t>February 21, 2017</a:t>
            </a:fld>
            <a:endParaRPr lang="ja-JP" altLang="en-US"/>
          </a:p>
        </p:txBody>
      </p:sp>
      <p:sp>
        <p:nvSpPr>
          <p:cNvPr id="6" name="フッター プレースホルダ 3"/>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7" name="スライド番号プレースホルダ 4"/>
          <p:cNvSpPr>
            <a:spLocks noGrp="1"/>
          </p:cNvSpPr>
          <p:nvPr>
            <p:ph type="sldNum" sz="quarter" idx="12"/>
          </p:nvPr>
        </p:nvSpPr>
        <p:spPr/>
        <p:txBody>
          <a:bodyPr/>
          <a:lstStyle>
            <a:lvl1pPr>
              <a:defRPr/>
            </a:lvl1pPr>
          </a:lstStyle>
          <a:p>
            <a:pPr>
              <a:defRPr/>
            </a:pPr>
            <a:fld id="{4F4E0183-6363-4A33-9C2F-E5A9466011F7}" type="slidenum">
              <a:rPr lang="ja-JP" altLang="en-US"/>
              <a:pPr>
                <a:defRPr/>
              </a:pPr>
              <a:t>‹#›</a:t>
            </a:fld>
            <a:endParaRPr lang="ja-JP" altLang="en-US"/>
          </a:p>
        </p:txBody>
      </p:sp>
    </p:spTree>
    <p:extLst>
      <p:ext uri="{BB962C8B-B14F-4D97-AF65-F5344CB8AC3E}">
        <p14:creationId xmlns:p14="http://schemas.microsoft.com/office/powerpoint/2010/main" val="388408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cxnSp>
        <p:nvCxnSpPr>
          <p:cNvPr id="2" name="直線コネクタ 1"/>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付プレースホルダ 1"/>
          <p:cNvSpPr>
            <a:spLocks noGrp="1"/>
          </p:cNvSpPr>
          <p:nvPr>
            <p:ph type="dt" sz="half" idx="10"/>
          </p:nvPr>
        </p:nvSpPr>
        <p:spPr/>
        <p:txBody>
          <a:bodyPr/>
          <a:lstStyle>
            <a:lvl1pPr>
              <a:defRPr/>
            </a:lvl1pPr>
          </a:lstStyle>
          <a:p>
            <a:pPr>
              <a:defRPr/>
            </a:pPr>
            <a:fld id="{A134173E-14CD-4695-8A57-F5110C5FFA63}" type="datetime4">
              <a:rPr lang="en-US" altLang="ja-JP"/>
              <a:pPr>
                <a:defRPr/>
              </a:pPr>
              <a:t>February 21, 2017</a:t>
            </a:fld>
            <a:endParaRPr lang="ja-JP" altLang="en-US"/>
          </a:p>
        </p:txBody>
      </p:sp>
      <p:sp>
        <p:nvSpPr>
          <p:cNvPr id="5" name="フッター プレースホルダ 2"/>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6" name="スライド番号プレースホルダ 3"/>
          <p:cNvSpPr>
            <a:spLocks noGrp="1"/>
          </p:cNvSpPr>
          <p:nvPr>
            <p:ph type="sldNum" sz="quarter" idx="12"/>
          </p:nvPr>
        </p:nvSpPr>
        <p:spPr/>
        <p:txBody>
          <a:bodyPr/>
          <a:lstStyle>
            <a:lvl1pPr>
              <a:defRPr/>
            </a:lvl1pPr>
          </a:lstStyle>
          <a:p>
            <a:pPr>
              <a:defRPr/>
            </a:pPr>
            <a:fld id="{EAF8F247-F4AF-4C44-B958-4257E981D68F}" type="slidenum">
              <a:rPr lang="ja-JP" altLang="en-US"/>
              <a:pPr>
                <a:defRPr/>
              </a:pPr>
              <a:t>‹#›</a:t>
            </a:fld>
            <a:endParaRPr lang="ja-JP" altLang="en-US"/>
          </a:p>
        </p:txBody>
      </p:sp>
    </p:spTree>
    <p:extLst>
      <p:ext uri="{BB962C8B-B14F-4D97-AF65-F5344CB8AC3E}">
        <p14:creationId xmlns:p14="http://schemas.microsoft.com/office/powerpoint/2010/main" val="150431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5" name="図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6" name="日付プレースホルダ 4"/>
          <p:cNvSpPr>
            <a:spLocks noGrp="1"/>
          </p:cNvSpPr>
          <p:nvPr>
            <p:ph type="dt" sz="half" idx="10"/>
          </p:nvPr>
        </p:nvSpPr>
        <p:spPr/>
        <p:txBody>
          <a:bodyPr/>
          <a:lstStyle>
            <a:lvl1pPr>
              <a:defRPr/>
            </a:lvl1pPr>
          </a:lstStyle>
          <a:p>
            <a:pPr>
              <a:defRPr/>
            </a:pPr>
            <a:fld id="{A5A7C992-C2FA-46A7-B328-337BA76FBEB7}" type="datetime4">
              <a:rPr lang="en-US" altLang="ja-JP"/>
              <a:pPr>
                <a:defRPr/>
              </a:pPr>
              <a:t>February 21, 2017</a:t>
            </a:fld>
            <a:endParaRPr lang="ja-JP" altLang="en-US"/>
          </a:p>
        </p:txBody>
      </p:sp>
      <p:sp>
        <p:nvSpPr>
          <p:cNvPr id="7" name="フッター プレースホルダ 5"/>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6"/>
          <p:cNvSpPr>
            <a:spLocks noGrp="1"/>
          </p:cNvSpPr>
          <p:nvPr>
            <p:ph type="sldNum" sz="quarter" idx="12"/>
          </p:nvPr>
        </p:nvSpPr>
        <p:spPr/>
        <p:txBody>
          <a:bodyPr/>
          <a:lstStyle>
            <a:lvl1pPr>
              <a:defRPr/>
            </a:lvl1pPr>
          </a:lstStyle>
          <a:p>
            <a:pPr>
              <a:defRPr/>
            </a:pPr>
            <a:fld id="{4D4ADA57-3B7A-4D13-8C10-E8E191199909}" type="slidenum">
              <a:rPr lang="ja-JP" altLang="en-US"/>
              <a:pPr>
                <a:defRPr/>
              </a:pPr>
              <a:t>‹#›</a:t>
            </a:fld>
            <a:endParaRPr lang="ja-JP" altLang="en-US"/>
          </a:p>
        </p:txBody>
      </p:sp>
    </p:spTree>
    <p:extLst>
      <p:ext uri="{BB962C8B-B14F-4D97-AF65-F5344CB8AC3E}">
        <p14:creationId xmlns:p14="http://schemas.microsoft.com/office/powerpoint/2010/main" val="33611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5" name="図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6" name="日付プレースホルダ 4"/>
          <p:cNvSpPr>
            <a:spLocks noGrp="1"/>
          </p:cNvSpPr>
          <p:nvPr>
            <p:ph type="dt" sz="half" idx="10"/>
          </p:nvPr>
        </p:nvSpPr>
        <p:spPr/>
        <p:txBody>
          <a:bodyPr/>
          <a:lstStyle>
            <a:lvl1pPr>
              <a:defRPr/>
            </a:lvl1pPr>
          </a:lstStyle>
          <a:p>
            <a:pPr>
              <a:defRPr/>
            </a:pPr>
            <a:fld id="{217F2155-33B1-4F55-94A5-33D4113384EA}" type="datetime4">
              <a:rPr lang="en-US" altLang="ja-JP"/>
              <a:pPr>
                <a:defRPr/>
              </a:pPr>
              <a:t>February 21, 2017</a:t>
            </a:fld>
            <a:endParaRPr lang="ja-JP" altLang="en-US"/>
          </a:p>
        </p:txBody>
      </p:sp>
      <p:sp>
        <p:nvSpPr>
          <p:cNvPr id="7" name="フッター プレースホルダ 5"/>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6"/>
          <p:cNvSpPr>
            <a:spLocks noGrp="1"/>
          </p:cNvSpPr>
          <p:nvPr>
            <p:ph type="sldNum" sz="quarter" idx="12"/>
          </p:nvPr>
        </p:nvSpPr>
        <p:spPr/>
        <p:txBody>
          <a:bodyPr/>
          <a:lstStyle>
            <a:lvl1pPr>
              <a:defRPr/>
            </a:lvl1pPr>
          </a:lstStyle>
          <a:p>
            <a:pPr>
              <a:defRPr/>
            </a:pPr>
            <a:fld id="{A9257481-2EDF-4A78-9427-BBC45357DA5D}" type="slidenum">
              <a:rPr lang="ja-JP" altLang="en-US"/>
              <a:pPr>
                <a:defRPr/>
              </a:pPr>
              <a:t>‹#›</a:t>
            </a:fld>
            <a:endParaRPr lang="ja-JP" altLang="en-US"/>
          </a:p>
        </p:txBody>
      </p:sp>
    </p:spTree>
    <p:extLst>
      <p:ext uri="{BB962C8B-B14F-4D97-AF65-F5344CB8AC3E}">
        <p14:creationId xmlns:p14="http://schemas.microsoft.com/office/powerpoint/2010/main" val="398578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tint val="75000"/>
                  </a:schemeClr>
                </a:solidFill>
                <a:latin typeface="+mn-lt"/>
                <a:ea typeface="+mn-ea"/>
              </a:defRPr>
            </a:lvl1pPr>
          </a:lstStyle>
          <a:p>
            <a:pPr>
              <a:defRPr/>
            </a:pPr>
            <a:fld id="{7AD04051-F96F-4165-9D61-5F00EE5D27F2}" type="datetime4">
              <a:rPr lang="en-US" altLang="ja-JP"/>
              <a:pPr>
                <a:defRPr/>
              </a:pPr>
              <a:t>February 21, 2017</a:t>
            </a:fld>
            <a:endParaRPr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400">
                <a:solidFill>
                  <a:schemeClr val="tx1">
                    <a:tint val="75000"/>
                  </a:schemeClr>
                </a:solidFill>
                <a:latin typeface="+mn-lt"/>
                <a:ea typeface="+mn-ea"/>
              </a:defRPr>
            </a:lvl1pPr>
          </a:lstStyle>
          <a:p>
            <a:pPr>
              <a:defRPr/>
            </a:pPr>
            <a:r>
              <a:rPr lang="en-US" altLang="ja-JP"/>
              <a:t>The University of </a:t>
            </a:r>
            <a:r>
              <a:rPr lang="en-US" altLang="ja-JP" err="1"/>
              <a:t>Aizu</a:t>
            </a: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rgbClr val="898989"/>
                </a:solidFill>
                <a:latin typeface="Calibri" panose="020F0502020204030204" pitchFamily="34" charset="0"/>
              </a:defRPr>
            </a:lvl1pPr>
          </a:lstStyle>
          <a:p>
            <a:pPr>
              <a:defRPr/>
            </a:pPr>
            <a:fld id="{7744622D-FB20-4665-89A7-09A3BA67A9C7}" type="slidenum">
              <a:rPr lang="ja-JP" altLang="en-US"/>
              <a:pPr>
                <a:defRPr/>
              </a:pPr>
              <a:t>‹#›</a:t>
            </a:fld>
            <a:endParaRPr lang="ja-JP" altLang="en-US"/>
          </a:p>
        </p:txBody>
      </p:sp>
      <p:cxnSp>
        <p:nvCxnSpPr>
          <p:cNvPr id="15" name="直線コネクタ 14"/>
          <p:cNvCxnSpPr/>
          <p:nvPr/>
        </p:nvCxnSpPr>
        <p:spPr>
          <a:xfrm>
            <a:off x="360363" y="6300788"/>
            <a:ext cx="8459787"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hf hdr="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ctrTitle"/>
          </p:nvPr>
        </p:nvSpPr>
        <p:spPr/>
        <p:txBody>
          <a:bodyPr/>
          <a:lstStyle/>
          <a:p>
            <a:pPr algn="l"/>
            <a:r>
              <a:rPr lang="en-US" altLang="ja-JP" smtClean="0"/>
              <a:t>Implementation and Evaluation of Soft-Error Resilient Method for </a:t>
            </a:r>
            <a:r>
              <a:rPr lang="en-US" altLang="ja-JP" i="1" smtClean="0"/>
              <a:t>OASIS</a:t>
            </a:r>
            <a:r>
              <a:rPr lang="en-US" altLang="ja-JP" smtClean="0"/>
              <a:t> Network-on-Chip</a:t>
            </a:r>
          </a:p>
        </p:txBody>
      </p:sp>
      <p:sp>
        <p:nvSpPr>
          <p:cNvPr id="3" name="サブタイトル 2"/>
          <p:cNvSpPr>
            <a:spLocks noGrp="1"/>
          </p:cNvSpPr>
          <p:nvPr>
            <p:ph type="subTitle" idx="1"/>
          </p:nvPr>
        </p:nvSpPr>
        <p:spPr>
          <a:xfrm>
            <a:off x="685800" y="4076700"/>
            <a:ext cx="6407150" cy="2089150"/>
          </a:xfrm>
        </p:spPr>
        <p:txBody>
          <a:bodyPr rtlCol="0">
            <a:normAutofit lnSpcReduction="10000"/>
          </a:bodyPr>
          <a:lstStyle/>
          <a:p>
            <a:pPr algn="l" eaLnBrk="1" fontAlgn="auto" hangingPunct="1">
              <a:spcAft>
                <a:spcPts val="0"/>
              </a:spcAft>
              <a:defRPr/>
            </a:pPr>
            <a:endParaRPr lang="en-US" altLang="ja-JP" dirty="0"/>
          </a:p>
          <a:p>
            <a:pPr algn="l" eaLnBrk="1" fontAlgn="auto" hangingPunct="1">
              <a:spcAft>
                <a:spcPts val="0"/>
              </a:spcAft>
              <a:defRPr/>
            </a:pPr>
            <a:r>
              <a:rPr lang="en-US" altLang="ja-JP" sz="2800" dirty="0" err="1" smtClean="0">
                <a:solidFill>
                  <a:schemeClr val="tx1">
                    <a:lumMod val="50000"/>
                    <a:lumOff val="50000"/>
                  </a:schemeClr>
                </a:solidFill>
              </a:rPr>
              <a:t>Ryunosuke</a:t>
            </a:r>
            <a:r>
              <a:rPr lang="en-US" altLang="ja-JP" sz="2800" dirty="0" smtClean="0">
                <a:solidFill>
                  <a:schemeClr val="tx1">
                    <a:lumMod val="50000"/>
                    <a:lumOff val="50000"/>
                  </a:schemeClr>
                </a:solidFill>
              </a:rPr>
              <a:t> Murakami</a:t>
            </a:r>
          </a:p>
          <a:p>
            <a:pPr algn="l" eaLnBrk="1" fontAlgn="auto" hangingPunct="1">
              <a:spcAft>
                <a:spcPts val="0"/>
              </a:spcAft>
              <a:defRPr/>
            </a:pPr>
            <a:r>
              <a:rPr lang="en-US" altLang="ja-JP" sz="2800" dirty="0" smtClean="0">
                <a:solidFill>
                  <a:schemeClr val="tx1">
                    <a:lumMod val="50000"/>
                    <a:lumOff val="50000"/>
                  </a:schemeClr>
                </a:solidFill>
              </a:rPr>
              <a:t>Adaptive Systems Laboratory</a:t>
            </a:r>
          </a:p>
          <a:p>
            <a:pPr algn="l" eaLnBrk="1" fontAlgn="auto" hangingPunct="1">
              <a:spcAft>
                <a:spcPts val="0"/>
              </a:spcAft>
              <a:defRPr/>
            </a:pPr>
            <a:r>
              <a:rPr lang="en-US" altLang="ja-JP" sz="2800" dirty="0" smtClean="0">
                <a:solidFill>
                  <a:schemeClr val="tx1">
                    <a:lumMod val="50000"/>
                    <a:lumOff val="50000"/>
                  </a:schemeClr>
                </a:solidFill>
              </a:rPr>
              <a:t>Supervised by Professor Yuichi </a:t>
            </a:r>
            <a:r>
              <a:rPr lang="en-US" altLang="ja-JP" sz="2800" dirty="0" err="1" smtClean="0">
                <a:solidFill>
                  <a:schemeClr val="tx1">
                    <a:lumMod val="50000"/>
                    <a:lumOff val="50000"/>
                  </a:schemeClr>
                </a:solidFill>
              </a:rPr>
              <a:t>Okuyama</a:t>
            </a:r>
            <a:endParaRPr lang="en-US" altLang="ja-JP" sz="2800" dirty="0" smtClean="0">
              <a:solidFill>
                <a:schemeClr val="tx1">
                  <a:lumMod val="50000"/>
                  <a:lumOff val="50000"/>
                </a:schemeClr>
              </a:solidFill>
            </a:endParaRPr>
          </a:p>
        </p:txBody>
      </p:sp>
      <p:sp>
        <p:nvSpPr>
          <p:cNvPr id="4" name="日付プレースホルダ 3"/>
          <p:cNvSpPr>
            <a:spLocks noGrp="1"/>
          </p:cNvSpPr>
          <p:nvPr>
            <p:ph type="dt" sz="quarter" idx="10"/>
          </p:nvPr>
        </p:nvSpPr>
        <p:spPr/>
        <p:txBody>
          <a:bodyPr/>
          <a:lstStyle/>
          <a:p>
            <a:pPr>
              <a:defRPr/>
            </a:pPr>
            <a:fld id="{FEEA61AA-2D86-4ED4-89AB-DB7CDA676515}" type="datetime4">
              <a:rPr lang="en-US" altLang="ja-JP"/>
              <a:pPr>
                <a:defRPr/>
              </a:pPr>
              <a:t>February 21, 2017</a:t>
            </a:fld>
            <a:endParaRPr lang="ja-JP" altLang="en-US"/>
          </a:p>
        </p:txBody>
      </p:sp>
      <p:sp>
        <p:nvSpPr>
          <p:cNvPr id="5" name="フッター プレースホルダ 4"/>
          <p:cNvSpPr>
            <a:spLocks noGrp="1"/>
          </p:cNvSpPr>
          <p:nvPr>
            <p:ph type="ftr" sz="quarter" idx="11"/>
          </p:nvPr>
        </p:nvSpPr>
        <p:spPr/>
        <p:txBody>
          <a:bodyPr/>
          <a:lstStyle/>
          <a:p>
            <a:pPr>
              <a:defRPr/>
            </a:pPr>
            <a:r>
              <a:rPr lang="en-US" altLang="ja-JP"/>
              <a:t>The University of Aizu</a:t>
            </a:r>
            <a:endParaRPr lang="ja-JP" altLang="en-US"/>
          </a:p>
        </p:txBody>
      </p:sp>
      <p:sp>
        <p:nvSpPr>
          <p:cNvPr id="14342" name="スライド番号プレースホル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D3FD4B5C-1C2B-4334-A508-C0A3CCF3927E}" type="slidenum">
              <a:rPr lang="ja-JP" altLang="en-US" sz="1400" smtClean="0">
                <a:solidFill>
                  <a:srgbClr val="898989"/>
                </a:solidFill>
              </a:rPr>
              <a:pPr>
                <a:spcBef>
                  <a:spcPct val="0"/>
                </a:spcBef>
                <a:buFontTx/>
                <a:buNone/>
              </a:pPr>
              <a:t>1</a:t>
            </a:fld>
            <a:endParaRPr lang="ja-JP" altLang="en-US" sz="1400" smtClean="0">
              <a:solidFill>
                <a:srgbClr val="898989"/>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コンテンツ プレースホルダー 1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33450" y="2608263"/>
            <a:ext cx="3187700" cy="2744787"/>
          </a:xfrm>
        </p:spPr>
      </p:pic>
      <p:sp>
        <p:nvSpPr>
          <p:cNvPr id="16" name="楕円 15"/>
          <p:cNvSpPr/>
          <p:nvPr/>
        </p:nvSpPr>
        <p:spPr>
          <a:xfrm>
            <a:off x="2411413" y="2781300"/>
            <a:ext cx="358775" cy="4222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2772" name="タイトル 1"/>
          <p:cNvSpPr>
            <a:spLocks noGrp="1"/>
          </p:cNvSpPr>
          <p:nvPr>
            <p:ph type="title"/>
          </p:nvPr>
        </p:nvSpPr>
        <p:spPr/>
        <p:txBody>
          <a:bodyPr/>
          <a:lstStyle/>
          <a:p>
            <a:r>
              <a:rPr lang="en-US" altLang="ja-JP" smtClean="0"/>
              <a:t>Encoding</a:t>
            </a:r>
            <a:endParaRPr lang="ja-JP" altLang="en-US" smtClean="0"/>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32775"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A8CBC878-85E6-421D-920F-D03DE29FC949}" type="slidenum">
              <a:rPr lang="ja-JP" altLang="en-US" sz="1400" smtClean="0">
                <a:solidFill>
                  <a:srgbClr val="898989"/>
                </a:solidFill>
              </a:rPr>
              <a:pPr>
                <a:spcBef>
                  <a:spcPct val="0"/>
                </a:spcBef>
                <a:buFontTx/>
                <a:buNone/>
              </a:pPr>
              <a:t>10</a:t>
            </a:fld>
            <a:endParaRPr lang="ja-JP" altLang="en-US" sz="1400" smtClean="0">
              <a:solidFill>
                <a:srgbClr val="898989"/>
              </a:solidFill>
            </a:endParaRPr>
          </a:p>
        </p:txBody>
      </p:sp>
      <p:sp>
        <p:nvSpPr>
          <p:cNvPr id="15" name="テキスト ボックス 14"/>
          <p:cNvSpPr txBox="1">
            <a:spLocks noRot="1" noChangeAspect="1" noMove="1" noResize="1" noEditPoints="1" noAdjustHandles="1" noChangeArrowheads="1" noChangeShapeType="1" noTextEdit="1"/>
          </p:cNvSpPr>
          <p:nvPr/>
        </p:nvSpPr>
        <p:spPr>
          <a:xfrm>
            <a:off x="1139205" y="2106701"/>
            <a:ext cx="2903189" cy="369332"/>
          </a:xfrm>
          <a:prstGeom prst="rect">
            <a:avLst/>
          </a:prstGeom>
          <a:blipFill>
            <a:blip r:embed="rId4"/>
            <a:stretch>
              <a:fillRect b="-1667"/>
            </a:stretch>
          </a:blipFill>
        </p:spPr>
        <p:txBody>
          <a:bodyPr/>
          <a:lstStyle/>
          <a:p>
            <a:pPr>
              <a:defRPr/>
            </a:pPr>
            <a:r>
              <a:rPr lang="ja-JP" altLang="en-US">
                <a:noFill/>
              </a:rPr>
              <a:t> </a:t>
            </a:r>
          </a:p>
        </p:txBody>
      </p:sp>
      <p:cxnSp>
        <p:nvCxnSpPr>
          <p:cNvPr id="18" name="直線コネクタ 17"/>
          <p:cNvCxnSpPr/>
          <p:nvPr/>
        </p:nvCxnSpPr>
        <p:spPr>
          <a:xfrm>
            <a:off x="1187450" y="3175000"/>
            <a:ext cx="9366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3822700" y="3030538"/>
            <a:ext cx="6477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a:spLocks noRot="1" noChangeAspect="1" noMove="1" noResize="1" noEditPoints="1" noAdjustHandles="1" noChangeArrowheads="1" noChangeShapeType="1" noTextEdit="1"/>
          </p:cNvSpPr>
          <p:nvPr/>
        </p:nvSpPr>
        <p:spPr>
          <a:xfrm>
            <a:off x="4716016" y="2807618"/>
            <a:ext cx="3600400" cy="369332"/>
          </a:xfrm>
          <a:prstGeom prst="rect">
            <a:avLst/>
          </a:prstGeom>
          <a:blipFill>
            <a:blip r:embed="rId5"/>
            <a:stretch>
              <a:fillRect t="-10000" b="-26667"/>
            </a:stretch>
          </a:blipFill>
        </p:spPr>
        <p:txBody>
          <a:bodyPr/>
          <a:lstStyle/>
          <a:p>
            <a:pPr>
              <a:defRPr/>
            </a:pPr>
            <a:r>
              <a:rPr lang="ja-JP" altLang="en-US">
                <a:noFill/>
              </a:rPr>
              <a:t> </a:t>
            </a:r>
          </a:p>
        </p:txBody>
      </p:sp>
      <p:sp>
        <p:nvSpPr>
          <p:cNvPr id="23" name="正方形/長方形 22"/>
          <p:cNvSpPr/>
          <p:nvPr/>
        </p:nvSpPr>
        <p:spPr>
          <a:xfrm>
            <a:off x="1139825" y="1525588"/>
            <a:ext cx="2682875" cy="4318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sz="2400" dirty="0"/>
              <a:t>Data:  1    0    1    1</a:t>
            </a:r>
            <a:endParaRPr lang="ja-JP" altLang="en-US" sz="2400" dirty="0"/>
          </a:p>
        </p:txBody>
      </p:sp>
      <p:sp>
        <p:nvSpPr>
          <p:cNvPr id="27" name="テキスト ボックス 26"/>
          <p:cNvSpPr txBox="1">
            <a:spLocks noRot="1" noChangeAspect="1" noMove="1" noResize="1" noEditPoints="1" noAdjustHandles="1" noChangeArrowheads="1" noChangeShapeType="1" noTextEdit="1"/>
          </p:cNvSpPr>
          <p:nvPr/>
        </p:nvSpPr>
        <p:spPr>
          <a:xfrm>
            <a:off x="4716016" y="3199038"/>
            <a:ext cx="3600400" cy="369332"/>
          </a:xfrm>
          <a:prstGeom prst="rect">
            <a:avLst/>
          </a:prstGeom>
          <a:blipFill>
            <a:blip r:embed="rId6"/>
            <a:stretch>
              <a:fillRect t="-10000" b="-26667"/>
            </a:stretch>
          </a:blipFill>
        </p:spPr>
        <p:txBody>
          <a:bodyPr/>
          <a:lstStyle/>
          <a:p>
            <a:pPr>
              <a:defRPr/>
            </a:pPr>
            <a:r>
              <a:rPr lang="ja-JP" altLang="en-US">
                <a:noFill/>
              </a:rPr>
              <a:t> </a:t>
            </a:r>
          </a:p>
        </p:txBody>
      </p:sp>
      <p:sp>
        <p:nvSpPr>
          <p:cNvPr id="28" name="テキスト ボックス 27"/>
          <p:cNvSpPr txBox="1">
            <a:spLocks noRot="1" noChangeAspect="1" noMove="1" noResize="1" noEditPoints="1" noAdjustHandles="1" noChangeArrowheads="1" noChangeShapeType="1" noTextEdit="1"/>
          </p:cNvSpPr>
          <p:nvPr/>
        </p:nvSpPr>
        <p:spPr>
          <a:xfrm>
            <a:off x="4716016" y="3568370"/>
            <a:ext cx="3600400" cy="369332"/>
          </a:xfrm>
          <a:prstGeom prst="rect">
            <a:avLst/>
          </a:prstGeom>
          <a:blipFill>
            <a:blip r:embed="rId7"/>
            <a:stretch>
              <a:fillRect t="-8197" b="-24590"/>
            </a:stretch>
          </a:blipFill>
        </p:spPr>
        <p:txBody>
          <a:bodyPr/>
          <a:lstStyle/>
          <a:p>
            <a:pPr>
              <a:defRPr/>
            </a:pPr>
            <a:r>
              <a:rPr lang="ja-JP" altLang="en-US">
                <a:noFill/>
              </a:rPr>
              <a:t> </a:t>
            </a:r>
          </a:p>
        </p:txBody>
      </p:sp>
      <p:sp>
        <p:nvSpPr>
          <p:cNvPr id="29" name="テキスト ボックス 28"/>
          <p:cNvSpPr txBox="1">
            <a:spLocks noRot="1" noChangeAspect="1" noMove="1" noResize="1" noEditPoints="1" noAdjustHandles="1" noChangeArrowheads="1" noChangeShapeType="1" noTextEdit="1"/>
          </p:cNvSpPr>
          <p:nvPr/>
        </p:nvSpPr>
        <p:spPr>
          <a:xfrm>
            <a:off x="4716016" y="3892406"/>
            <a:ext cx="3600400" cy="369332"/>
          </a:xfrm>
          <a:prstGeom prst="rect">
            <a:avLst/>
          </a:prstGeom>
          <a:blipFill>
            <a:blip r:embed="rId8"/>
            <a:stretch>
              <a:fillRect t="-10000" b="-26667"/>
            </a:stretch>
          </a:blipFill>
        </p:spPr>
        <p:txBody>
          <a:bodyPr/>
          <a:lstStyle/>
          <a:p>
            <a:pPr>
              <a:defRPr/>
            </a:pPr>
            <a:r>
              <a:rPr lang="ja-JP" altLang="en-US">
                <a:noFill/>
              </a:rPr>
              <a:t> </a:t>
            </a:r>
          </a:p>
        </p:txBody>
      </p:sp>
      <p:cxnSp>
        <p:nvCxnSpPr>
          <p:cNvPr id="31" name="直線矢印コネクタ 30"/>
          <p:cNvCxnSpPr/>
          <p:nvPr/>
        </p:nvCxnSpPr>
        <p:spPr>
          <a:xfrm>
            <a:off x="3822700" y="3402013"/>
            <a:ext cx="6477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3822700" y="3752850"/>
            <a:ext cx="6477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3822700" y="4076700"/>
            <a:ext cx="6477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a:xfrm>
            <a:off x="3863975" y="5572125"/>
            <a:ext cx="4392613" cy="4318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sz="2400" dirty="0"/>
              <a:t>Code:  1 0 1 1 </a:t>
            </a:r>
            <a:r>
              <a:rPr lang="en-US" altLang="ja-JP" sz="2400" dirty="0">
                <a:solidFill>
                  <a:srgbClr val="FF0000"/>
                </a:solidFill>
              </a:rPr>
              <a:t>0 0 1 0</a:t>
            </a:r>
            <a:endParaRPr lang="ja-JP" altLang="en-US" sz="2400" dirty="0">
              <a:solidFill>
                <a:srgbClr val="FF0000"/>
              </a:solidFill>
            </a:endParaRPr>
          </a:p>
        </p:txBody>
      </p:sp>
      <p:sp>
        <p:nvSpPr>
          <p:cNvPr id="35" name="下矢印 34"/>
          <p:cNvSpPr/>
          <p:nvPr/>
        </p:nvSpPr>
        <p:spPr>
          <a:xfrm>
            <a:off x="5795963" y="4592638"/>
            <a:ext cx="720725" cy="636587"/>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ja-JP" altLang="en-US"/>
          </a:p>
        </p:txBody>
      </p:sp>
      <p:sp>
        <p:nvSpPr>
          <p:cNvPr id="37" name="角丸四角形 36"/>
          <p:cNvSpPr/>
          <p:nvPr/>
        </p:nvSpPr>
        <p:spPr>
          <a:xfrm>
            <a:off x="7812088" y="2801938"/>
            <a:ext cx="288925" cy="1473200"/>
          </a:xfrm>
          <a:prstGeom prst="roundRect">
            <a:avLst>
              <a:gd name="adj" fmla="val 0"/>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ja-JP" altLang="en-US"/>
          </a:p>
        </p:txBody>
      </p:sp>
      <p:sp>
        <p:nvSpPr>
          <p:cNvPr id="3" name="円形吹き出し 2"/>
          <p:cNvSpPr/>
          <p:nvPr/>
        </p:nvSpPr>
        <p:spPr>
          <a:xfrm>
            <a:off x="4932363" y="1316038"/>
            <a:ext cx="3324225" cy="998537"/>
          </a:xfrm>
          <a:prstGeom prst="wedgeEllipseCallout">
            <a:avLst>
              <a:gd name="adj1" fmla="val 37497"/>
              <a:gd name="adj2" fmla="val 82952"/>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sz="2400" i="1" dirty="0"/>
              <a:t>Parity check bits</a:t>
            </a:r>
            <a:endParaRPr lang="ja-JP" altLang="en-US" sz="2400" i="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4" grpId="0" animBg="1"/>
      <p:bldP spid="35" grpId="0" animBg="1"/>
      <p:bldP spid="37"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コンテンツ プレースホルダー 1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33450" y="2608263"/>
            <a:ext cx="3187700" cy="2744787"/>
          </a:xfrm>
        </p:spPr>
      </p:pic>
      <p:sp>
        <p:nvSpPr>
          <p:cNvPr id="34819" name="タイトル 1"/>
          <p:cNvSpPr>
            <a:spLocks noGrp="1"/>
          </p:cNvSpPr>
          <p:nvPr>
            <p:ph type="title"/>
          </p:nvPr>
        </p:nvSpPr>
        <p:spPr/>
        <p:txBody>
          <a:bodyPr/>
          <a:lstStyle/>
          <a:p>
            <a:r>
              <a:rPr lang="en-US" altLang="ja-JP" smtClean="0"/>
              <a:t>Decoding - no error case</a:t>
            </a:r>
            <a:endParaRPr lang="ja-JP" altLang="en-US" smtClean="0"/>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34822"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F89A7D92-036B-408F-B173-64B45B4CED61}" type="slidenum">
              <a:rPr lang="ja-JP" altLang="en-US" sz="1400" smtClean="0">
                <a:solidFill>
                  <a:srgbClr val="898989"/>
                </a:solidFill>
              </a:rPr>
              <a:pPr>
                <a:spcBef>
                  <a:spcPct val="0"/>
                </a:spcBef>
                <a:buFontTx/>
                <a:buNone/>
              </a:pPr>
              <a:t>11</a:t>
            </a:fld>
            <a:endParaRPr lang="ja-JP" altLang="en-US" sz="1400" smtClean="0">
              <a:solidFill>
                <a:srgbClr val="898989"/>
              </a:solidFill>
            </a:endParaRPr>
          </a:p>
        </p:txBody>
      </p:sp>
      <p:sp>
        <p:nvSpPr>
          <p:cNvPr id="15" name="テキスト ボックス 14"/>
          <p:cNvSpPr txBox="1">
            <a:spLocks noRot="1" noChangeAspect="1" noMove="1" noResize="1" noEditPoints="1" noAdjustHandles="1" noChangeArrowheads="1" noChangeShapeType="1" noTextEdit="1"/>
          </p:cNvSpPr>
          <p:nvPr/>
        </p:nvSpPr>
        <p:spPr>
          <a:xfrm>
            <a:off x="1139205" y="2106701"/>
            <a:ext cx="2903189" cy="369332"/>
          </a:xfrm>
          <a:prstGeom prst="rect">
            <a:avLst/>
          </a:prstGeom>
          <a:blipFill>
            <a:blip r:embed="rId4"/>
            <a:stretch>
              <a:fillRect b="-1667"/>
            </a:stretch>
          </a:blipFill>
        </p:spPr>
        <p:txBody>
          <a:bodyPr/>
          <a:lstStyle/>
          <a:p>
            <a:pPr>
              <a:defRPr/>
            </a:pPr>
            <a:r>
              <a:rPr lang="ja-JP" altLang="en-US">
                <a:noFill/>
              </a:rPr>
              <a:t> </a:t>
            </a:r>
          </a:p>
        </p:txBody>
      </p:sp>
      <p:sp>
        <p:nvSpPr>
          <p:cNvPr id="22" name="テキスト ボックス 21"/>
          <p:cNvSpPr txBox="1">
            <a:spLocks noRot="1" noChangeAspect="1" noMove="1" noResize="1" noEditPoints="1" noAdjustHandles="1" noChangeArrowheads="1" noChangeShapeType="1" noTextEdit="1"/>
          </p:cNvSpPr>
          <p:nvPr/>
        </p:nvSpPr>
        <p:spPr>
          <a:xfrm>
            <a:off x="4716016" y="2807618"/>
            <a:ext cx="4248472" cy="369332"/>
          </a:xfrm>
          <a:prstGeom prst="rect">
            <a:avLst/>
          </a:prstGeom>
          <a:blipFill>
            <a:blip r:embed="rId5"/>
            <a:stretch>
              <a:fillRect t="-10000" b="-26667"/>
            </a:stretch>
          </a:blipFill>
        </p:spPr>
        <p:txBody>
          <a:bodyPr/>
          <a:lstStyle/>
          <a:p>
            <a:pPr>
              <a:defRPr/>
            </a:pPr>
            <a:r>
              <a:rPr lang="ja-JP" altLang="en-US">
                <a:noFill/>
              </a:rPr>
              <a:t> </a:t>
            </a:r>
          </a:p>
        </p:txBody>
      </p:sp>
      <p:sp>
        <p:nvSpPr>
          <p:cNvPr id="34" name="正方形/長方形 33"/>
          <p:cNvSpPr/>
          <p:nvPr/>
        </p:nvSpPr>
        <p:spPr>
          <a:xfrm>
            <a:off x="933450" y="1557338"/>
            <a:ext cx="3108325" cy="43338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sz="2400" dirty="0"/>
              <a:t>Code:  1 0 1 1 </a:t>
            </a:r>
            <a:r>
              <a:rPr lang="en-US" altLang="ja-JP" sz="2400" dirty="0">
                <a:solidFill>
                  <a:schemeClr val="tx1"/>
                </a:solidFill>
              </a:rPr>
              <a:t>0 0 1 0</a:t>
            </a:r>
            <a:endParaRPr lang="ja-JP" altLang="en-US" sz="2400" dirty="0">
              <a:solidFill>
                <a:schemeClr val="tx1"/>
              </a:solidFill>
            </a:endParaRPr>
          </a:p>
        </p:txBody>
      </p:sp>
      <p:sp>
        <p:nvSpPr>
          <p:cNvPr id="35" name="下矢印 34"/>
          <p:cNvSpPr/>
          <p:nvPr/>
        </p:nvSpPr>
        <p:spPr>
          <a:xfrm>
            <a:off x="5795963" y="4592638"/>
            <a:ext cx="720725" cy="636587"/>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ja-JP" altLang="en-US"/>
          </a:p>
        </p:txBody>
      </p:sp>
      <p:pic>
        <p:nvPicPr>
          <p:cNvPr id="34827" name="図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0525" y="2655888"/>
            <a:ext cx="54292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線コネクタ 10"/>
          <p:cNvCxnSpPr/>
          <p:nvPr/>
        </p:nvCxnSpPr>
        <p:spPr>
          <a:xfrm>
            <a:off x="1258888" y="3176588"/>
            <a:ext cx="8064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2482850" y="3176588"/>
            <a:ext cx="2159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539750" y="3208338"/>
            <a:ext cx="2159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a:spLocks noRot="1" noChangeAspect="1" noMove="1" noResize="1" noEditPoints="1" noAdjustHandles="1" noChangeArrowheads="1" noChangeShapeType="1" noTextEdit="1"/>
          </p:cNvSpPr>
          <p:nvPr/>
        </p:nvSpPr>
        <p:spPr>
          <a:xfrm>
            <a:off x="4716016" y="3187401"/>
            <a:ext cx="4248472" cy="369332"/>
          </a:xfrm>
          <a:prstGeom prst="rect">
            <a:avLst/>
          </a:prstGeom>
          <a:blipFill>
            <a:blip r:embed="rId7"/>
            <a:stretch>
              <a:fillRect t="-10000" b="-26667"/>
            </a:stretch>
          </a:blipFill>
        </p:spPr>
        <p:txBody>
          <a:bodyPr/>
          <a:lstStyle/>
          <a:p>
            <a:pPr>
              <a:defRPr/>
            </a:pPr>
            <a:r>
              <a:rPr lang="ja-JP" altLang="en-US">
                <a:noFill/>
              </a:rPr>
              <a:t> </a:t>
            </a:r>
          </a:p>
        </p:txBody>
      </p:sp>
      <p:sp>
        <p:nvSpPr>
          <p:cNvPr id="38" name="テキスト ボックス 37"/>
          <p:cNvSpPr txBox="1">
            <a:spLocks noRot="1" noChangeAspect="1" noMove="1" noResize="1" noEditPoints="1" noAdjustHandles="1" noChangeArrowheads="1" noChangeShapeType="1" noTextEdit="1"/>
          </p:cNvSpPr>
          <p:nvPr/>
        </p:nvSpPr>
        <p:spPr>
          <a:xfrm>
            <a:off x="4716016" y="3564060"/>
            <a:ext cx="4248472" cy="369332"/>
          </a:xfrm>
          <a:prstGeom prst="rect">
            <a:avLst/>
          </a:prstGeom>
          <a:blipFill>
            <a:blip r:embed="rId8"/>
            <a:stretch>
              <a:fillRect t="-10000" b="-26667"/>
            </a:stretch>
          </a:blipFill>
        </p:spPr>
        <p:txBody>
          <a:bodyPr/>
          <a:lstStyle/>
          <a:p>
            <a:pPr>
              <a:defRPr/>
            </a:pPr>
            <a:r>
              <a:rPr lang="ja-JP" altLang="en-US">
                <a:noFill/>
              </a:rPr>
              <a:t> </a:t>
            </a:r>
          </a:p>
        </p:txBody>
      </p:sp>
      <p:sp>
        <p:nvSpPr>
          <p:cNvPr id="39" name="テキスト ボックス 38"/>
          <p:cNvSpPr txBox="1">
            <a:spLocks noRot="1" noChangeAspect="1" noMove="1" noResize="1" noEditPoints="1" noAdjustHandles="1" noChangeArrowheads="1" noChangeShapeType="1" noTextEdit="1"/>
          </p:cNvSpPr>
          <p:nvPr/>
        </p:nvSpPr>
        <p:spPr>
          <a:xfrm>
            <a:off x="4716016" y="3893292"/>
            <a:ext cx="4248472" cy="369332"/>
          </a:xfrm>
          <a:prstGeom prst="rect">
            <a:avLst/>
          </a:prstGeom>
          <a:blipFill>
            <a:blip r:embed="rId9"/>
            <a:stretch>
              <a:fillRect t="-10000" b="-26667"/>
            </a:stretch>
          </a:blipFill>
        </p:spPr>
        <p:txBody>
          <a:bodyPr/>
          <a:lstStyle/>
          <a:p>
            <a:pPr>
              <a:defRPr/>
            </a:pPr>
            <a:r>
              <a:rPr lang="ja-JP" altLang="en-US">
                <a:noFill/>
              </a:rPr>
              <a:t> </a:t>
            </a:r>
          </a:p>
        </p:txBody>
      </p:sp>
      <p:sp>
        <p:nvSpPr>
          <p:cNvPr id="25" name="テキスト ボックス 24"/>
          <p:cNvSpPr txBox="1">
            <a:spLocks noChangeArrowheads="1"/>
          </p:cNvSpPr>
          <p:nvPr/>
        </p:nvSpPr>
        <p:spPr bwMode="auto">
          <a:xfrm>
            <a:off x="4752975" y="5472113"/>
            <a:ext cx="2806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2400" b="1" dirty="0">
                <a:latin typeface="Arial" panose="020B0604020202020204" pitchFamily="34" charset="0"/>
              </a:rPr>
              <a:t>No error occurred</a:t>
            </a:r>
            <a:endParaRPr lang="ja-JP" altLang="en-US" sz="2400" b="1" dirty="0">
              <a:latin typeface="Arial" panose="020B0604020202020204" pitchFamily="34" charset="0"/>
            </a:endParaRPr>
          </a:p>
        </p:txBody>
      </p:sp>
      <p:sp>
        <p:nvSpPr>
          <p:cNvPr id="26" name="円形吹き出し 25"/>
          <p:cNvSpPr/>
          <p:nvPr/>
        </p:nvSpPr>
        <p:spPr>
          <a:xfrm>
            <a:off x="4932363" y="1316038"/>
            <a:ext cx="3324225" cy="998537"/>
          </a:xfrm>
          <a:prstGeom prst="wedgeEllipseCallout">
            <a:avLst>
              <a:gd name="adj1" fmla="val 56875"/>
              <a:gd name="adj2" fmla="val 87110"/>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sz="2400" i="1" dirty="0"/>
              <a:t>Syndrome bits</a:t>
            </a:r>
            <a:endParaRPr lang="ja-JP" altLang="en-US" sz="2400" i="1" dirty="0"/>
          </a:p>
        </p:txBody>
      </p:sp>
      <p:sp>
        <p:nvSpPr>
          <p:cNvPr id="27" name="角丸四角形 26"/>
          <p:cNvSpPr/>
          <p:nvPr/>
        </p:nvSpPr>
        <p:spPr>
          <a:xfrm>
            <a:off x="8542338" y="2819400"/>
            <a:ext cx="288925" cy="1474788"/>
          </a:xfrm>
          <a:prstGeom prst="roundRect">
            <a:avLst>
              <a:gd name="adj" fmla="val 0"/>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ja-JP"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5" grpId="0"/>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コンテンツ プレースホルダー 1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33450" y="2608263"/>
            <a:ext cx="3187700" cy="2744787"/>
          </a:xfrm>
        </p:spPr>
      </p:pic>
      <p:sp>
        <p:nvSpPr>
          <p:cNvPr id="36867" name="タイトル 1"/>
          <p:cNvSpPr>
            <a:spLocks noGrp="1"/>
          </p:cNvSpPr>
          <p:nvPr>
            <p:ph type="title"/>
          </p:nvPr>
        </p:nvSpPr>
        <p:spPr/>
        <p:txBody>
          <a:bodyPr/>
          <a:lstStyle/>
          <a:p>
            <a:r>
              <a:rPr lang="en-US" altLang="ja-JP" smtClean="0"/>
              <a:t>Decoding - single error case</a:t>
            </a:r>
            <a:endParaRPr lang="ja-JP" altLang="en-US" smtClean="0"/>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36870"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5CD59A9C-328E-462C-831D-89D1C0755A41}" type="slidenum">
              <a:rPr lang="ja-JP" altLang="en-US" sz="1400" smtClean="0">
                <a:solidFill>
                  <a:srgbClr val="898989"/>
                </a:solidFill>
              </a:rPr>
              <a:pPr>
                <a:spcBef>
                  <a:spcPct val="0"/>
                </a:spcBef>
                <a:buFontTx/>
                <a:buNone/>
              </a:pPr>
              <a:t>12</a:t>
            </a:fld>
            <a:endParaRPr lang="ja-JP" altLang="en-US" sz="1400" smtClean="0">
              <a:solidFill>
                <a:srgbClr val="898989"/>
              </a:solidFill>
            </a:endParaRPr>
          </a:p>
        </p:txBody>
      </p:sp>
      <p:sp>
        <p:nvSpPr>
          <p:cNvPr id="15" name="テキスト ボックス 14"/>
          <p:cNvSpPr txBox="1">
            <a:spLocks noRot="1" noChangeAspect="1" noMove="1" noResize="1" noEditPoints="1" noAdjustHandles="1" noChangeArrowheads="1" noChangeShapeType="1" noTextEdit="1"/>
          </p:cNvSpPr>
          <p:nvPr/>
        </p:nvSpPr>
        <p:spPr>
          <a:xfrm>
            <a:off x="1139205" y="2106701"/>
            <a:ext cx="2903189" cy="369332"/>
          </a:xfrm>
          <a:prstGeom prst="rect">
            <a:avLst/>
          </a:prstGeom>
          <a:blipFill>
            <a:blip r:embed="rId4"/>
            <a:stretch>
              <a:fillRect b="-1667"/>
            </a:stretch>
          </a:blipFill>
        </p:spPr>
        <p:txBody>
          <a:bodyPr/>
          <a:lstStyle/>
          <a:p>
            <a:pPr>
              <a:defRPr/>
            </a:pPr>
            <a:r>
              <a:rPr lang="ja-JP" altLang="en-US">
                <a:noFill/>
              </a:rPr>
              <a:t> </a:t>
            </a:r>
          </a:p>
        </p:txBody>
      </p:sp>
      <p:sp>
        <p:nvSpPr>
          <p:cNvPr id="22" name="テキスト ボックス 21"/>
          <p:cNvSpPr txBox="1">
            <a:spLocks noRot="1" noChangeAspect="1" noMove="1" noResize="1" noEditPoints="1" noAdjustHandles="1" noChangeArrowheads="1" noChangeShapeType="1" noTextEdit="1"/>
          </p:cNvSpPr>
          <p:nvPr/>
        </p:nvSpPr>
        <p:spPr>
          <a:xfrm>
            <a:off x="4716016" y="2807618"/>
            <a:ext cx="4248472" cy="369332"/>
          </a:xfrm>
          <a:prstGeom prst="rect">
            <a:avLst/>
          </a:prstGeom>
          <a:blipFill>
            <a:blip r:embed="rId5"/>
            <a:stretch>
              <a:fillRect t="-10000" b="-26667"/>
            </a:stretch>
          </a:blipFill>
        </p:spPr>
        <p:txBody>
          <a:bodyPr/>
          <a:lstStyle/>
          <a:p>
            <a:pPr>
              <a:defRPr/>
            </a:pPr>
            <a:r>
              <a:rPr lang="ja-JP" altLang="en-US">
                <a:noFill/>
              </a:rPr>
              <a:t> </a:t>
            </a:r>
          </a:p>
        </p:txBody>
      </p:sp>
      <p:sp>
        <p:nvSpPr>
          <p:cNvPr id="34" name="正方形/長方形 33"/>
          <p:cNvSpPr/>
          <p:nvPr/>
        </p:nvSpPr>
        <p:spPr>
          <a:xfrm>
            <a:off x="933450" y="1557338"/>
            <a:ext cx="3783013" cy="43338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sz="2400" dirty="0"/>
              <a:t>Wrong Code:  1 </a:t>
            </a:r>
            <a:r>
              <a:rPr lang="en-US" altLang="ja-JP" sz="2400" dirty="0">
                <a:solidFill>
                  <a:srgbClr val="00B050"/>
                </a:solidFill>
              </a:rPr>
              <a:t>1</a:t>
            </a:r>
            <a:r>
              <a:rPr lang="en-US" altLang="ja-JP" sz="2400" dirty="0"/>
              <a:t> 1 1 </a:t>
            </a:r>
            <a:r>
              <a:rPr lang="en-US" altLang="ja-JP" sz="2400" dirty="0">
                <a:solidFill>
                  <a:schemeClr val="tx1"/>
                </a:solidFill>
              </a:rPr>
              <a:t>0 0 1 0</a:t>
            </a:r>
            <a:endParaRPr lang="ja-JP" altLang="en-US" sz="2400" dirty="0">
              <a:solidFill>
                <a:schemeClr val="tx1"/>
              </a:solidFill>
            </a:endParaRPr>
          </a:p>
        </p:txBody>
      </p:sp>
      <p:sp>
        <p:nvSpPr>
          <p:cNvPr id="35" name="下矢印 34"/>
          <p:cNvSpPr/>
          <p:nvPr/>
        </p:nvSpPr>
        <p:spPr>
          <a:xfrm>
            <a:off x="5795963" y="4592638"/>
            <a:ext cx="720725" cy="636587"/>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ja-JP" altLang="en-US"/>
          </a:p>
        </p:txBody>
      </p:sp>
      <p:pic>
        <p:nvPicPr>
          <p:cNvPr id="36875" name="図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0525" y="2655888"/>
            <a:ext cx="54292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テキスト ボックス 36"/>
          <p:cNvSpPr txBox="1">
            <a:spLocks noRot="1" noChangeAspect="1" noMove="1" noResize="1" noEditPoints="1" noAdjustHandles="1" noChangeArrowheads="1" noChangeShapeType="1" noTextEdit="1"/>
          </p:cNvSpPr>
          <p:nvPr/>
        </p:nvSpPr>
        <p:spPr>
          <a:xfrm>
            <a:off x="4716016" y="3187401"/>
            <a:ext cx="4248472" cy="369332"/>
          </a:xfrm>
          <a:prstGeom prst="rect">
            <a:avLst/>
          </a:prstGeom>
          <a:blipFill>
            <a:blip r:embed="rId7"/>
            <a:stretch>
              <a:fillRect t="-10000" b="-26667"/>
            </a:stretch>
          </a:blipFill>
        </p:spPr>
        <p:txBody>
          <a:bodyPr/>
          <a:lstStyle/>
          <a:p>
            <a:pPr>
              <a:defRPr/>
            </a:pPr>
            <a:r>
              <a:rPr lang="ja-JP" altLang="en-US">
                <a:noFill/>
              </a:rPr>
              <a:t> </a:t>
            </a:r>
          </a:p>
        </p:txBody>
      </p:sp>
      <p:sp>
        <p:nvSpPr>
          <p:cNvPr id="38" name="テキスト ボックス 37"/>
          <p:cNvSpPr txBox="1">
            <a:spLocks noRot="1" noChangeAspect="1" noMove="1" noResize="1" noEditPoints="1" noAdjustHandles="1" noChangeArrowheads="1" noChangeShapeType="1" noTextEdit="1"/>
          </p:cNvSpPr>
          <p:nvPr/>
        </p:nvSpPr>
        <p:spPr>
          <a:xfrm>
            <a:off x="4716016" y="3564060"/>
            <a:ext cx="4248472" cy="369332"/>
          </a:xfrm>
          <a:prstGeom prst="rect">
            <a:avLst/>
          </a:prstGeom>
          <a:blipFill>
            <a:blip r:embed="rId8"/>
            <a:stretch>
              <a:fillRect t="-10000" b="-26667"/>
            </a:stretch>
          </a:blipFill>
        </p:spPr>
        <p:txBody>
          <a:bodyPr/>
          <a:lstStyle/>
          <a:p>
            <a:pPr>
              <a:defRPr/>
            </a:pPr>
            <a:r>
              <a:rPr lang="ja-JP" altLang="en-US">
                <a:noFill/>
              </a:rPr>
              <a:t> </a:t>
            </a:r>
          </a:p>
        </p:txBody>
      </p:sp>
      <p:sp>
        <p:nvSpPr>
          <p:cNvPr id="39" name="テキスト ボックス 38"/>
          <p:cNvSpPr txBox="1">
            <a:spLocks noRot="1" noChangeAspect="1" noMove="1" noResize="1" noEditPoints="1" noAdjustHandles="1" noChangeArrowheads="1" noChangeShapeType="1" noTextEdit="1"/>
          </p:cNvSpPr>
          <p:nvPr/>
        </p:nvSpPr>
        <p:spPr>
          <a:xfrm>
            <a:off x="4716016" y="3893292"/>
            <a:ext cx="4248472" cy="369332"/>
          </a:xfrm>
          <a:prstGeom prst="rect">
            <a:avLst/>
          </a:prstGeom>
          <a:blipFill>
            <a:blip r:embed="rId9"/>
            <a:stretch>
              <a:fillRect t="-10000" b="-26667"/>
            </a:stretch>
          </a:blipFill>
        </p:spPr>
        <p:txBody>
          <a:bodyPr/>
          <a:lstStyle/>
          <a:p>
            <a:pPr>
              <a:defRPr/>
            </a:pPr>
            <a:r>
              <a:rPr lang="ja-JP" altLang="en-US">
                <a:noFill/>
              </a:rPr>
              <a:t> </a:t>
            </a:r>
          </a:p>
        </p:txBody>
      </p:sp>
      <p:sp>
        <p:nvSpPr>
          <p:cNvPr id="9" name="角丸四角形 8"/>
          <p:cNvSpPr/>
          <p:nvPr/>
        </p:nvSpPr>
        <p:spPr>
          <a:xfrm>
            <a:off x="8542338" y="2754313"/>
            <a:ext cx="288925" cy="1604962"/>
          </a:xfrm>
          <a:prstGeom prst="roundRect">
            <a:avLst>
              <a:gd name="adj" fmla="val 0"/>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ja-JP" altLang="en-US"/>
          </a:p>
        </p:txBody>
      </p:sp>
      <p:sp>
        <p:nvSpPr>
          <p:cNvPr id="26" name="角丸四角形 25"/>
          <p:cNvSpPr/>
          <p:nvPr/>
        </p:nvSpPr>
        <p:spPr>
          <a:xfrm>
            <a:off x="1525588" y="2760663"/>
            <a:ext cx="287337" cy="1606550"/>
          </a:xfrm>
          <a:prstGeom prst="roundRect">
            <a:avLst>
              <a:gd name="adj" fmla="val 0"/>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ja-JP" altLang="en-US"/>
          </a:p>
        </p:txBody>
      </p:sp>
      <p:sp>
        <p:nvSpPr>
          <p:cNvPr id="28" name="楕円 27"/>
          <p:cNvSpPr/>
          <p:nvPr/>
        </p:nvSpPr>
        <p:spPr>
          <a:xfrm>
            <a:off x="1527175" y="2478088"/>
            <a:ext cx="28575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9" name="楕円 28"/>
          <p:cNvSpPr/>
          <p:nvPr/>
        </p:nvSpPr>
        <p:spPr>
          <a:xfrm>
            <a:off x="8543925" y="2427288"/>
            <a:ext cx="28733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 name="テキスト ボックス 1"/>
          <p:cNvSpPr txBox="1">
            <a:spLocks noRot="1" noChangeAspect="1" noMove="1" noResize="1" noEditPoints="1" noAdjustHandles="1" noChangeArrowheads="1" noChangeShapeType="1" noTextEdit="1"/>
          </p:cNvSpPr>
          <p:nvPr/>
        </p:nvSpPr>
        <p:spPr>
          <a:xfrm>
            <a:off x="4499992" y="5353050"/>
            <a:ext cx="4186808" cy="707886"/>
          </a:xfrm>
          <a:prstGeom prst="rect">
            <a:avLst/>
          </a:prstGeom>
          <a:blipFill>
            <a:blip r:embed="rId10"/>
            <a:stretch>
              <a:fillRect t="-3448" b="-15517"/>
            </a:stretch>
          </a:blipFill>
        </p:spPr>
        <p:txBody>
          <a:bodyPr/>
          <a:lstStyle/>
          <a:p>
            <a:pPr>
              <a:defRPr/>
            </a:pPr>
            <a:r>
              <a:rPr lang="ja-JP" altLang="en-US" sz="2400">
                <a:noFill/>
              </a:rPr>
              <a:t> </a:t>
            </a:r>
          </a:p>
        </p:txBody>
      </p:sp>
      <p:sp>
        <p:nvSpPr>
          <p:cNvPr id="6" name="右矢印 5"/>
          <p:cNvSpPr/>
          <p:nvPr/>
        </p:nvSpPr>
        <p:spPr>
          <a:xfrm>
            <a:off x="6084888" y="5783263"/>
            <a:ext cx="647700" cy="142875"/>
          </a:xfrm>
          <a:prstGeom prst="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ja-JP"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 grpId="0" animBg="1"/>
      <p:bldP spid="26" grpId="0" animBg="1"/>
      <p:bldP spid="28" grpId="0" animBg="1"/>
      <p:bldP spid="29"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コンテンツ プレースホルダー 1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33450" y="2608263"/>
            <a:ext cx="3187700" cy="2744787"/>
          </a:xfrm>
        </p:spPr>
      </p:pic>
      <p:sp>
        <p:nvSpPr>
          <p:cNvPr id="38915" name="タイトル 1"/>
          <p:cNvSpPr>
            <a:spLocks noGrp="1"/>
          </p:cNvSpPr>
          <p:nvPr>
            <p:ph type="title"/>
          </p:nvPr>
        </p:nvSpPr>
        <p:spPr>
          <a:xfrm>
            <a:off x="457200" y="274638"/>
            <a:ext cx="8507413" cy="1143000"/>
          </a:xfrm>
        </p:spPr>
        <p:txBody>
          <a:bodyPr/>
          <a:lstStyle/>
          <a:p>
            <a:r>
              <a:rPr lang="en-US" altLang="ja-JP" smtClean="0"/>
              <a:t>Decoding - double error case</a:t>
            </a:r>
            <a:endParaRPr lang="ja-JP" altLang="en-US" smtClean="0"/>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38918"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660C5335-7356-4DC7-9A04-C6AD79338024}" type="slidenum">
              <a:rPr lang="ja-JP" altLang="en-US" sz="1400" smtClean="0">
                <a:solidFill>
                  <a:srgbClr val="898989"/>
                </a:solidFill>
              </a:rPr>
              <a:pPr>
                <a:spcBef>
                  <a:spcPct val="0"/>
                </a:spcBef>
                <a:buFontTx/>
                <a:buNone/>
              </a:pPr>
              <a:t>13</a:t>
            </a:fld>
            <a:endParaRPr lang="ja-JP" altLang="en-US" sz="1400" smtClean="0">
              <a:solidFill>
                <a:srgbClr val="898989"/>
              </a:solidFill>
            </a:endParaRPr>
          </a:p>
        </p:txBody>
      </p:sp>
      <p:sp>
        <p:nvSpPr>
          <p:cNvPr id="15" name="テキスト ボックス 14"/>
          <p:cNvSpPr txBox="1">
            <a:spLocks noRot="1" noChangeAspect="1" noMove="1" noResize="1" noEditPoints="1" noAdjustHandles="1" noChangeArrowheads="1" noChangeShapeType="1" noTextEdit="1"/>
          </p:cNvSpPr>
          <p:nvPr/>
        </p:nvSpPr>
        <p:spPr>
          <a:xfrm>
            <a:off x="1139205" y="2106701"/>
            <a:ext cx="2903189" cy="369332"/>
          </a:xfrm>
          <a:prstGeom prst="rect">
            <a:avLst/>
          </a:prstGeom>
          <a:blipFill>
            <a:blip r:embed="rId4"/>
            <a:stretch>
              <a:fillRect b="-1667"/>
            </a:stretch>
          </a:blipFill>
        </p:spPr>
        <p:txBody>
          <a:bodyPr/>
          <a:lstStyle/>
          <a:p>
            <a:pPr>
              <a:defRPr/>
            </a:pPr>
            <a:r>
              <a:rPr lang="ja-JP" altLang="en-US">
                <a:noFill/>
              </a:rPr>
              <a:t> </a:t>
            </a:r>
          </a:p>
        </p:txBody>
      </p:sp>
      <p:sp>
        <p:nvSpPr>
          <p:cNvPr id="22" name="テキスト ボックス 21"/>
          <p:cNvSpPr txBox="1">
            <a:spLocks noRot="1" noChangeAspect="1" noMove="1" noResize="1" noEditPoints="1" noAdjustHandles="1" noChangeArrowheads="1" noChangeShapeType="1" noTextEdit="1"/>
          </p:cNvSpPr>
          <p:nvPr/>
        </p:nvSpPr>
        <p:spPr>
          <a:xfrm>
            <a:off x="4716016" y="2807618"/>
            <a:ext cx="4248472" cy="369332"/>
          </a:xfrm>
          <a:prstGeom prst="rect">
            <a:avLst/>
          </a:prstGeom>
          <a:blipFill>
            <a:blip r:embed="rId5"/>
            <a:stretch>
              <a:fillRect t="-10000" b="-26667"/>
            </a:stretch>
          </a:blipFill>
        </p:spPr>
        <p:txBody>
          <a:bodyPr/>
          <a:lstStyle/>
          <a:p>
            <a:pPr>
              <a:defRPr/>
            </a:pPr>
            <a:r>
              <a:rPr lang="ja-JP" altLang="en-US">
                <a:noFill/>
              </a:rPr>
              <a:t> </a:t>
            </a:r>
          </a:p>
        </p:txBody>
      </p:sp>
      <p:sp>
        <p:nvSpPr>
          <p:cNvPr id="34" name="正方形/長方形 33"/>
          <p:cNvSpPr/>
          <p:nvPr/>
        </p:nvSpPr>
        <p:spPr>
          <a:xfrm>
            <a:off x="933450" y="1557338"/>
            <a:ext cx="3776663" cy="43338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sz="2400" dirty="0"/>
              <a:t>Wrong Code:  1 </a:t>
            </a:r>
            <a:r>
              <a:rPr lang="en-US" altLang="ja-JP" sz="2400" dirty="0">
                <a:solidFill>
                  <a:srgbClr val="00B050"/>
                </a:solidFill>
              </a:rPr>
              <a:t>1</a:t>
            </a:r>
            <a:r>
              <a:rPr lang="en-US" altLang="ja-JP" sz="2400" dirty="0"/>
              <a:t> 1 </a:t>
            </a:r>
            <a:r>
              <a:rPr lang="en-US" altLang="ja-JP" sz="2400" dirty="0">
                <a:solidFill>
                  <a:srgbClr val="00B050"/>
                </a:solidFill>
              </a:rPr>
              <a:t>0</a:t>
            </a:r>
            <a:r>
              <a:rPr lang="en-US" altLang="ja-JP" sz="2400" dirty="0"/>
              <a:t> </a:t>
            </a:r>
            <a:r>
              <a:rPr lang="en-US" altLang="ja-JP" sz="2400" dirty="0">
                <a:solidFill>
                  <a:schemeClr val="tx1"/>
                </a:solidFill>
              </a:rPr>
              <a:t>0 0 1 0</a:t>
            </a:r>
            <a:endParaRPr lang="ja-JP" altLang="en-US" sz="2400" dirty="0">
              <a:solidFill>
                <a:schemeClr val="tx1"/>
              </a:solidFill>
            </a:endParaRPr>
          </a:p>
        </p:txBody>
      </p:sp>
      <p:sp>
        <p:nvSpPr>
          <p:cNvPr id="35" name="下矢印 34"/>
          <p:cNvSpPr/>
          <p:nvPr/>
        </p:nvSpPr>
        <p:spPr>
          <a:xfrm>
            <a:off x="5795963" y="4592638"/>
            <a:ext cx="720725" cy="636587"/>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ja-JP" altLang="en-US"/>
          </a:p>
        </p:txBody>
      </p:sp>
      <p:pic>
        <p:nvPicPr>
          <p:cNvPr id="38923" name="図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0525" y="2655888"/>
            <a:ext cx="54292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テキスト ボックス 36"/>
          <p:cNvSpPr txBox="1">
            <a:spLocks noRot="1" noChangeAspect="1" noMove="1" noResize="1" noEditPoints="1" noAdjustHandles="1" noChangeArrowheads="1" noChangeShapeType="1" noTextEdit="1"/>
          </p:cNvSpPr>
          <p:nvPr/>
        </p:nvSpPr>
        <p:spPr>
          <a:xfrm>
            <a:off x="4716016" y="3187401"/>
            <a:ext cx="4248472" cy="369332"/>
          </a:xfrm>
          <a:prstGeom prst="rect">
            <a:avLst/>
          </a:prstGeom>
          <a:blipFill>
            <a:blip r:embed="rId7"/>
            <a:stretch>
              <a:fillRect t="-10000" b="-26667"/>
            </a:stretch>
          </a:blipFill>
        </p:spPr>
        <p:txBody>
          <a:bodyPr/>
          <a:lstStyle/>
          <a:p>
            <a:pPr>
              <a:defRPr/>
            </a:pPr>
            <a:r>
              <a:rPr lang="ja-JP" altLang="en-US">
                <a:noFill/>
              </a:rPr>
              <a:t> </a:t>
            </a:r>
          </a:p>
        </p:txBody>
      </p:sp>
      <p:sp>
        <p:nvSpPr>
          <p:cNvPr id="38" name="テキスト ボックス 37"/>
          <p:cNvSpPr txBox="1">
            <a:spLocks noRot="1" noChangeAspect="1" noMove="1" noResize="1" noEditPoints="1" noAdjustHandles="1" noChangeArrowheads="1" noChangeShapeType="1" noTextEdit="1"/>
          </p:cNvSpPr>
          <p:nvPr/>
        </p:nvSpPr>
        <p:spPr>
          <a:xfrm>
            <a:off x="4716016" y="3564060"/>
            <a:ext cx="4248472" cy="369332"/>
          </a:xfrm>
          <a:prstGeom prst="rect">
            <a:avLst/>
          </a:prstGeom>
          <a:blipFill>
            <a:blip r:embed="rId8"/>
            <a:stretch>
              <a:fillRect t="-10000" b="-26667"/>
            </a:stretch>
          </a:blipFill>
        </p:spPr>
        <p:txBody>
          <a:bodyPr/>
          <a:lstStyle/>
          <a:p>
            <a:pPr>
              <a:defRPr/>
            </a:pPr>
            <a:r>
              <a:rPr lang="ja-JP" altLang="en-US">
                <a:noFill/>
              </a:rPr>
              <a:t> </a:t>
            </a:r>
          </a:p>
        </p:txBody>
      </p:sp>
      <p:sp>
        <p:nvSpPr>
          <p:cNvPr id="39" name="テキスト ボックス 38"/>
          <p:cNvSpPr txBox="1">
            <a:spLocks noRot="1" noChangeAspect="1" noMove="1" noResize="1" noEditPoints="1" noAdjustHandles="1" noChangeArrowheads="1" noChangeShapeType="1" noTextEdit="1"/>
          </p:cNvSpPr>
          <p:nvPr/>
        </p:nvSpPr>
        <p:spPr>
          <a:xfrm>
            <a:off x="4716016" y="3893292"/>
            <a:ext cx="4248472" cy="369332"/>
          </a:xfrm>
          <a:prstGeom prst="rect">
            <a:avLst/>
          </a:prstGeom>
          <a:blipFill>
            <a:blip r:embed="rId9"/>
            <a:stretch>
              <a:fillRect t="-10000" b="-26667"/>
            </a:stretch>
          </a:blipFill>
        </p:spPr>
        <p:txBody>
          <a:bodyPr/>
          <a:lstStyle/>
          <a:p>
            <a:pPr>
              <a:defRPr/>
            </a:pPr>
            <a:r>
              <a:rPr lang="ja-JP" altLang="en-US">
                <a:noFill/>
              </a:rPr>
              <a:t> </a:t>
            </a:r>
          </a:p>
        </p:txBody>
      </p:sp>
      <p:sp>
        <p:nvSpPr>
          <p:cNvPr id="23" name="角丸四角形 22"/>
          <p:cNvSpPr/>
          <p:nvPr/>
        </p:nvSpPr>
        <p:spPr>
          <a:xfrm>
            <a:off x="8542338" y="2754313"/>
            <a:ext cx="288925" cy="1604962"/>
          </a:xfrm>
          <a:prstGeom prst="roundRect">
            <a:avLst>
              <a:gd name="adj" fmla="val 0"/>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ja-JP" altLang="en-US"/>
          </a:p>
        </p:txBody>
      </p:sp>
      <p:sp>
        <p:nvSpPr>
          <p:cNvPr id="3" name="乗算 2"/>
          <p:cNvSpPr/>
          <p:nvPr/>
        </p:nvSpPr>
        <p:spPr>
          <a:xfrm>
            <a:off x="8466138" y="2324100"/>
            <a:ext cx="441325" cy="385763"/>
          </a:xfrm>
          <a:prstGeom prst="mathMultiply">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4" name="テキスト ボックス 23"/>
          <p:cNvSpPr txBox="1">
            <a:spLocks noChangeArrowheads="1"/>
          </p:cNvSpPr>
          <p:nvPr/>
        </p:nvSpPr>
        <p:spPr bwMode="auto">
          <a:xfrm>
            <a:off x="4608438" y="5393035"/>
            <a:ext cx="309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2400" dirty="0" smtClean="0">
                <a:latin typeface="Arial" panose="020B0604020202020204" pitchFamily="34" charset="0"/>
              </a:rPr>
              <a:t>Mismatch: just detect</a:t>
            </a:r>
            <a:endParaRPr lang="en-US" altLang="ja-JP" sz="2400" dirty="0">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3"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タイトル 1"/>
          <p:cNvSpPr>
            <a:spLocks noGrp="1"/>
          </p:cNvSpPr>
          <p:nvPr>
            <p:ph type="title"/>
          </p:nvPr>
        </p:nvSpPr>
        <p:spPr/>
        <p:txBody>
          <a:bodyPr/>
          <a:lstStyle/>
          <a:p>
            <a:r>
              <a:rPr lang="en-US" altLang="ja-JP" smtClean="0"/>
              <a:t>Implementation</a:t>
            </a:r>
            <a:endParaRPr lang="ja-JP" altLang="en-US" smtClean="0"/>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40965"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FC5FEC1E-43D5-46B3-B3E1-5863AD6C730B}" type="slidenum">
              <a:rPr lang="ja-JP" altLang="en-US" sz="1400" smtClean="0">
                <a:solidFill>
                  <a:srgbClr val="898989"/>
                </a:solidFill>
              </a:rPr>
              <a:pPr>
                <a:spcBef>
                  <a:spcPct val="0"/>
                </a:spcBef>
                <a:buFontTx/>
                <a:buNone/>
              </a:pPr>
              <a:t>14</a:t>
            </a:fld>
            <a:endParaRPr lang="ja-JP" altLang="en-US" sz="1400" smtClean="0">
              <a:solidFill>
                <a:srgbClr val="898989"/>
              </a:solidFill>
            </a:endParaRPr>
          </a:p>
        </p:txBody>
      </p:sp>
      <p:grpSp>
        <p:nvGrpSpPr>
          <p:cNvPr id="40966" name="グループ化 51"/>
          <p:cNvGrpSpPr>
            <a:grpSpLocks/>
          </p:cNvGrpSpPr>
          <p:nvPr/>
        </p:nvGrpSpPr>
        <p:grpSpPr bwMode="auto">
          <a:xfrm>
            <a:off x="-1735138" y="2781300"/>
            <a:ext cx="666750" cy="673100"/>
            <a:chOff x="1043608" y="4221088"/>
            <a:chExt cx="667490" cy="673561"/>
          </a:xfrm>
        </p:grpSpPr>
        <p:sp>
          <p:nvSpPr>
            <p:cNvPr id="45" name="角丸四角形 44"/>
            <p:cNvSpPr/>
            <p:nvPr/>
          </p:nvSpPr>
          <p:spPr>
            <a:xfrm>
              <a:off x="1043608" y="4529274"/>
              <a:ext cx="667490" cy="365375"/>
            </a:xfrm>
            <a:prstGeom prst="roundRect">
              <a:avLst/>
            </a:prstGeom>
            <a:ln>
              <a:prstDash val="dash"/>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ja-JP" dirty="0">
                  <a:solidFill>
                    <a:schemeClr val="tx1"/>
                  </a:solidFill>
                </a:rPr>
                <a:t>NI</a:t>
              </a:r>
              <a:endParaRPr lang="ja-JP" altLang="en-US" dirty="0"/>
            </a:p>
          </p:txBody>
        </p:sp>
        <p:sp>
          <p:nvSpPr>
            <p:cNvPr id="46" name="正方形/長方形 45"/>
            <p:cNvSpPr/>
            <p:nvPr/>
          </p:nvSpPr>
          <p:spPr>
            <a:xfrm>
              <a:off x="1043608" y="4221088"/>
              <a:ext cx="667490" cy="352666"/>
            </a:xfrm>
            <a:prstGeom prst="rect">
              <a:avLst/>
            </a:prstGeom>
            <a:ln w="19050">
              <a:prstDash val="dash"/>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t>PE</a:t>
              </a:r>
              <a:endParaRPr lang="ja-JP" altLang="en-US" dirty="0"/>
            </a:p>
          </p:txBody>
        </p:sp>
      </p:grpSp>
      <p:grpSp>
        <p:nvGrpSpPr>
          <p:cNvPr id="40967" name="グループ化 7"/>
          <p:cNvGrpSpPr>
            <a:grpSpLocks/>
          </p:cNvGrpSpPr>
          <p:nvPr/>
        </p:nvGrpSpPr>
        <p:grpSpPr bwMode="auto">
          <a:xfrm>
            <a:off x="457200" y="1699171"/>
            <a:ext cx="3970784" cy="3406229"/>
            <a:chOff x="-4351338" y="2212975"/>
            <a:chExt cx="4121150" cy="3332163"/>
          </a:xfrm>
        </p:grpSpPr>
        <p:sp>
          <p:nvSpPr>
            <p:cNvPr id="37" name="正方形/長方形 36"/>
            <p:cNvSpPr/>
            <p:nvPr/>
          </p:nvSpPr>
          <p:spPr>
            <a:xfrm>
              <a:off x="-3909635" y="2565415"/>
              <a:ext cx="3241971" cy="2664663"/>
            </a:xfrm>
            <a:prstGeom prst="rect">
              <a:avLst/>
            </a:prstGeom>
            <a:noFill/>
            <a:ln w="38100"/>
          </p:spPr>
          <p:style>
            <a:lnRef idx="2">
              <a:schemeClr val="accent3"/>
            </a:lnRef>
            <a:fillRef idx="1">
              <a:schemeClr val="lt1"/>
            </a:fillRef>
            <a:effectRef idx="0">
              <a:schemeClr val="accent3"/>
            </a:effectRef>
            <a:fontRef idx="minor">
              <a:schemeClr val="dk1"/>
            </a:fontRef>
          </p:style>
          <p:txBody>
            <a:bodyPr anchor="ctr"/>
            <a:lstStyle/>
            <a:p>
              <a:pPr algn="ctr">
                <a:defRPr/>
              </a:pPr>
              <a:endParaRPr lang="ja-JP" altLang="en-US"/>
            </a:p>
          </p:txBody>
        </p:sp>
        <p:sp>
          <p:nvSpPr>
            <p:cNvPr id="38" name="正方形/長方形 37"/>
            <p:cNvSpPr/>
            <p:nvPr/>
          </p:nvSpPr>
          <p:spPr>
            <a:xfrm>
              <a:off x="-4351338" y="2212975"/>
              <a:ext cx="885520" cy="663941"/>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dirty="0"/>
                <a:t>R</a:t>
              </a:r>
              <a:endParaRPr lang="ja-JP" altLang="en-US" dirty="0"/>
            </a:p>
          </p:txBody>
        </p:sp>
        <p:sp>
          <p:nvSpPr>
            <p:cNvPr id="41" name="正方形/長方形 40"/>
            <p:cNvSpPr/>
            <p:nvPr/>
          </p:nvSpPr>
          <p:spPr>
            <a:xfrm>
              <a:off x="-1130501" y="2212975"/>
              <a:ext cx="885520" cy="663941"/>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dirty="0"/>
                <a:t>R</a:t>
              </a:r>
              <a:endParaRPr lang="ja-JP" altLang="en-US" dirty="0"/>
            </a:p>
          </p:txBody>
        </p:sp>
        <p:sp>
          <p:nvSpPr>
            <p:cNvPr id="44" name="正方形/長方形 43"/>
            <p:cNvSpPr/>
            <p:nvPr/>
          </p:nvSpPr>
          <p:spPr>
            <a:xfrm>
              <a:off x="-4334431" y="4879417"/>
              <a:ext cx="885520" cy="665721"/>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dirty="0"/>
                <a:t>R</a:t>
              </a:r>
              <a:endParaRPr lang="ja-JP" altLang="en-US" dirty="0"/>
            </a:p>
          </p:txBody>
        </p:sp>
        <p:sp>
          <p:nvSpPr>
            <p:cNvPr id="47" name="正方形/長方形 46"/>
            <p:cNvSpPr/>
            <p:nvPr/>
          </p:nvSpPr>
          <p:spPr>
            <a:xfrm>
              <a:off x="-1113593" y="4879417"/>
              <a:ext cx="883405" cy="665721"/>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dirty="0"/>
                <a:t>R</a:t>
              </a:r>
              <a:endParaRPr lang="ja-JP" altLang="en-US" dirty="0"/>
            </a:p>
          </p:txBody>
        </p:sp>
      </p:grpSp>
      <p:sp>
        <p:nvSpPr>
          <p:cNvPr id="54" name="四角形吹き出し 53"/>
          <p:cNvSpPr/>
          <p:nvPr/>
        </p:nvSpPr>
        <p:spPr>
          <a:xfrm>
            <a:off x="4943873" y="1699171"/>
            <a:ext cx="3816424" cy="4031704"/>
          </a:xfrm>
          <a:prstGeom prst="wedgeRectCallout">
            <a:avLst>
              <a:gd name="adj1" fmla="val -49889"/>
              <a:gd name="adj2" fmla="val 26573"/>
            </a:avLst>
          </a:prstGeom>
          <a:ln>
            <a:prstDash val="sysDash"/>
          </a:ln>
        </p:spPr>
        <p:style>
          <a:lnRef idx="2">
            <a:schemeClr val="dk1"/>
          </a:lnRef>
          <a:fillRef idx="1">
            <a:schemeClr val="lt1"/>
          </a:fillRef>
          <a:effectRef idx="0">
            <a:schemeClr val="dk1"/>
          </a:effectRef>
          <a:fontRef idx="minor">
            <a:schemeClr val="dk1"/>
          </a:fontRef>
        </p:style>
        <p:txBody>
          <a:bodyPr anchor="ctr"/>
          <a:lstStyle/>
          <a:p>
            <a:pPr marL="285750" indent="-285750">
              <a:buFont typeface="Arial" panose="020B0604020202020204" pitchFamily="34" charset="0"/>
              <a:buChar char="•"/>
              <a:defRPr/>
            </a:pPr>
            <a:r>
              <a:rPr lang="en-US" altLang="ja-JP" sz="2400" dirty="0"/>
              <a:t>Implemented 2x2 </a:t>
            </a:r>
            <a:r>
              <a:rPr lang="en-US" altLang="ja-JP" sz="2400" dirty="0" smtClean="0"/>
              <a:t>and 3x3 </a:t>
            </a:r>
            <a:r>
              <a:rPr lang="en-US" altLang="ja-JP" sz="2400" i="1" dirty="0" smtClean="0"/>
              <a:t>OASIS router</a:t>
            </a:r>
            <a:endParaRPr lang="en-US" altLang="ja-JP" sz="2400" i="1" dirty="0"/>
          </a:p>
          <a:p>
            <a:pPr marL="285750" indent="-285750">
              <a:buFont typeface="Arial" panose="020B0604020202020204" pitchFamily="34" charset="0"/>
              <a:buChar char="•"/>
              <a:defRPr/>
            </a:pPr>
            <a:r>
              <a:rPr lang="en-US" altLang="ja-JP" sz="2400" dirty="0" smtClean="0"/>
              <a:t>Implemented </a:t>
            </a:r>
            <a:r>
              <a:rPr lang="en-US" altLang="ja-JP" sz="2400" dirty="0"/>
              <a:t>ECC module and integrated into Router</a:t>
            </a:r>
          </a:p>
          <a:p>
            <a:pPr>
              <a:defRPr/>
            </a:pPr>
            <a:r>
              <a:rPr lang="en-US" altLang="ja-JP" sz="2400" dirty="0" smtClean="0"/>
              <a:t>[Simulation]</a:t>
            </a:r>
          </a:p>
          <a:p>
            <a:pPr marL="285750" indent="-285750">
              <a:buFont typeface="Arial" panose="020B0604020202020204" pitchFamily="34" charset="0"/>
              <a:buChar char="•"/>
              <a:defRPr/>
            </a:pPr>
            <a:r>
              <a:rPr lang="en-US" altLang="ja-JP" sz="2400" dirty="0" smtClean="0"/>
              <a:t>data transfer 100times with error-injection</a:t>
            </a:r>
          </a:p>
          <a:p>
            <a:pPr marL="342900" indent="-342900">
              <a:buFont typeface="Arial" panose="020B0604020202020204" pitchFamily="34" charset="0"/>
              <a:buChar char="•"/>
              <a:defRPr/>
            </a:pPr>
            <a:r>
              <a:rPr lang="en-US" altLang="ja-JP" sz="2400" dirty="0" smtClean="0"/>
              <a:t>Verified function of ECC modules</a:t>
            </a:r>
            <a:endParaRPr lang="en-US" altLang="ja-JP" sz="2400" dirty="0"/>
          </a:p>
        </p:txBody>
      </p:sp>
      <p:sp>
        <p:nvSpPr>
          <p:cNvPr id="2" name="正方形/長方形 1"/>
          <p:cNvSpPr/>
          <p:nvPr/>
        </p:nvSpPr>
        <p:spPr>
          <a:xfrm>
            <a:off x="2121259" y="4559154"/>
            <a:ext cx="720080" cy="4483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smtClean="0"/>
              <a:t>XOR</a:t>
            </a:r>
            <a:endParaRPr kumimoji="1" lang="ja-JP" altLang="en-US" sz="2400" dirty="0"/>
          </a:p>
        </p:txBody>
      </p:sp>
      <p:cxnSp>
        <p:nvCxnSpPr>
          <p:cNvPr id="7" name="直線コネクタ 6"/>
          <p:cNvCxnSpPr>
            <a:stCxn id="2" idx="2"/>
            <a:endCxn id="3" idx="0"/>
          </p:cNvCxnSpPr>
          <p:nvPr/>
        </p:nvCxnSpPr>
        <p:spPr>
          <a:xfrm>
            <a:off x="2481299" y="5007519"/>
            <a:ext cx="0" cy="476112"/>
          </a:xfrm>
          <a:prstGeom prst="line">
            <a:avLst/>
          </a:prstGeom>
        </p:spPr>
        <p:style>
          <a:lnRef idx="2">
            <a:schemeClr val="accent3"/>
          </a:lnRef>
          <a:fillRef idx="0">
            <a:schemeClr val="accent3"/>
          </a:fillRef>
          <a:effectRef idx="1">
            <a:schemeClr val="accent3"/>
          </a:effectRef>
          <a:fontRef idx="minor">
            <a:schemeClr val="tx1"/>
          </a:fontRef>
        </p:style>
      </p:cxnSp>
      <p:sp>
        <p:nvSpPr>
          <p:cNvPr id="3" name="正方形/長方形 2"/>
          <p:cNvSpPr/>
          <p:nvPr/>
        </p:nvSpPr>
        <p:spPr>
          <a:xfrm>
            <a:off x="1617203" y="5483631"/>
            <a:ext cx="1728192" cy="5760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2000" dirty="0" smtClean="0"/>
              <a:t>Error injection</a:t>
            </a:r>
            <a:endParaRPr kumimoji="1" lang="ja-JP" altLang="en-US" sz="2000"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タイトル 1"/>
          <p:cNvSpPr>
            <a:spLocks noGrp="1"/>
          </p:cNvSpPr>
          <p:nvPr>
            <p:ph type="title"/>
          </p:nvPr>
        </p:nvSpPr>
        <p:spPr/>
        <p:txBody>
          <a:bodyPr/>
          <a:lstStyle/>
          <a:p>
            <a:r>
              <a:rPr lang="en-US" altLang="ja-JP" smtClean="0"/>
              <a:t>Implementation - Router</a:t>
            </a:r>
            <a:endParaRPr lang="ja-JP" altLang="en-US" smtClean="0"/>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43013"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0268A0DE-75F6-4224-88A7-438C21B4521C}" type="slidenum">
              <a:rPr lang="ja-JP" altLang="en-US" sz="1400" smtClean="0">
                <a:solidFill>
                  <a:srgbClr val="898989"/>
                </a:solidFill>
              </a:rPr>
              <a:pPr>
                <a:spcBef>
                  <a:spcPct val="0"/>
                </a:spcBef>
                <a:buFontTx/>
                <a:buNone/>
              </a:pPr>
              <a:t>15</a:t>
            </a:fld>
            <a:endParaRPr lang="ja-JP" altLang="en-US" sz="1400" smtClean="0">
              <a:solidFill>
                <a:srgbClr val="898989"/>
              </a:solidFill>
            </a:endParaRPr>
          </a:p>
        </p:txBody>
      </p:sp>
      <p:pic>
        <p:nvPicPr>
          <p:cNvPr id="43014" name="図 7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7561262" cy="488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正方形/長方形 72"/>
          <p:cNvSpPr/>
          <p:nvPr/>
        </p:nvSpPr>
        <p:spPr>
          <a:xfrm>
            <a:off x="900113" y="1236663"/>
            <a:ext cx="1368425" cy="46355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2000" b="1" i="1" u="sng" dirty="0"/>
              <a:t>Flit format</a:t>
            </a:r>
            <a:endParaRPr lang="ja-JP" altLang="en-US" sz="2000" b="1" i="1" u="sng" dirty="0"/>
          </a:p>
        </p:txBody>
      </p:sp>
      <p:sp>
        <p:nvSpPr>
          <p:cNvPr id="74" name="正方形/長方形 73"/>
          <p:cNvSpPr/>
          <p:nvPr/>
        </p:nvSpPr>
        <p:spPr>
          <a:xfrm>
            <a:off x="3708400" y="1236663"/>
            <a:ext cx="1871663" cy="36195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sz="2000" dirty="0"/>
              <a:t>Payload</a:t>
            </a:r>
            <a:endParaRPr lang="ja-JP" altLang="en-US" sz="2000" dirty="0"/>
          </a:p>
        </p:txBody>
      </p:sp>
      <p:sp>
        <p:nvSpPr>
          <p:cNvPr id="75" name="正方形/長方形 74"/>
          <p:cNvSpPr/>
          <p:nvPr/>
        </p:nvSpPr>
        <p:spPr>
          <a:xfrm>
            <a:off x="5580063" y="1236663"/>
            <a:ext cx="1420812" cy="36195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sz="2000" dirty="0"/>
              <a:t>Destination</a:t>
            </a:r>
            <a:endParaRPr lang="ja-JP" altLang="en-US" sz="2000" dirty="0"/>
          </a:p>
        </p:txBody>
      </p:sp>
      <p:sp>
        <p:nvSpPr>
          <p:cNvPr id="76" name="正方形/長方形 75"/>
          <p:cNvSpPr/>
          <p:nvPr/>
        </p:nvSpPr>
        <p:spPr>
          <a:xfrm>
            <a:off x="7000875" y="1236663"/>
            <a:ext cx="1100138" cy="36195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dirty="0"/>
              <a:t>Next port</a:t>
            </a:r>
            <a:endParaRPr lang="ja-JP" altLang="en-US" dirty="0"/>
          </a:p>
        </p:txBody>
      </p:sp>
      <p:sp>
        <p:nvSpPr>
          <p:cNvPr id="77" name="正方形/長方形 76"/>
          <p:cNvSpPr/>
          <p:nvPr/>
        </p:nvSpPr>
        <p:spPr>
          <a:xfrm>
            <a:off x="8101013" y="1236663"/>
            <a:ext cx="585787" cy="36195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sz="2000" dirty="0"/>
              <a:t>Tail</a:t>
            </a:r>
            <a:endParaRPr lang="ja-JP" altLang="en-US" sz="2000" dirty="0"/>
          </a:p>
        </p:txBody>
      </p:sp>
      <p:sp>
        <p:nvSpPr>
          <p:cNvPr id="78" name="正方形/長方形 77"/>
          <p:cNvSpPr/>
          <p:nvPr/>
        </p:nvSpPr>
        <p:spPr>
          <a:xfrm>
            <a:off x="2555875" y="1239838"/>
            <a:ext cx="1152525" cy="3587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dirty="0"/>
              <a:t>Code</a:t>
            </a:r>
            <a:endParaRPr lang="ja-JP" altLang="en-US" dirty="0"/>
          </a:p>
        </p:txBody>
      </p:sp>
      <p:grpSp>
        <p:nvGrpSpPr>
          <p:cNvPr id="21" name="グループ化 20"/>
          <p:cNvGrpSpPr>
            <a:grpSpLocks/>
          </p:cNvGrpSpPr>
          <p:nvPr/>
        </p:nvGrpSpPr>
        <p:grpSpPr bwMode="auto">
          <a:xfrm>
            <a:off x="352425" y="5218113"/>
            <a:ext cx="1471613" cy="323850"/>
            <a:chOff x="352313" y="5217378"/>
            <a:chExt cx="1471770" cy="325203"/>
          </a:xfrm>
        </p:grpSpPr>
        <p:sp>
          <p:nvSpPr>
            <p:cNvPr id="57" name="正方形/長方形 56"/>
            <p:cNvSpPr/>
            <p:nvPr/>
          </p:nvSpPr>
          <p:spPr>
            <a:xfrm>
              <a:off x="352313" y="5217378"/>
              <a:ext cx="519168" cy="325203"/>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sz="2000" dirty="0"/>
                <a:t>P</a:t>
              </a:r>
              <a:endParaRPr lang="ja-JP" altLang="en-US" sz="2000" dirty="0"/>
            </a:p>
          </p:txBody>
        </p:sp>
        <p:sp>
          <p:nvSpPr>
            <p:cNvPr id="58" name="正方形/長方形 57"/>
            <p:cNvSpPr/>
            <p:nvPr/>
          </p:nvSpPr>
          <p:spPr>
            <a:xfrm>
              <a:off x="871481" y="5217378"/>
              <a:ext cx="393742" cy="325203"/>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sz="2000" dirty="0"/>
                <a:t>D</a:t>
              </a:r>
              <a:endParaRPr lang="ja-JP" altLang="en-US" sz="2000" dirty="0"/>
            </a:p>
          </p:txBody>
        </p:sp>
        <p:sp>
          <p:nvSpPr>
            <p:cNvPr id="59" name="正方形/長方形 58"/>
            <p:cNvSpPr/>
            <p:nvPr/>
          </p:nvSpPr>
          <p:spPr>
            <a:xfrm>
              <a:off x="1230295" y="5217378"/>
              <a:ext cx="458836" cy="325203"/>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dirty="0"/>
                <a:t>NP</a:t>
              </a:r>
              <a:endParaRPr lang="ja-JP" altLang="en-US" dirty="0"/>
            </a:p>
          </p:txBody>
        </p:sp>
        <p:sp>
          <p:nvSpPr>
            <p:cNvPr id="60" name="正方形/長方形 59"/>
            <p:cNvSpPr/>
            <p:nvPr/>
          </p:nvSpPr>
          <p:spPr>
            <a:xfrm>
              <a:off x="1662141" y="5217378"/>
              <a:ext cx="161942" cy="325203"/>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sz="2000" dirty="0"/>
                <a:t>T</a:t>
              </a:r>
              <a:endParaRPr lang="ja-JP" altLang="en-US" sz="2000" dirty="0"/>
            </a:p>
          </p:txBody>
        </p:sp>
      </p:grpSp>
      <p:sp>
        <p:nvSpPr>
          <p:cNvPr id="61" name="正方形/長方形 60"/>
          <p:cNvSpPr/>
          <p:nvPr/>
        </p:nvSpPr>
        <p:spPr>
          <a:xfrm>
            <a:off x="33338" y="5218113"/>
            <a:ext cx="320675" cy="32385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dirty="0"/>
              <a:t>C</a:t>
            </a:r>
            <a:endParaRPr lang="ja-JP" altLang="en-US" dirty="0"/>
          </a:p>
        </p:txBody>
      </p:sp>
      <p:sp>
        <p:nvSpPr>
          <p:cNvPr id="62" name="正方形/長方形 61"/>
          <p:cNvSpPr/>
          <p:nvPr/>
        </p:nvSpPr>
        <p:spPr>
          <a:xfrm>
            <a:off x="5227638" y="5192713"/>
            <a:ext cx="319087" cy="328612"/>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dirty="0"/>
              <a:t>C</a:t>
            </a:r>
            <a:endParaRPr lang="ja-JP" altLang="en-US" dirty="0"/>
          </a:p>
        </p:txBody>
      </p:sp>
      <p:grpSp>
        <p:nvGrpSpPr>
          <p:cNvPr id="24" name="グループ化 23"/>
          <p:cNvGrpSpPr>
            <a:grpSpLocks/>
          </p:cNvGrpSpPr>
          <p:nvPr/>
        </p:nvGrpSpPr>
        <p:grpSpPr bwMode="auto">
          <a:xfrm>
            <a:off x="5227638" y="5187950"/>
            <a:ext cx="1790700" cy="328613"/>
            <a:chOff x="5228026" y="5188331"/>
            <a:chExt cx="1790083" cy="328901"/>
          </a:xfrm>
        </p:grpSpPr>
        <p:grpSp>
          <p:nvGrpSpPr>
            <p:cNvPr id="43032" name="グループ化 81"/>
            <p:cNvGrpSpPr>
              <a:grpSpLocks/>
            </p:cNvGrpSpPr>
            <p:nvPr/>
          </p:nvGrpSpPr>
          <p:grpSpPr bwMode="auto">
            <a:xfrm>
              <a:off x="5546339" y="5192029"/>
              <a:ext cx="1471770" cy="325203"/>
              <a:chOff x="352313" y="5217378"/>
              <a:chExt cx="1471770" cy="325203"/>
            </a:xfrm>
          </p:grpSpPr>
          <p:sp>
            <p:nvSpPr>
              <p:cNvPr id="83" name="正方形/長方形 82"/>
              <p:cNvSpPr/>
              <p:nvPr/>
            </p:nvSpPr>
            <p:spPr>
              <a:xfrm>
                <a:off x="352977" y="5216858"/>
                <a:ext cx="518934" cy="325723"/>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sz="2000" dirty="0"/>
                  <a:t>P</a:t>
                </a:r>
                <a:endParaRPr lang="ja-JP" altLang="en-US" sz="2000" dirty="0"/>
              </a:p>
            </p:txBody>
          </p:sp>
          <p:sp>
            <p:nvSpPr>
              <p:cNvPr id="84" name="正方形/長方形 83"/>
              <p:cNvSpPr/>
              <p:nvPr/>
            </p:nvSpPr>
            <p:spPr>
              <a:xfrm>
                <a:off x="871911" y="5216858"/>
                <a:ext cx="393564" cy="325723"/>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sz="2000" dirty="0"/>
                  <a:t>D</a:t>
                </a:r>
                <a:endParaRPr lang="ja-JP" altLang="en-US" sz="2000" dirty="0"/>
              </a:p>
            </p:txBody>
          </p:sp>
          <p:sp>
            <p:nvSpPr>
              <p:cNvPr id="85" name="正方形/長方形 84"/>
              <p:cNvSpPr/>
              <p:nvPr/>
            </p:nvSpPr>
            <p:spPr>
              <a:xfrm>
                <a:off x="1230562" y="5216858"/>
                <a:ext cx="458629" cy="325723"/>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dirty="0"/>
                  <a:t>NP</a:t>
                </a:r>
                <a:endParaRPr lang="ja-JP" altLang="en-US" dirty="0"/>
              </a:p>
            </p:txBody>
          </p:sp>
          <p:sp>
            <p:nvSpPr>
              <p:cNvPr id="86" name="正方形/長方形 85"/>
              <p:cNvSpPr/>
              <p:nvPr/>
            </p:nvSpPr>
            <p:spPr>
              <a:xfrm>
                <a:off x="1662214" y="5216858"/>
                <a:ext cx="161869" cy="325723"/>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sz="2000" dirty="0"/>
                  <a:t>T</a:t>
                </a:r>
                <a:endParaRPr lang="ja-JP" altLang="en-US" sz="2000" dirty="0"/>
              </a:p>
            </p:txBody>
          </p:sp>
        </p:grpSp>
        <p:sp>
          <p:nvSpPr>
            <p:cNvPr id="87" name="正方形/長方形 86"/>
            <p:cNvSpPr/>
            <p:nvPr/>
          </p:nvSpPr>
          <p:spPr>
            <a:xfrm>
              <a:off x="5228026" y="5188331"/>
              <a:ext cx="318977" cy="328901"/>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ja-JP" dirty="0"/>
                <a:t>C</a:t>
              </a:r>
              <a:endParaRPr lang="ja-JP" altLang="en-US" dirty="0"/>
            </a:p>
          </p:txBody>
        </p:sp>
      </p:grpSp>
      <p:grpSp>
        <p:nvGrpSpPr>
          <p:cNvPr id="43025" name="グループ化 5"/>
          <p:cNvGrpSpPr>
            <a:grpSpLocks/>
          </p:cNvGrpSpPr>
          <p:nvPr/>
        </p:nvGrpSpPr>
        <p:grpSpPr bwMode="auto">
          <a:xfrm>
            <a:off x="2411413" y="1633538"/>
            <a:ext cx="6584950" cy="307975"/>
            <a:chOff x="2411760" y="1634211"/>
            <a:chExt cx="6584096" cy="307778"/>
          </a:xfrm>
        </p:grpSpPr>
        <p:sp>
          <p:nvSpPr>
            <p:cNvPr id="43026" name="テキスト ボックス 2"/>
            <p:cNvSpPr txBox="1">
              <a:spLocks noChangeArrowheads="1"/>
            </p:cNvSpPr>
            <p:nvPr/>
          </p:nvSpPr>
          <p:spPr bwMode="auto">
            <a:xfrm>
              <a:off x="8563610" y="1634212"/>
              <a:ext cx="4322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1400">
                  <a:latin typeface="Arial" panose="020B0604020202020204" pitchFamily="34" charset="0"/>
                </a:rPr>
                <a:t>0</a:t>
              </a:r>
              <a:endParaRPr lang="ja-JP" altLang="en-US" sz="1400">
                <a:latin typeface="Arial" panose="020B0604020202020204" pitchFamily="34" charset="0"/>
              </a:endParaRPr>
            </a:p>
          </p:txBody>
        </p:sp>
        <p:sp>
          <p:nvSpPr>
            <p:cNvPr id="43027" name="テキスト ボックス 64"/>
            <p:cNvSpPr txBox="1">
              <a:spLocks noChangeArrowheads="1"/>
            </p:cNvSpPr>
            <p:nvPr/>
          </p:nvSpPr>
          <p:spPr bwMode="auto">
            <a:xfrm>
              <a:off x="7961660" y="1634212"/>
              <a:ext cx="4322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1400">
                  <a:latin typeface="Arial" panose="020B0604020202020204" pitchFamily="34" charset="0"/>
                </a:rPr>
                <a:t>1</a:t>
              </a:r>
              <a:endParaRPr lang="ja-JP" altLang="en-US" sz="1400">
                <a:latin typeface="Arial" panose="020B0604020202020204" pitchFamily="34" charset="0"/>
              </a:endParaRPr>
            </a:p>
          </p:txBody>
        </p:sp>
        <p:sp>
          <p:nvSpPr>
            <p:cNvPr id="43028" name="テキスト ボックス 65"/>
            <p:cNvSpPr txBox="1">
              <a:spLocks noChangeArrowheads="1"/>
            </p:cNvSpPr>
            <p:nvPr/>
          </p:nvSpPr>
          <p:spPr bwMode="auto">
            <a:xfrm>
              <a:off x="6874986" y="1634212"/>
              <a:ext cx="4322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1400">
                  <a:latin typeface="Arial" panose="020B0604020202020204" pitchFamily="34" charset="0"/>
                </a:rPr>
                <a:t>6</a:t>
              </a:r>
              <a:endParaRPr lang="ja-JP" altLang="en-US" sz="1400">
                <a:latin typeface="Arial" panose="020B0604020202020204" pitchFamily="34" charset="0"/>
              </a:endParaRPr>
            </a:p>
          </p:txBody>
        </p:sp>
        <p:sp>
          <p:nvSpPr>
            <p:cNvPr id="43029" name="テキスト ボックス 66"/>
            <p:cNvSpPr txBox="1">
              <a:spLocks noChangeArrowheads="1"/>
            </p:cNvSpPr>
            <p:nvPr/>
          </p:nvSpPr>
          <p:spPr bwMode="auto">
            <a:xfrm>
              <a:off x="5436096" y="1634212"/>
              <a:ext cx="4322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1400">
                  <a:latin typeface="Arial" panose="020B0604020202020204" pitchFamily="34" charset="0"/>
                </a:rPr>
                <a:t>12</a:t>
              </a:r>
              <a:endParaRPr lang="ja-JP" altLang="en-US" sz="1400">
                <a:latin typeface="Arial" panose="020B0604020202020204" pitchFamily="34" charset="0"/>
              </a:endParaRPr>
            </a:p>
          </p:txBody>
        </p:sp>
        <p:sp>
          <p:nvSpPr>
            <p:cNvPr id="43030" name="テキスト ボックス 67"/>
            <p:cNvSpPr txBox="1">
              <a:spLocks noChangeArrowheads="1"/>
            </p:cNvSpPr>
            <p:nvPr/>
          </p:nvSpPr>
          <p:spPr bwMode="auto">
            <a:xfrm>
              <a:off x="3563888" y="1634211"/>
              <a:ext cx="4322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1400">
                  <a:latin typeface="Arial" panose="020B0604020202020204" pitchFamily="34" charset="0"/>
                </a:rPr>
                <a:t>27</a:t>
              </a:r>
              <a:endParaRPr lang="ja-JP" altLang="en-US" sz="1400">
                <a:latin typeface="Arial" panose="020B0604020202020204" pitchFamily="34" charset="0"/>
              </a:endParaRPr>
            </a:p>
          </p:txBody>
        </p:sp>
        <p:sp>
          <p:nvSpPr>
            <p:cNvPr id="43031" name="テキスト ボックス 68"/>
            <p:cNvSpPr txBox="1">
              <a:spLocks noChangeArrowheads="1"/>
            </p:cNvSpPr>
            <p:nvPr/>
          </p:nvSpPr>
          <p:spPr bwMode="auto">
            <a:xfrm>
              <a:off x="2411760" y="1634211"/>
              <a:ext cx="4322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1400">
                  <a:latin typeface="Arial" panose="020B0604020202020204" pitchFamily="34" charset="0"/>
                </a:rPr>
                <a:t>34</a:t>
              </a:r>
              <a:endParaRPr lang="ja-JP" altLang="en-US" sz="1400">
                <a:latin typeface="Arial" panose="020B0604020202020204" pitchFamily="34"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1" nodeType="clickEffect">
                                  <p:stCondLst>
                                    <p:cond delay="0"/>
                                  </p:stCondLst>
                                  <p:childTnLst>
                                    <p:animMotion origin="layout" path="M 0 0 L 0.13507 -0.00255 " pathEditMode="relative" ptsTypes="AA">
                                      <p:cBhvr>
                                        <p:cTn id="6" dur="2000" fill="hold"/>
                                        <p:tgtEl>
                                          <p:spTgt spid="6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13507 -0.00255 " pathEditMode="relative" ptsTypes="AA">
                                      <p:cBhvr>
                                        <p:cTn id="8" dur="2000" fill="hold"/>
                                        <p:tgtEl>
                                          <p:spTgt spid="21"/>
                                        </p:tgtEl>
                                        <p:attrNameLst>
                                          <p:attrName>ppt_x</p:attrName>
                                          <p:attrName>ppt_y</p:attrName>
                                        </p:attrNameLst>
                                      </p:cBhvr>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61"/>
                                        </p:tgtEl>
                                        <p:attrNameLst>
                                          <p:attrName>ppt_x</p:attrName>
                                        </p:attrNameLst>
                                      </p:cBhvr>
                                      <p:tavLst>
                                        <p:tav tm="0">
                                          <p:val>
                                            <p:strVal val="ppt_x"/>
                                          </p:val>
                                        </p:tav>
                                        <p:tav tm="100000">
                                          <p:val>
                                            <p:strVal val="ppt_x"/>
                                          </p:val>
                                        </p:tav>
                                      </p:tavLst>
                                    </p:anim>
                                    <p:anim calcmode="lin" valueType="num">
                                      <p:cBhvr additive="base">
                                        <p:cTn id="13" dur="500"/>
                                        <p:tgtEl>
                                          <p:spTgt spid="61"/>
                                        </p:tgtEl>
                                        <p:attrNameLst>
                                          <p:attrName>ppt_y</p:attrName>
                                        </p:attrNameLst>
                                      </p:cBhvr>
                                      <p:tavLst>
                                        <p:tav tm="0">
                                          <p:val>
                                            <p:strVal val="ppt_y"/>
                                          </p:val>
                                        </p:tav>
                                        <p:tav tm="100000">
                                          <p:val>
                                            <p:strVal val="1+ppt_h/2"/>
                                          </p:val>
                                        </p:tav>
                                      </p:tavLst>
                                    </p:anim>
                                    <p:set>
                                      <p:cBhvr>
                                        <p:cTn id="14" dur="1" fill="hold">
                                          <p:stCondLst>
                                            <p:cond delay="499"/>
                                          </p:stCondLst>
                                        </p:cTn>
                                        <p:tgtEl>
                                          <p:spTgt spid="6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0.13577 -0.00417 L 0.56719 -0.00417 " pathEditMode="relative" ptsTypes="AA">
                                      <p:cBhvr>
                                        <p:cTn id="18" dur="2000" fill="hold"/>
                                        <p:tgtEl>
                                          <p:spTgt spid="21"/>
                                        </p:tgtEl>
                                        <p:attrNameLst>
                                          <p:attrName>ppt_x</p:attrName>
                                          <p:attrName>ppt_y</p:attrName>
                                        </p:attrNameLst>
                                      </p:cBhvr>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xit" presetSubtype="0" fill="hold" grpId="2" nodeType="withEffect">
                                  <p:stCondLst>
                                    <p:cond delay="0"/>
                                  </p:stCondLst>
                                  <p:childTnLst>
                                    <p:set>
                                      <p:cBhvr>
                                        <p:cTn id="30" dur="1" fill="hold">
                                          <p:stCondLst>
                                            <p:cond delay="0"/>
                                          </p:stCondLst>
                                        </p:cTn>
                                        <p:tgtEl>
                                          <p:spTgt spid="61"/>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2"/>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nodeType="clickEffect">
                                  <p:stCondLst>
                                    <p:cond delay="0"/>
                                  </p:stCondLst>
                                  <p:childTnLst>
                                    <p:animMotion origin="layout" path="M 0.01649 0.00232 L 0.24982 0.00116 " pathEditMode="relative" ptsTypes="AA">
                                      <p:cBhvr>
                                        <p:cTn id="38" dur="2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1" grpId="2" animBg="1"/>
      <p:bldP spid="62" grpId="0" animBg="1"/>
      <p:bldP spid="6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タイトル 1"/>
          <p:cNvSpPr>
            <a:spLocks noGrp="1"/>
          </p:cNvSpPr>
          <p:nvPr>
            <p:ph type="title"/>
          </p:nvPr>
        </p:nvSpPr>
        <p:spPr>
          <a:xfrm>
            <a:off x="457200" y="274638"/>
            <a:ext cx="8229600" cy="561975"/>
          </a:xfrm>
        </p:spPr>
        <p:txBody>
          <a:bodyPr/>
          <a:lstStyle/>
          <a:p>
            <a:r>
              <a:rPr lang="en-US" altLang="ja-JP" sz="3600" smtClean="0"/>
              <a:t>Evaluation results </a:t>
            </a:r>
            <a:br>
              <a:rPr lang="en-US" altLang="ja-JP" sz="3600" smtClean="0"/>
            </a:br>
            <a:r>
              <a:rPr lang="en-US" altLang="ja-JP" sz="3600" smtClean="0"/>
              <a:t>(Hardware complexity)</a:t>
            </a:r>
            <a:endParaRPr lang="ja-JP" altLang="en-US" sz="3600" smtClean="0"/>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45061"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FCD77F61-180B-41D2-A449-9005CA6867C5}" type="slidenum">
              <a:rPr lang="ja-JP" altLang="en-US" sz="1400" smtClean="0">
                <a:solidFill>
                  <a:srgbClr val="898989"/>
                </a:solidFill>
              </a:rPr>
              <a:pPr>
                <a:spcBef>
                  <a:spcPct val="0"/>
                </a:spcBef>
                <a:buFontTx/>
                <a:buNone/>
              </a:pPr>
              <a:t>16</a:t>
            </a:fld>
            <a:endParaRPr lang="ja-JP" altLang="en-US" sz="1400" smtClean="0">
              <a:solidFill>
                <a:srgbClr val="898989"/>
              </a:solidFill>
            </a:endParaRP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4174885"/>
              </p:ext>
            </p:extLst>
          </p:nvPr>
        </p:nvGraphicFramePr>
        <p:xfrm>
          <a:off x="503548" y="2924944"/>
          <a:ext cx="8136903" cy="3024336"/>
        </p:xfrm>
        <a:graphic>
          <a:graphicData uri="http://schemas.openxmlformats.org/drawingml/2006/table">
            <a:tbl>
              <a:tblPr firstRow="1" bandRow="1">
                <a:tableStyleId>{5C22544A-7EE6-4342-B048-85BDC9FD1C3A}</a:tableStyleId>
              </a:tblPr>
              <a:tblGrid>
                <a:gridCol w="4068451">
                  <a:extLst>
                    <a:ext uri="{9D8B030D-6E8A-4147-A177-3AD203B41FA5}">
                      <a16:colId xmlns:a16="http://schemas.microsoft.com/office/drawing/2014/main" val="3429302560"/>
                    </a:ext>
                  </a:extLst>
                </a:gridCol>
                <a:gridCol w="1017113">
                  <a:extLst>
                    <a:ext uri="{9D8B030D-6E8A-4147-A177-3AD203B41FA5}">
                      <a16:colId xmlns:a16="http://schemas.microsoft.com/office/drawing/2014/main" val="242557707"/>
                    </a:ext>
                  </a:extLst>
                </a:gridCol>
                <a:gridCol w="1017113">
                  <a:extLst>
                    <a:ext uri="{9D8B030D-6E8A-4147-A177-3AD203B41FA5}">
                      <a16:colId xmlns:a16="http://schemas.microsoft.com/office/drawing/2014/main" val="1056676573"/>
                    </a:ext>
                  </a:extLst>
                </a:gridCol>
                <a:gridCol w="1017113">
                  <a:extLst>
                    <a:ext uri="{9D8B030D-6E8A-4147-A177-3AD203B41FA5}">
                      <a16:colId xmlns:a16="http://schemas.microsoft.com/office/drawing/2014/main" val="3102185255"/>
                    </a:ext>
                  </a:extLst>
                </a:gridCol>
                <a:gridCol w="1017113">
                  <a:extLst>
                    <a:ext uri="{9D8B030D-6E8A-4147-A177-3AD203B41FA5}">
                      <a16:colId xmlns:a16="http://schemas.microsoft.com/office/drawing/2014/main" val="3673931058"/>
                    </a:ext>
                  </a:extLst>
                </a:gridCol>
              </a:tblGrid>
              <a:tr h="472566">
                <a:tc>
                  <a:txBody>
                    <a:bodyPr/>
                    <a:lstStyle/>
                    <a:p>
                      <a:endParaRPr kumimoji="1" lang="ja-JP" altLang="en-US" sz="2400" dirty="0"/>
                    </a:p>
                  </a:txBody>
                  <a:tcPr marL="91438" marR="91438" marT="45738" marB="45738">
                    <a:solidFill>
                      <a:srgbClr val="4F81BD"/>
                    </a:solidFill>
                  </a:tcPr>
                </a:tc>
                <a:tc gridSpan="2">
                  <a:txBody>
                    <a:bodyPr/>
                    <a:lstStyle/>
                    <a:p>
                      <a:r>
                        <a:rPr kumimoji="1" lang="en-US" altLang="ja-JP" sz="2400" dirty="0" smtClean="0"/>
                        <a:t>2x2</a:t>
                      </a:r>
                      <a:endParaRPr kumimoji="1" lang="ja-JP" altLang="en-US" sz="2400" dirty="0"/>
                    </a:p>
                  </a:txBody>
                  <a:tcPr marL="91438" marR="91438" marT="45738" marB="45738"/>
                </a:tc>
                <a:tc hMerge="1">
                  <a:txBody>
                    <a:bodyPr/>
                    <a:lstStyle/>
                    <a:p>
                      <a:endParaRPr kumimoji="1" lang="ja-JP" altLang="en-US"/>
                    </a:p>
                  </a:txBody>
                  <a:tcPr/>
                </a:tc>
                <a:tc gridSpan="2">
                  <a:txBody>
                    <a:bodyPr/>
                    <a:lstStyle/>
                    <a:p>
                      <a:r>
                        <a:rPr kumimoji="1" lang="en-US" altLang="ja-JP" sz="2400" dirty="0" smtClean="0"/>
                        <a:t>3x3</a:t>
                      </a:r>
                      <a:endParaRPr kumimoji="1" lang="ja-JP" altLang="en-US" sz="2400" dirty="0"/>
                    </a:p>
                  </a:txBody>
                  <a:tcPr marL="91438" marR="91438" marT="45738" marB="45738"/>
                </a:tc>
                <a:tc hMerge="1">
                  <a:txBody>
                    <a:bodyPr/>
                    <a:lstStyle/>
                    <a:p>
                      <a:endParaRPr kumimoji="1" lang="ja-JP" altLang="en-US"/>
                    </a:p>
                  </a:txBody>
                  <a:tcPr/>
                </a:tc>
                <a:extLst>
                  <a:ext uri="{0D108BD9-81ED-4DB2-BD59-A6C34878D82A}">
                    <a16:rowId xmlns:a16="http://schemas.microsoft.com/office/drawing/2014/main" val="1050641916"/>
                  </a:ext>
                </a:extLst>
              </a:tr>
              <a:tr h="850590">
                <a:tc>
                  <a:txBody>
                    <a:bodyPr/>
                    <a:lstStyle/>
                    <a:p>
                      <a:endParaRPr kumimoji="1" lang="ja-JP" altLang="en-US" sz="2400" dirty="0"/>
                    </a:p>
                  </a:txBody>
                  <a:tcPr marL="91438" marR="91438" marT="45738" marB="45738">
                    <a:solidFill>
                      <a:srgbClr val="4F81BD"/>
                    </a:solidFill>
                  </a:tcPr>
                </a:tc>
                <a:tc>
                  <a:txBody>
                    <a:bodyPr/>
                    <a:lstStyle/>
                    <a:p>
                      <a:r>
                        <a:rPr kumimoji="1" lang="en-US" altLang="ja-JP" sz="2000" b="1" dirty="0" smtClean="0">
                          <a:solidFill>
                            <a:schemeClr val="bg1"/>
                          </a:solidFill>
                        </a:rPr>
                        <a:t>Original</a:t>
                      </a:r>
                      <a:endParaRPr kumimoji="1" lang="ja-JP" altLang="en-US" sz="2000" b="1" dirty="0">
                        <a:solidFill>
                          <a:schemeClr val="bg1"/>
                        </a:solidFill>
                      </a:endParaRPr>
                    </a:p>
                  </a:txBody>
                  <a:tcPr marL="91438" marR="91438" marT="45738" marB="45738">
                    <a:solidFill>
                      <a:srgbClr val="4F81BD"/>
                    </a:solidFill>
                  </a:tcPr>
                </a:tc>
                <a:tc>
                  <a:txBody>
                    <a:bodyPr/>
                    <a:lstStyle/>
                    <a:p>
                      <a:r>
                        <a:rPr kumimoji="1" lang="en-US" altLang="ja-JP" sz="2000" b="1" dirty="0" smtClean="0">
                          <a:solidFill>
                            <a:schemeClr val="bg1"/>
                          </a:solidFill>
                        </a:rPr>
                        <a:t>SER</a:t>
                      </a:r>
                      <a:endParaRPr kumimoji="1" lang="ja-JP" altLang="en-US" sz="2000" b="1" dirty="0">
                        <a:solidFill>
                          <a:schemeClr val="bg1"/>
                        </a:solidFill>
                      </a:endParaRPr>
                    </a:p>
                  </a:txBody>
                  <a:tcPr marL="91438" marR="91438" marT="45738" marB="45738">
                    <a:solidFill>
                      <a:srgbClr val="4F81BD"/>
                    </a:solidFill>
                  </a:tcPr>
                </a:tc>
                <a:tc>
                  <a:txBody>
                    <a:bodyPr/>
                    <a:lstStyle/>
                    <a:p>
                      <a:r>
                        <a:rPr kumimoji="1" lang="en-US" altLang="ja-JP" sz="2000" b="1" dirty="0" smtClean="0">
                          <a:solidFill>
                            <a:schemeClr val="bg1"/>
                          </a:solidFill>
                        </a:rPr>
                        <a:t>Original</a:t>
                      </a:r>
                      <a:endParaRPr kumimoji="1" lang="ja-JP" altLang="en-US" sz="2000" b="1" dirty="0">
                        <a:solidFill>
                          <a:schemeClr val="bg1"/>
                        </a:solidFill>
                      </a:endParaRPr>
                    </a:p>
                  </a:txBody>
                  <a:tcPr marL="91438" marR="91438" marT="45738" marB="45738">
                    <a:solidFill>
                      <a:srgbClr val="4F81BD"/>
                    </a:solidFill>
                  </a:tcPr>
                </a:tc>
                <a:tc>
                  <a:txBody>
                    <a:bodyPr/>
                    <a:lstStyle/>
                    <a:p>
                      <a:r>
                        <a:rPr kumimoji="1" lang="en-US" altLang="ja-JP" sz="2000" b="1" dirty="0" smtClean="0">
                          <a:solidFill>
                            <a:schemeClr val="bg1"/>
                          </a:solidFill>
                        </a:rPr>
                        <a:t>SER</a:t>
                      </a:r>
                      <a:endParaRPr kumimoji="1" lang="ja-JP" altLang="en-US" sz="2000" b="1" dirty="0">
                        <a:solidFill>
                          <a:schemeClr val="bg1"/>
                        </a:solidFill>
                      </a:endParaRPr>
                    </a:p>
                  </a:txBody>
                  <a:tcPr marL="91438" marR="91438" marT="45738" marB="45738">
                    <a:solidFill>
                      <a:srgbClr val="4F81BD"/>
                    </a:solidFill>
                  </a:tcPr>
                </a:tc>
                <a:extLst>
                  <a:ext uri="{0D108BD9-81ED-4DB2-BD59-A6C34878D82A}">
                    <a16:rowId xmlns:a16="http://schemas.microsoft.com/office/drawing/2014/main" val="448663155"/>
                  </a:ext>
                </a:extLst>
              </a:tr>
              <a:tr h="8505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Area -</a:t>
                      </a:r>
                      <a:r>
                        <a:rPr kumimoji="1" lang="en-US" altLang="ja-JP" sz="2400" baseline="0" dirty="0" smtClean="0"/>
                        <a:t> </a:t>
                      </a:r>
                      <a:r>
                        <a:rPr kumimoji="1" lang="en-US" altLang="ja-JP" sz="2400" dirty="0" smtClean="0"/>
                        <a:t>ALUTs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(usage /424,960)</a:t>
                      </a:r>
                      <a:endParaRPr kumimoji="1" lang="ja-JP" altLang="en-US" sz="2400" dirty="0" smtClean="0"/>
                    </a:p>
                  </a:txBody>
                  <a:tcPr marL="91438" marR="91438" marT="45738" marB="45738"/>
                </a:tc>
                <a:tc>
                  <a:txBody>
                    <a:bodyPr/>
                    <a:lstStyle/>
                    <a:p>
                      <a:r>
                        <a:rPr lang="en-US" altLang="ja-JP" sz="2400" dirty="0" smtClean="0"/>
                        <a:t>1,748</a:t>
                      </a:r>
                    </a:p>
                    <a:p>
                      <a:r>
                        <a:rPr lang="en-US" altLang="ja-JP" sz="2400" dirty="0" smtClean="0"/>
                        <a:t>(1%)</a:t>
                      </a:r>
                      <a:endParaRPr lang="ja-JP" altLang="en-US" sz="2400" dirty="0"/>
                    </a:p>
                  </a:txBody>
                  <a:tcPr marL="91438" marR="91438" marT="45738" marB="45738"/>
                </a:tc>
                <a:tc>
                  <a:txBody>
                    <a:bodyPr/>
                    <a:lstStyle/>
                    <a:p>
                      <a:r>
                        <a:rPr lang="en-US" altLang="ja-JP" sz="2400" dirty="0" smtClean="0"/>
                        <a:t>2,881</a:t>
                      </a:r>
                    </a:p>
                    <a:p>
                      <a:r>
                        <a:rPr lang="en-US" altLang="ja-JP" sz="2400" dirty="0" smtClean="0"/>
                        <a:t>(1%)</a:t>
                      </a:r>
                      <a:endParaRPr lang="ja-JP" altLang="en-US" sz="2400" dirty="0"/>
                    </a:p>
                  </a:txBody>
                  <a:tcPr marL="91438" marR="91438" marT="45738" marB="45738"/>
                </a:tc>
                <a:tc>
                  <a:txBody>
                    <a:bodyPr/>
                    <a:lstStyle/>
                    <a:p>
                      <a:r>
                        <a:rPr lang="en-US" altLang="ja-JP" sz="2400" dirty="0" smtClean="0"/>
                        <a:t>5,790</a:t>
                      </a:r>
                    </a:p>
                    <a:p>
                      <a:r>
                        <a:rPr lang="en-US" altLang="ja-JP" sz="2400" dirty="0" smtClean="0"/>
                        <a:t>(1%)</a:t>
                      </a:r>
                    </a:p>
                  </a:txBody>
                  <a:tcPr marL="91438" marR="91438" marT="45738" marB="45738"/>
                </a:tc>
                <a:tc>
                  <a:txBody>
                    <a:bodyPr/>
                    <a:lstStyle/>
                    <a:p>
                      <a:r>
                        <a:rPr lang="en-US" altLang="ja-JP" sz="2400" dirty="0" smtClean="0"/>
                        <a:t>8,913</a:t>
                      </a:r>
                    </a:p>
                    <a:p>
                      <a:r>
                        <a:rPr lang="en-US" altLang="ja-JP" sz="2400" dirty="0" smtClean="0"/>
                        <a:t>(2%)</a:t>
                      </a:r>
                      <a:endParaRPr lang="ja-JP" altLang="en-US" sz="2400" dirty="0"/>
                    </a:p>
                  </a:txBody>
                  <a:tcPr marL="91438" marR="91438" marT="45738" marB="45738"/>
                </a:tc>
                <a:extLst>
                  <a:ext uri="{0D108BD9-81ED-4DB2-BD59-A6C34878D82A}">
                    <a16:rowId xmlns:a16="http://schemas.microsoft.com/office/drawing/2014/main" val="2195356001"/>
                  </a:ext>
                </a:extLst>
              </a:tr>
              <a:tr h="8505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 Registers</a:t>
                      </a:r>
                      <a:endParaRPr kumimoji="1" lang="ja-JP" altLang="en-US" sz="2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(usage /424,960)</a:t>
                      </a:r>
                      <a:endParaRPr kumimoji="1" lang="ja-JP" altLang="en-US" sz="2400" dirty="0" smtClean="0"/>
                    </a:p>
                  </a:txBody>
                  <a:tcPr marL="91438" marR="91438" marT="45738" marB="45738"/>
                </a:tc>
                <a:tc>
                  <a:txBody>
                    <a:bodyPr/>
                    <a:lstStyle/>
                    <a:p>
                      <a:r>
                        <a:rPr lang="en-US" altLang="ja-JP" sz="2400" dirty="0" smtClean="0"/>
                        <a:t>2,060</a:t>
                      </a:r>
                    </a:p>
                    <a:p>
                      <a:r>
                        <a:rPr lang="en-US" altLang="ja-JP" sz="2400" dirty="0" smtClean="0"/>
                        <a:t>(1%)</a:t>
                      </a:r>
                      <a:endParaRPr lang="ja-JP" altLang="en-US" sz="2400" dirty="0"/>
                    </a:p>
                  </a:txBody>
                  <a:tcPr marL="91438" marR="91438" marT="45738" marB="45738"/>
                </a:tc>
                <a:tc>
                  <a:txBody>
                    <a:bodyPr/>
                    <a:lstStyle/>
                    <a:p>
                      <a:r>
                        <a:rPr lang="en-US" altLang="ja-JP" sz="2400" dirty="0" smtClean="0"/>
                        <a:t>2,074</a:t>
                      </a:r>
                    </a:p>
                    <a:p>
                      <a:r>
                        <a:rPr lang="en-US" altLang="ja-JP" sz="2400" dirty="0" smtClean="0"/>
                        <a:t>(1%)</a:t>
                      </a:r>
                      <a:endParaRPr lang="ja-JP" altLang="en-US" sz="2400" dirty="0"/>
                    </a:p>
                  </a:txBody>
                  <a:tcPr marL="91438" marR="91438" marT="45738" marB="45738"/>
                </a:tc>
                <a:tc>
                  <a:txBody>
                    <a:bodyPr/>
                    <a:lstStyle/>
                    <a:p>
                      <a:r>
                        <a:rPr lang="en-US" altLang="ja-JP" sz="2400" dirty="0" smtClean="0"/>
                        <a:t>5,702</a:t>
                      </a:r>
                    </a:p>
                    <a:p>
                      <a:r>
                        <a:rPr lang="en-US" altLang="ja-JP" sz="2400" dirty="0" smtClean="0"/>
                        <a:t>(1%)</a:t>
                      </a:r>
                      <a:endParaRPr lang="ja-JP" altLang="en-US" sz="2400" dirty="0"/>
                    </a:p>
                  </a:txBody>
                  <a:tcPr marL="91438" marR="91438" marT="45738" marB="45738"/>
                </a:tc>
                <a:tc>
                  <a:txBody>
                    <a:bodyPr/>
                    <a:lstStyle/>
                    <a:p>
                      <a:r>
                        <a:rPr lang="en-US" altLang="ja-JP" sz="2400" dirty="0" smtClean="0"/>
                        <a:t>5,709</a:t>
                      </a:r>
                    </a:p>
                    <a:p>
                      <a:r>
                        <a:rPr lang="en-US" altLang="ja-JP" sz="2400" dirty="0" smtClean="0"/>
                        <a:t>(1%)</a:t>
                      </a:r>
                      <a:endParaRPr lang="ja-JP" altLang="en-US" sz="2400" dirty="0"/>
                    </a:p>
                  </a:txBody>
                  <a:tcPr marL="91438" marR="91438" marT="45738" marB="45738"/>
                </a:tc>
                <a:extLst>
                  <a:ext uri="{0D108BD9-81ED-4DB2-BD59-A6C34878D82A}">
                    <a16:rowId xmlns:a16="http://schemas.microsoft.com/office/drawing/2014/main" val="2742844093"/>
                  </a:ext>
                </a:extLst>
              </a:tr>
            </a:tbl>
          </a:graphicData>
        </a:graphic>
      </p:graphicFrame>
      <p:sp>
        <p:nvSpPr>
          <p:cNvPr id="8" name="テキスト ボックス 7"/>
          <p:cNvSpPr txBox="1"/>
          <p:nvPr/>
        </p:nvSpPr>
        <p:spPr>
          <a:xfrm>
            <a:off x="755650" y="1268413"/>
            <a:ext cx="7272338" cy="1477328"/>
          </a:xfrm>
          <a:prstGeom prst="rect">
            <a:avLst/>
          </a:prstGeom>
          <a:noFill/>
        </p:spPr>
        <p:txBody>
          <a:bodyPr>
            <a:spAutoFit/>
          </a:bodyPr>
          <a:lstStyle/>
          <a:p>
            <a:pPr marL="285750" indent="-285750">
              <a:buFont typeface="Arial" panose="020B0604020202020204" pitchFamily="34" charset="0"/>
              <a:buChar char="•"/>
              <a:defRPr/>
            </a:pPr>
            <a:r>
              <a:rPr lang="en-US" altLang="ja-JP" sz="2400" dirty="0"/>
              <a:t>Design tools</a:t>
            </a:r>
          </a:p>
          <a:p>
            <a:pPr>
              <a:defRPr/>
            </a:pPr>
            <a:r>
              <a:rPr lang="en-US" altLang="ja-JP" sz="2400" dirty="0"/>
              <a:t>	-  Software </a:t>
            </a:r>
            <a:r>
              <a:rPr lang="en-US" altLang="ja-JP" sz="2400" dirty="0" err="1"/>
              <a:t>Quartus</a:t>
            </a:r>
            <a:r>
              <a:rPr lang="en-US" altLang="ja-JP" sz="2400" dirty="0"/>
              <a:t> II 13.0</a:t>
            </a:r>
            <a:r>
              <a:rPr lang="ja-JP" altLang="en-US" sz="2400" dirty="0"/>
              <a:t>　</a:t>
            </a:r>
            <a:r>
              <a:rPr lang="en-US" altLang="ja-JP" sz="2400" dirty="0"/>
              <a:t>sp1</a:t>
            </a:r>
          </a:p>
          <a:p>
            <a:pPr>
              <a:defRPr/>
            </a:pPr>
            <a:r>
              <a:rPr lang="en-US" altLang="ja-JP" sz="2400" dirty="0"/>
              <a:t>	-  Device: </a:t>
            </a:r>
            <a:r>
              <a:rPr lang="en-US" altLang="ja-JP" sz="2400" dirty="0" err="1" smtClean="0"/>
              <a:t>Stratix</a:t>
            </a:r>
            <a:r>
              <a:rPr lang="en-US" altLang="ja-JP" sz="2400" dirty="0" smtClean="0"/>
              <a:t> IV: EP4SGX530NF45C3</a:t>
            </a:r>
            <a:r>
              <a:rPr lang="en-US" altLang="ja-JP" dirty="0"/>
              <a:t>	</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Hardware complexity</a:t>
            </a:r>
            <a:endParaRPr kumimoji="1" lang="ja-JP" altLang="en-US" dirty="0"/>
          </a:p>
        </p:txBody>
      </p:sp>
      <p:sp>
        <p:nvSpPr>
          <p:cNvPr id="4" name="日付プレースホルダー 3"/>
          <p:cNvSpPr>
            <a:spLocks noGrp="1"/>
          </p:cNvSpPr>
          <p:nvPr>
            <p:ph type="dt" sz="half" idx="10"/>
          </p:nvPr>
        </p:nvSpPr>
        <p:spPr/>
        <p:txBody>
          <a:bodyPr/>
          <a:lstStyle/>
          <a:p>
            <a:pPr>
              <a:defRPr/>
            </a:pPr>
            <a:fld id="{1D43116F-9B20-47AF-93A5-1A004B7B39F9}"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6" name="スライド番号プレースホルダー 5"/>
          <p:cNvSpPr>
            <a:spLocks noGrp="1"/>
          </p:cNvSpPr>
          <p:nvPr>
            <p:ph type="sldNum" sz="quarter" idx="12"/>
          </p:nvPr>
        </p:nvSpPr>
        <p:spPr/>
        <p:txBody>
          <a:bodyPr/>
          <a:lstStyle/>
          <a:p>
            <a:pPr>
              <a:defRPr/>
            </a:pPr>
            <a:fld id="{59DEAF98-1685-4BBD-BFDA-5E4A41C5E3CD}" type="slidenum">
              <a:rPr lang="ja-JP" altLang="en-US" smtClean="0"/>
              <a:pPr>
                <a:defRPr/>
              </a:pPr>
              <a:t>17</a:t>
            </a:fld>
            <a:endParaRPr lang="ja-JP" altLang="en-US"/>
          </a:p>
        </p:txBody>
      </p:sp>
      <p:sp>
        <p:nvSpPr>
          <p:cNvPr id="7" name="テキスト ボックス 12"/>
          <p:cNvSpPr txBox="1">
            <a:spLocks noChangeArrowheads="1"/>
          </p:cNvSpPr>
          <p:nvPr/>
        </p:nvSpPr>
        <p:spPr bwMode="auto">
          <a:xfrm>
            <a:off x="457200" y="1406525"/>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000" dirty="0"/>
              <a:t>Operation Frequency: 160MHz</a:t>
            </a:r>
            <a:endParaRPr lang="ja-JP" altLang="en-US" sz="2000" dirty="0"/>
          </a:p>
        </p:txBody>
      </p:sp>
      <p:graphicFrame>
        <p:nvGraphicFramePr>
          <p:cNvPr id="10" name="グラフ 9"/>
          <p:cNvGraphicFramePr/>
          <p:nvPr>
            <p:extLst>
              <p:ext uri="{D42A27DB-BD31-4B8C-83A1-F6EECF244321}">
                <p14:modId xmlns:p14="http://schemas.microsoft.com/office/powerpoint/2010/main" val="817477777"/>
              </p:ext>
            </p:extLst>
          </p:nvPr>
        </p:nvGraphicFramePr>
        <p:xfrm>
          <a:off x="1524000" y="1806575"/>
          <a:ext cx="6432376" cy="4448059"/>
        </p:xfrm>
        <a:graphic>
          <a:graphicData uri="http://schemas.openxmlformats.org/drawingml/2006/chart">
            <c:chart xmlns:c="http://schemas.openxmlformats.org/drawingml/2006/chart" xmlns:r="http://schemas.openxmlformats.org/officeDocument/2006/relationships" r:id="rId3"/>
          </a:graphicData>
        </a:graphic>
      </p:graphicFrame>
      <p:sp>
        <p:nvSpPr>
          <p:cNvPr id="12" name="円形吹き出し 11"/>
          <p:cNvSpPr/>
          <p:nvPr/>
        </p:nvSpPr>
        <p:spPr>
          <a:xfrm>
            <a:off x="4417256" y="2420888"/>
            <a:ext cx="1439788" cy="415974"/>
          </a:xfrm>
          <a:prstGeom prst="wedgeEllipseCallout">
            <a:avLst>
              <a:gd name="adj1" fmla="val -44112"/>
              <a:gd name="adj2" fmla="val 52512"/>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dirty="0" smtClean="0"/>
              <a:t>0.005</a:t>
            </a:r>
            <a:r>
              <a:rPr lang="en-US" altLang="ja-JP" dirty="0"/>
              <a:t>%</a:t>
            </a:r>
            <a:endParaRPr lang="ja-JP" altLang="en-US" dirty="0"/>
          </a:p>
        </p:txBody>
      </p:sp>
      <p:sp>
        <p:nvSpPr>
          <p:cNvPr id="13" name="円形吹き出し 12"/>
          <p:cNvSpPr/>
          <p:nvPr/>
        </p:nvSpPr>
        <p:spPr>
          <a:xfrm>
            <a:off x="6948636" y="2420888"/>
            <a:ext cx="1439788" cy="415974"/>
          </a:xfrm>
          <a:prstGeom prst="wedgeEllipseCallout">
            <a:avLst>
              <a:gd name="adj1" fmla="val -44112"/>
              <a:gd name="adj2" fmla="val 52512"/>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dirty="0" smtClean="0"/>
              <a:t>0.009%</a:t>
            </a:r>
            <a:endParaRPr lang="ja-JP" altLang="en-US" dirty="0"/>
          </a:p>
        </p:txBody>
      </p:sp>
    </p:spTree>
    <p:extLst>
      <p:ext uri="{BB962C8B-B14F-4D97-AF65-F5344CB8AC3E}">
        <p14:creationId xmlns:p14="http://schemas.microsoft.com/office/powerpoint/2010/main" val="1479027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タイトル 1"/>
          <p:cNvSpPr>
            <a:spLocks noGrp="1"/>
          </p:cNvSpPr>
          <p:nvPr>
            <p:ph type="title"/>
          </p:nvPr>
        </p:nvSpPr>
        <p:spPr/>
        <p:txBody>
          <a:bodyPr/>
          <a:lstStyle/>
          <a:p>
            <a:r>
              <a:rPr lang="en-US" altLang="ja-JP" smtClean="0"/>
              <a:t>Conclusion</a:t>
            </a:r>
            <a:endParaRPr lang="ja-JP" altLang="en-US" smtClean="0"/>
          </a:p>
        </p:txBody>
      </p:sp>
      <p:sp>
        <p:nvSpPr>
          <p:cNvPr id="45059" name="コンテンツ プレースホルダー 2"/>
          <p:cNvSpPr>
            <a:spLocks noGrp="1"/>
          </p:cNvSpPr>
          <p:nvPr>
            <p:ph idx="1"/>
          </p:nvPr>
        </p:nvSpPr>
        <p:spPr/>
        <p:txBody>
          <a:bodyPr/>
          <a:lstStyle/>
          <a:p>
            <a:pPr>
              <a:defRPr/>
            </a:pPr>
            <a:r>
              <a:rPr lang="en-US" altLang="ja-JP" dirty="0" smtClean="0"/>
              <a:t>Implemented </a:t>
            </a:r>
            <a:r>
              <a:rPr lang="en-US" altLang="ja-JP" i="1" dirty="0" smtClean="0"/>
              <a:t>SER-OASIS</a:t>
            </a:r>
            <a:r>
              <a:rPr lang="en-US" altLang="ja-JP" dirty="0" smtClean="0"/>
              <a:t> </a:t>
            </a:r>
            <a:r>
              <a:rPr lang="en-US" altLang="ja-JP" i="1" dirty="0" err="1" smtClean="0"/>
              <a:t>NoC</a:t>
            </a:r>
            <a:endParaRPr lang="en-US" altLang="ja-JP" dirty="0" smtClean="0"/>
          </a:p>
          <a:p>
            <a:pPr lvl="1">
              <a:defRPr/>
            </a:pPr>
            <a:r>
              <a:rPr lang="en-US" altLang="ja-JP" dirty="0" smtClean="0">
                <a:solidFill>
                  <a:schemeClr val="tx1">
                    <a:lumMod val="50000"/>
                    <a:lumOff val="50000"/>
                  </a:schemeClr>
                </a:solidFill>
              </a:rPr>
              <a:t>Organized 2x2</a:t>
            </a:r>
            <a:r>
              <a:rPr lang="ja-JP" altLang="en-US" dirty="0">
                <a:solidFill>
                  <a:schemeClr val="tx1">
                    <a:lumMod val="50000"/>
                    <a:lumOff val="50000"/>
                  </a:schemeClr>
                </a:solidFill>
              </a:rPr>
              <a:t> </a:t>
            </a:r>
            <a:r>
              <a:rPr lang="en-US" altLang="ja-JP" dirty="0" smtClean="0">
                <a:solidFill>
                  <a:schemeClr val="tx1">
                    <a:lumMod val="50000"/>
                    <a:lumOff val="50000"/>
                  </a:schemeClr>
                </a:solidFill>
              </a:rPr>
              <a:t>and 3x3 network size</a:t>
            </a:r>
          </a:p>
          <a:p>
            <a:pPr lvl="1">
              <a:defRPr/>
            </a:pPr>
            <a:r>
              <a:rPr lang="en-US" altLang="ja-JP" dirty="0" smtClean="0">
                <a:solidFill>
                  <a:schemeClr val="tx1">
                    <a:lumMod val="50000"/>
                    <a:lumOff val="50000"/>
                  </a:schemeClr>
                </a:solidFill>
              </a:rPr>
              <a:t>Implemented ECC module and integrated</a:t>
            </a:r>
          </a:p>
          <a:p>
            <a:pPr lvl="1">
              <a:defRPr/>
            </a:pPr>
            <a:r>
              <a:rPr lang="en-US" altLang="ja-JP" dirty="0" smtClean="0">
                <a:solidFill>
                  <a:schemeClr val="tx1">
                    <a:lumMod val="50000"/>
                    <a:lumOff val="50000"/>
                  </a:schemeClr>
                </a:solidFill>
              </a:rPr>
              <a:t>Evaluated hardware complexity</a:t>
            </a:r>
          </a:p>
          <a:p>
            <a:pPr>
              <a:defRPr/>
            </a:pPr>
            <a:r>
              <a:rPr lang="en-US" altLang="ja-JP" dirty="0" smtClean="0"/>
              <a:t>Achieved error protection mechanism with small power and area overhead</a:t>
            </a:r>
          </a:p>
          <a:p>
            <a:pPr lvl="1">
              <a:defRPr/>
            </a:pPr>
            <a:r>
              <a:rPr lang="en-US" altLang="ja-JP" dirty="0" smtClean="0">
                <a:solidFill>
                  <a:schemeClr val="tx1">
                    <a:lumMod val="50000"/>
                    <a:lumOff val="50000"/>
                  </a:schemeClr>
                </a:solidFill>
              </a:rPr>
              <a:t>Recover from 1-bit error and detect 2-bit error</a:t>
            </a:r>
          </a:p>
          <a:p>
            <a:pPr lvl="1">
              <a:defRPr/>
            </a:pPr>
            <a:r>
              <a:rPr lang="en-US" altLang="ja-JP" dirty="0" smtClean="0">
                <a:solidFill>
                  <a:schemeClr val="tx1">
                    <a:lumMod val="50000"/>
                    <a:lumOff val="50000"/>
                  </a:schemeClr>
                </a:solidFill>
              </a:rPr>
              <a:t>Small area and power overhead</a:t>
            </a:r>
            <a:endParaRPr lang="en-US" altLang="ja-JP" dirty="0">
              <a:solidFill>
                <a:schemeClr val="tx1">
                  <a:lumMod val="50000"/>
                  <a:lumOff val="50000"/>
                </a:schemeClr>
              </a:solidFill>
            </a:endParaRPr>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47110"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30BED505-5F2A-4B0A-BFE6-E048C938B59A}" type="slidenum">
              <a:rPr lang="ja-JP" altLang="en-US" sz="1400" smtClean="0">
                <a:solidFill>
                  <a:srgbClr val="898989"/>
                </a:solidFill>
              </a:rPr>
              <a:pPr>
                <a:spcBef>
                  <a:spcPct val="0"/>
                </a:spcBef>
                <a:buFontTx/>
                <a:buNone/>
              </a:pPr>
              <a:t>18</a:t>
            </a:fld>
            <a:endParaRPr lang="ja-JP" altLang="en-US" sz="1400" smtClean="0">
              <a:solidFill>
                <a:srgbClr val="898989"/>
              </a:solidFill>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タイトル 1"/>
          <p:cNvSpPr>
            <a:spLocks noGrp="1"/>
          </p:cNvSpPr>
          <p:nvPr>
            <p:ph type="title"/>
          </p:nvPr>
        </p:nvSpPr>
        <p:spPr/>
        <p:txBody>
          <a:bodyPr/>
          <a:lstStyle/>
          <a:p>
            <a:r>
              <a:rPr lang="en-US" altLang="ja-JP" smtClean="0"/>
              <a:t>Future work</a:t>
            </a:r>
            <a:endParaRPr lang="ja-JP" altLang="en-US" smtClean="0"/>
          </a:p>
        </p:txBody>
      </p:sp>
      <p:sp>
        <p:nvSpPr>
          <p:cNvPr id="3" name="コンテンツ プレースホルダー 2"/>
          <p:cNvSpPr>
            <a:spLocks noGrp="1"/>
          </p:cNvSpPr>
          <p:nvPr>
            <p:ph idx="1"/>
          </p:nvPr>
        </p:nvSpPr>
        <p:spPr>
          <a:xfrm>
            <a:off x="457200" y="1600200"/>
            <a:ext cx="8362950" cy="4525963"/>
          </a:xfrm>
        </p:spPr>
        <p:txBody>
          <a:bodyPr/>
          <a:lstStyle/>
          <a:p>
            <a:pPr>
              <a:defRPr/>
            </a:pPr>
            <a:r>
              <a:rPr lang="en-US" altLang="ja-JP" dirty="0" smtClean="0"/>
              <a:t>Implement retransmission mechanism for double error detection case</a:t>
            </a:r>
          </a:p>
          <a:p>
            <a:pPr lvl="1">
              <a:defRPr/>
            </a:pPr>
            <a:r>
              <a:rPr lang="en-US" altLang="ja-JP" dirty="0" smtClean="0">
                <a:solidFill>
                  <a:schemeClr val="tx1">
                    <a:lumMod val="50000"/>
                    <a:lumOff val="50000"/>
                  </a:schemeClr>
                </a:solidFill>
              </a:rPr>
              <a:t>Implement Auto-repeat-request(ARQ) module and modify flow control</a:t>
            </a:r>
          </a:p>
          <a:p>
            <a:pPr>
              <a:defRPr/>
            </a:pPr>
            <a:r>
              <a:rPr lang="en-US" altLang="ja-JP" dirty="0" smtClean="0"/>
              <a:t>Achieve </a:t>
            </a:r>
            <a:r>
              <a:rPr lang="en-US" altLang="ja-JP" i="1" dirty="0" smtClean="0"/>
              <a:t>soft-error-resilient-algorithm(SERA</a:t>
            </a:r>
            <a:r>
              <a:rPr lang="en-US" altLang="ja-JP" i="1" dirty="0"/>
              <a:t>)</a:t>
            </a:r>
            <a:r>
              <a:rPr lang="ja-JP" altLang="en-US" dirty="0"/>
              <a:t> </a:t>
            </a:r>
            <a:r>
              <a:rPr lang="en-US" altLang="ja-JP" dirty="0" smtClean="0"/>
              <a:t>that can </a:t>
            </a:r>
            <a:r>
              <a:rPr lang="en-US" altLang="ja-JP" dirty="0"/>
              <a:t>resolve error in logical </a:t>
            </a:r>
            <a:r>
              <a:rPr lang="en-US" altLang="ja-JP" dirty="0" smtClean="0"/>
              <a:t>corruption</a:t>
            </a:r>
            <a:endParaRPr lang="en-US" altLang="ja-JP" dirty="0"/>
          </a:p>
          <a:p>
            <a:pPr lvl="1">
              <a:defRPr/>
            </a:pPr>
            <a:r>
              <a:rPr lang="en-US" altLang="ja-JP" dirty="0" smtClean="0">
                <a:solidFill>
                  <a:schemeClr val="tx1">
                    <a:lumMod val="50000"/>
                    <a:lumOff val="50000"/>
                  </a:schemeClr>
                </a:solidFill>
              </a:rPr>
              <a:t>Additional pipeline for redundant calculation</a:t>
            </a:r>
          </a:p>
          <a:p>
            <a:pPr lvl="1">
              <a:defRPr/>
            </a:pPr>
            <a:r>
              <a:rPr lang="en-US" altLang="ja-JP" dirty="0" smtClean="0">
                <a:solidFill>
                  <a:schemeClr val="tx1">
                    <a:lumMod val="50000"/>
                    <a:lumOff val="50000"/>
                  </a:schemeClr>
                </a:solidFill>
              </a:rPr>
              <a:t>Implement compare and rollback module</a:t>
            </a:r>
            <a:endParaRPr lang="en-US" altLang="ja-JP" dirty="0">
              <a:solidFill>
                <a:schemeClr val="tx1">
                  <a:lumMod val="50000"/>
                  <a:lumOff val="50000"/>
                </a:schemeClr>
              </a:solidFill>
            </a:endParaRPr>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49158"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D7FD0CF7-D1A5-42B3-BB2A-C0C00C13200A}" type="slidenum">
              <a:rPr lang="ja-JP" altLang="en-US" sz="1400" smtClean="0">
                <a:solidFill>
                  <a:srgbClr val="898989"/>
                </a:solidFill>
              </a:rPr>
              <a:pPr>
                <a:spcBef>
                  <a:spcPct val="0"/>
                </a:spcBef>
                <a:buFontTx/>
                <a:buNone/>
              </a:pPr>
              <a:t>19</a:t>
            </a:fld>
            <a:endParaRPr lang="ja-JP" altLang="en-US" sz="1400" smtClean="0">
              <a:solidFill>
                <a:srgbClr val="898989"/>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en-US" altLang="ja-JP" smtClean="0"/>
              <a:t>OUTLINE</a:t>
            </a:r>
            <a:endParaRPr lang="ja-JP" altLang="en-US" smtClean="0"/>
          </a:p>
        </p:txBody>
      </p:sp>
      <p:sp>
        <p:nvSpPr>
          <p:cNvPr id="16387" name="コンテンツ プレースホルダー 2"/>
          <p:cNvSpPr>
            <a:spLocks noGrp="1"/>
          </p:cNvSpPr>
          <p:nvPr>
            <p:ph idx="1"/>
          </p:nvPr>
        </p:nvSpPr>
        <p:spPr>
          <a:xfrm>
            <a:off x="457200" y="1417638"/>
            <a:ext cx="8229600" cy="4708525"/>
          </a:xfrm>
        </p:spPr>
        <p:txBody>
          <a:bodyPr/>
          <a:lstStyle/>
          <a:p>
            <a:r>
              <a:rPr lang="en-US" altLang="ja-JP" smtClean="0"/>
              <a:t>Background</a:t>
            </a:r>
          </a:p>
          <a:p>
            <a:r>
              <a:rPr lang="en-US" altLang="ja-JP" smtClean="0"/>
              <a:t>Motivation</a:t>
            </a:r>
          </a:p>
          <a:p>
            <a:r>
              <a:rPr lang="en-US" altLang="ja-JP" smtClean="0"/>
              <a:t>Research goal</a:t>
            </a:r>
          </a:p>
          <a:p>
            <a:r>
              <a:rPr lang="en-US" altLang="ja-JP" smtClean="0"/>
              <a:t>Approach</a:t>
            </a:r>
          </a:p>
          <a:p>
            <a:r>
              <a:rPr lang="en-US" altLang="ja-JP" smtClean="0"/>
              <a:t>Evaluation results</a:t>
            </a:r>
          </a:p>
          <a:p>
            <a:r>
              <a:rPr lang="en-US" altLang="ja-JP" smtClean="0"/>
              <a:t>Conclusion</a:t>
            </a:r>
          </a:p>
        </p:txBody>
      </p:sp>
      <p:sp>
        <p:nvSpPr>
          <p:cNvPr id="4" name="日付プレースホルダー 3"/>
          <p:cNvSpPr>
            <a:spLocks noGrp="1"/>
          </p:cNvSpPr>
          <p:nvPr>
            <p:ph type="dt" sz="quarter" idx="10"/>
          </p:nvPr>
        </p:nvSpPr>
        <p:spPr/>
        <p:txBody>
          <a:bodyPr/>
          <a:lstStyle/>
          <a:p>
            <a:pPr>
              <a:defRPr/>
            </a:pPr>
            <a:fld id="{C77B9B44-DD83-4F15-AE70-1CD21B77CCFA}" type="datetime1">
              <a:rPr lang="ja-JP" altLang="en-US" smtClean="0"/>
              <a:pPr>
                <a:defRPr/>
              </a:pPr>
              <a:t>2017/2/21</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a:t>The University of Aizu</a:t>
            </a:r>
            <a:endParaRPr lang="ja-JP" altLang="en-US"/>
          </a:p>
        </p:txBody>
      </p:sp>
      <p:sp>
        <p:nvSpPr>
          <p:cNvPr id="16390"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9E047602-CE65-4624-8225-1D61A018A461}" type="slidenum">
              <a:rPr lang="ja-JP" altLang="en-US" sz="1400" smtClean="0">
                <a:solidFill>
                  <a:srgbClr val="898989"/>
                </a:solidFill>
              </a:rPr>
              <a:pPr>
                <a:spcBef>
                  <a:spcPct val="0"/>
                </a:spcBef>
                <a:buFontTx/>
                <a:buNone/>
              </a:pPr>
              <a:t>2</a:t>
            </a:fld>
            <a:endParaRPr lang="ja-JP" altLang="en-US" sz="1400" smtClean="0">
              <a:solidFill>
                <a:srgbClr val="898989"/>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コンテンツ プレースホルダー 2"/>
          <p:cNvSpPr>
            <a:spLocks noGrp="1"/>
          </p:cNvSpPr>
          <p:nvPr>
            <p:ph idx="1"/>
          </p:nvPr>
        </p:nvSpPr>
        <p:spPr>
          <a:xfrm>
            <a:off x="457200" y="2924175"/>
            <a:ext cx="8229600" cy="609600"/>
          </a:xfrm>
        </p:spPr>
        <p:txBody>
          <a:bodyPr/>
          <a:lstStyle/>
          <a:p>
            <a:pPr marL="0" indent="0" algn="ctr">
              <a:buFont typeface="Arial" panose="020B0604020202020204" pitchFamily="34" charset="0"/>
              <a:buNone/>
            </a:pPr>
            <a:r>
              <a:rPr lang="en-US" altLang="ja-JP" sz="4400" b="1" i="1" smtClean="0"/>
              <a:t>Thank you for your attention!</a:t>
            </a:r>
            <a:endParaRPr lang="ja-JP" altLang="en-US" sz="4400" b="1" i="1" smtClean="0"/>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51205"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331E1234-1417-4601-9780-E0642D8CBB47}" type="slidenum">
              <a:rPr lang="ja-JP" altLang="en-US" sz="1400" smtClean="0">
                <a:solidFill>
                  <a:srgbClr val="898989"/>
                </a:solidFill>
              </a:rPr>
              <a:pPr>
                <a:spcBef>
                  <a:spcPct val="0"/>
                </a:spcBef>
                <a:buFontTx/>
                <a:buNone/>
              </a:pPr>
              <a:t>20</a:t>
            </a:fld>
            <a:endParaRPr lang="ja-JP" altLang="en-US" sz="1400" smtClean="0">
              <a:solidFill>
                <a:srgbClr val="898989"/>
              </a:solidFill>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タイトル 1"/>
          <p:cNvSpPr>
            <a:spLocks noGrp="1"/>
          </p:cNvSpPr>
          <p:nvPr>
            <p:ph type="title"/>
          </p:nvPr>
        </p:nvSpPr>
        <p:spPr/>
        <p:txBody>
          <a:bodyPr/>
          <a:lstStyle/>
          <a:p>
            <a:r>
              <a:rPr lang="en-US" altLang="ja-JP" smtClean="0"/>
              <a:t>Background</a:t>
            </a:r>
            <a:endParaRPr lang="ja-JP" altLang="en-US" smtClean="0"/>
          </a:p>
        </p:txBody>
      </p:sp>
      <p:sp>
        <p:nvSpPr>
          <p:cNvPr id="3" name="コンテンツ プレースホルダー 2"/>
          <p:cNvSpPr>
            <a:spLocks noGrp="1"/>
          </p:cNvSpPr>
          <p:nvPr>
            <p:ph idx="1"/>
          </p:nvPr>
        </p:nvSpPr>
        <p:spPr>
          <a:xfrm>
            <a:off x="457200" y="2205038"/>
            <a:ext cx="8362950" cy="3921125"/>
          </a:xfrm>
        </p:spPr>
        <p:txBody>
          <a:bodyPr/>
          <a:lstStyle/>
          <a:p>
            <a:pPr>
              <a:defRPr/>
            </a:pPr>
            <a:r>
              <a:rPr lang="en-US" altLang="ja-JP" dirty="0" smtClean="0"/>
              <a:t>Major communication backbone is </a:t>
            </a:r>
            <a:r>
              <a:rPr lang="en-US" altLang="ja-JP" i="1" dirty="0" smtClean="0"/>
              <a:t>shared-bus</a:t>
            </a:r>
            <a:endParaRPr lang="en-US" altLang="ja-JP" dirty="0" smtClean="0"/>
          </a:p>
          <a:p>
            <a:pPr lvl="3">
              <a:defRPr/>
            </a:pPr>
            <a:r>
              <a:rPr lang="en-US" altLang="ja-JP" sz="2800" dirty="0" smtClean="0">
                <a:solidFill>
                  <a:schemeClr val="tx1">
                    <a:lumMod val="50000"/>
                    <a:lumOff val="50000"/>
                  </a:schemeClr>
                </a:solidFill>
              </a:rPr>
              <a:t>low scalability</a:t>
            </a:r>
          </a:p>
          <a:p>
            <a:pPr lvl="3">
              <a:defRPr/>
            </a:pPr>
            <a:r>
              <a:rPr lang="en-US" altLang="ja-JP" sz="2800" dirty="0" smtClean="0">
                <a:solidFill>
                  <a:schemeClr val="tx1">
                    <a:lumMod val="50000"/>
                    <a:lumOff val="50000"/>
                  </a:schemeClr>
                </a:solidFill>
              </a:rPr>
              <a:t>no parallelism</a:t>
            </a:r>
          </a:p>
          <a:p>
            <a:pPr lvl="3">
              <a:defRPr/>
            </a:pPr>
            <a:r>
              <a:rPr lang="en-US" altLang="ja-JP" sz="2800" dirty="0" smtClean="0">
                <a:solidFill>
                  <a:schemeClr val="tx1">
                    <a:lumMod val="50000"/>
                    <a:lumOff val="50000"/>
                  </a:schemeClr>
                </a:solidFill>
              </a:rPr>
              <a:t>long wire problem</a:t>
            </a:r>
            <a:endParaRPr lang="en-US" altLang="ja-JP" sz="2800" dirty="0">
              <a:solidFill>
                <a:schemeClr val="tx1">
                  <a:lumMod val="50000"/>
                  <a:lumOff val="50000"/>
                </a:schemeClr>
              </a:solidFill>
            </a:endParaRPr>
          </a:p>
          <a:p>
            <a:pPr>
              <a:defRPr/>
            </a:pPr>
            <a:r>
              <a:rPr lang="en-US" altLang="ja-JP" dirty="0" smtClean="0"/>
              <a:t>Demand for Many-core system is increasing</a:t>
            </a:r>
            <a:endParaRPr lang="ja-JP" altLang="en-US" dirty="0"/>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18438"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FF9DAE63-CE12-4D00-9447-08AFD0B7D49E}" type="slidenum">
              <a:rPr lang="ja-JP" altLang="en-US" sz="1400" smtClean="0">
                <a:solidFill>
                  <a:srgbClr val="898989"/>
                </a:solidFill>
              </a:rPr>
              <a:pPr>
                <a:spcBef>
                  <a:spcPct val="0"/>
                </a:spcBef>
                <a:buFontTx/>
                <a:buNone/>
              </a:pPr>
              <a:t>3</a:t>
            </a:fld>
            <a:endParaRPr lang="ja-JP" altLang="en-US" sz="1400" smtClean="0">
              <a:solidFill>
                <a:srgbClr val="898989"/>
              </a:solidFill>
            </a:endParaRPr>
          </a:p>
        </p:txBody>
      </p:sp>
      <p:sp>
        <p:nvSpPr>
          <p:cNvPr id="9" name="対角する 2 つの角を丸めた四角形 8"/>
          <p:cNvSpPr/>
          <p:nvPr/>
        </p:nvSpPr>
        <p:spPr>
          <a:xfrm>
            <a:off x="1979613" y="1409700"/>
            <a:ext cx="4895850" cy="642938"/>
          </a:xfrm>
          <a:prstGeom prst="round2DiagRect">
            <a:avLst/>
          </a:prstGeom>
          <a:ln>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4000" b="1" i="1" u="sng" dirty="0">
                <a:solidFill>
                  <a:schemeClr val="tx2"/>
                </a:solidFill>
              </a:rPr>
              <a:t>System-on-Chip</a:t>
            </a:r>
            <a:endParaRPr lang="ja-JP" altLang="en-US" sz="4000" b="1" i="1" u="sng" dirty="0">
              <a:solidFill>
                <a:schemeClr val="tx2"/>
              </a:solidFill>
            </a:endParaRPr>
          </a:p>
        </p:txBody>
      </p:sp>
      <p:sp>
        <p:nvSpPr>
          <p:cNvPr id="13" name="正方形/長方形 12"/>
          <p:cNvSpPr/>
          <p:nvPr/>
        </p:nvSpPr>
        <p:spPr>
          <a:xfrm>
            <a:off x="1042988" y="5084763"/>
            <a:ext cx="7345362" cy="1041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ja-JP" sz="3200" dirty="0"/>
              <a:t>Efficient global interconnect is necessary</a:t>
            </a:r>
            <a:endParaRPr lang="ja-JP" altLang="en-US" sz="3200" dirty="0"/>
          </a:p>
        </p:txBody>
      </p:sp>
      <p:sp>
        <p:nvSpPr>
          <p:cNvPr id="8" name="雲形吹き出し 7"/>
          <p:cNvSpPr/>
          <p:nvPr/>
        </p:nvSpPr>
        <p:spPr>
          <a:xfrm>
            <a:off x="0" y="2868613"/>
            <a:ext cx="1633538" cy="776287"/>
          </a:xfrm>
          <a:prstGeom prst="cloudCallout">
            <a:avLst>
              <a:gd name="adj1" fmla="val 44961"/>
              <a:gd name="adj2" fmla="val 45110"/>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dirty="0"/>
              <a:t>Problems</a:t>
            </a:r>
          </a:p>
        </p:txBody>
      </p:sp>
      <p:pic>
        <p:nvPicPr>
          <p:cNvPr id="18442" name="図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741613"/>
            <a:ext cx="3167063"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en-US" altLang="ja-JP" smtClean="0"/>
              <a:t>Network-on-Chip</a:t>
            </a:r>
            <a:endParaRPr lang="ja-JP" altLang="en-US" smtClean="0"/>
          </a:p>
        </p:txBody>
      </p:sp>
      <p:sp>
        <p:nvSpPr>
          <p:cNvPr id="3" name="コンテンツ プレースホルダー 2"/>
          <p:cNvSpPr>
            <a:spLocks noGrp="1"/>
          </p:cNvSpPr>
          <p:nvPr>
            <p:ph idx="1"/>
          </p:nvPr>
        </p:nvSpPr>
        <p:spPr>
          <a:xfrm>
            <a:off x="457200" y="1412875"/>
            <a:ext cx="8229600" cy="1858963"/>
          </a:xfrm>
        </p:spPr>
        <p:txBody>
          <a:bodyPr/>
          <a:lstStyle/>
          <a:p>
            <a:pPr>
              <a:defRPr/>
            </a:pPr>
            <a:r>
              <a:rPr lang="en-US" altLang="ja-JP" dirty="0" smtClean="0"/>
              <a:t>Suitable for </a:t>
            </a:r>
            <a:r>
              <a:rPr lang="en-US" altLang="ja-JP" dirty="0"/>
              <a:t>next generation </a:t>
            </a:r>
            <a:r>
              <a:rPr lang="en-US" altLang="ja-JP" i="1" dirty="0" smtClean="0"/>
              <a:t>Many-core </a:t>
            </a:r>
            <a:r>
              <a:rPr lang="en-US" altLang="ja-JP" i="1" dirty="0" err="1" smtClean="0"/>
              <a:t>SoC</a:t>
            </a:r>
            <a:endParaRPr lang="en-US" altLang="ja-JP" i="1" dirty="0" smtClean="0"/>
          </a:p>
          <a:p>
            <a:pPr lvl="1">
              <a:defRPr/>
            </a:pPr>
            <a:r>
              <a:rPr lang="en-US" altLang="ja-JP" dirty="0" smtClean="0">
                <a:solidFill>
                  <a:schemeClr val="tx1">
                    <a:lumMod val="50000"/>
                    <a:lumOff val="50000"/>
                  </a:schemeClr>
                </a:solidFill>
              </a:rPr>
              <a:t>Scalable and reusable</a:t>
            </a:r>
          </a:p>
          <a:p>
            <a:pPr lvl="1">
              <a:defRPr/>
            </a:pPr>
            <a:r>
              <a:rPr lang="en-US" altLang="ja-JP" dirty="0" smtClean="0">
                <a:solidFill>
                  <a:schemeClr val="tx1">
                    <a:lumMod val="50000"/>
                    <a:lumOff val="50000"/>
                  </a:schemeClr>
                </a:solidFill>
              </a:rPr>
              <a:t>Data </a:t>
            </a:r>
            <a:r>
              <a:rPr lang="en-US" altLang="ja-JP" dirty="0">
                <a:solidFill>
                  <a:schemeClr val="tx1">
                    <a:lumMod val="50000"/>
                    <a:lumOff val="50000"/>
                  </a:schemeClr>
                </a:solidFill>
              </a:rPr>
              <a:t>access is </a:t>
            </a:r>
            <a:r>
              <a:rPr lang="en-US" altLang="ja-JP" dirty="0" smtClean="0">
                <a:solidFill>
                  <a:schemeClr val="tx1">
                    <a:lumMod val="50000"/>
                    <a:lumOff val="50000"/>
                  </a:schemeClr>
                </a:solidFill>
              </a:rPr>
              <a:t>parallel</a:t>
            </a:r>
          </a:p>
          <a:p>
            <a:pPr lvl="1">
              <a:defRPr/>
            </a:pPr>
            <a:r>
              <a:rPr lang="en-US" altLang="ja-JP" dirty="0" smtClean="0">
                <a:solidFill>
                  <a:schemeClr val="tx1">
                    <a:lumMod val="50000"/>
                    <a:lumOff val="50000"/>
                  </a:schemeClr>
                </a:solidFill>
              </a:rPr>
              <a:t>Low </a:t>
            </a:r>
            <a:r>
              <a:rPr lang="en-US" altLang="ja-JP" dirty="0">
                <a:solidFill>
                  <a:schemeClr val="tx1">
                    <a:lumMod val="50000"/>
                    <a:lumOff val="50000"/>
                  </a:schemeClr>
                </a:solidFill>
              </a:rPr>
              <a:t>power </a:t>
            </a:r>
            <a:r>
              <a:rPr lang="en-US" altLang="ja-JP" dirty="0" smtClean="0">
                <a:solidFill>
                  <a:schemeClr val="tx1">
                    <a:lumMod val="50000"/>
                    <a:lumOff val="50000"/>
                  </a:schemeClr>
                </a:solidFill>
              </a:rPr>
              <a:t>consumption</a:t>
            </a:r>
            <a:endParaRPr lang="en-US" altLang="ja-JP" dirty="0">
              <a:solidFill>
                <a:schemeClr val="tx1">
                  <a:lumMod val="50000"/>
                  <a:lumOff val="50000"/>
                </a:schemeClr>
              </a:solidFill>
            </a:endParaRPr>
          </a:p>
          <a:p>
            <a:pPr marL="457200" lvl="1" indent="0">
              <a:buNone/>
              <a:defRPr/>
            </a:pPr>
            <a:r>
              <a:rPr lang="en-US" altLang="ja-JP" dirty="0" smtClean="0">
                <a:solidFill>
                  <a:schemeClr val="tx1">
                    <a:lumMod val="50000"/>
                    <a:lumOff val="50000"/>
                  </a:schemeClr>
                </a:solidFill>
              </a:rPr>
              <a:t> </a:t>
            </a:r>
            <a:endParaRPr lang="en-US" altLang="ja-JP" dirty="0">
              <a:solidFill>
                <a:schemeClr val="tx1">
                  <a:lumMod val="50000"/>
                  <a:lumOff val="50000"/>
                </a:schemeClr>
              </a:solidFill>
            </a:endParaRPr>
          </a:p>
          <a:p>
            <a:pPr marL="0" indent="0">
              <a:buFont typeface="Arial" panose="020B0604020202020204" pitchFamily="34" charset="0"/>
              <a:buNone/>
              <a:defRPr/>
            </a:pPr>
            <a:endParaRPr lang="en-US" altLang="ja-JP" dirty="0"/>
          </a:p>
        </p:txBody>
      </p:sp>
      <p:sp>
        <p:nvSpPr>
          <p:cNvPr id="4" name="日付プレースホルダー 3"/>
          <p:cNvSpPr>
            <a:spLocks noGrp="1"/>
          </p:cNvSpPr>
          <p:nvPr>
            <p:ph type="dt" sz="quarter" idx="10"/>
          </p:nvPr>
        </p:nvSpPr>
        <p:spPr/>
        <p:txBody>
          <a:bodyPr/>
          <a:lstStyle/>
          <a:p>
            <a:pPr>
              <a:defRPr/>
            </a:pPr>
            <a:fld id="{A1D5F8AE-FC95-43DD-A0FB-9A2FE37BA7F2}" type="datetime1">
              <a:rPr lang="ja-JP" altLang="en-US" smtClean="0"/>
              <a:pPr>
                <a:defRPr/>
              </a:pPr>
              <a:t>2017/2/21</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dirty="0"/>
              <a:t>The University of Aizu</a:t>
            </a:r>
            <a:endParaRPr lang="ja-JP" altLang="en-US" dirty="0"/>
          </a:p>
        </p:txBody>
      </p:sp>
      <p:sp>
        <p:nvSpPr>
          <p:cNvPr id="20486"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B030551F-3077-4760-A0FD-21F4B798CA5D}" type="slidenum">
              <a:rPr lang="ja-JP" altLang="en-US" sz="1400" smtClean="0">
                <a:solidFill>
                  <a:srgbClr val="898989"/>
                </a:solidFill>
              </a:rPr>
              <a:pPr>
                <a:spcBef>
                  <a:spcPct val="0"/>
                </a:spcBef>
                <a:buFontTx/>
                <a:buNone/>
              </a:pPr>
              <a:t>4</a:t>
            </a:fld>
            <a:endParaRPr lang="ja-JP" altLang="en-US" sz="1400" smtClean="0">
              <a:solidFill>
                <a:srgbClr val="898989"/>
              </a:solidFill>
            </a:endParaRPr>
          </a:p>
        </p:txBody>
      </p:sp>
      <p:sp>
        <p:nvSpPr>
          <p:cNvPr id="20487" name="AutoShape 2" descr="「3D network on chip」の画像検索結果"/>
          <p:cNvSpPr>
            <a:spLocks noChangeAspect="1" noChangeArrowheads="1"/>
          </p:cNvSpPr>
          <p:nvPr/>
        </p:nvSpPr>
        <p:spPr bwMode="auto">
          <a:xfrm flipH="1">
            <a:off x="-969963" y="-144463"/>
            <a:ext cx="1125538"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endParaRPr lang="ja-JP" altLang="en-US" sz="1800">
              <a:latin typeface="Arial" panose="020B0604020202020204" pitchFamily="34" charset="0"/>
            </a:endParaRPr>
          </a:p>
        </p:txBody>
      </p:sp>
      <p:sp>
        <p:nvSpPr>
          <p:cNvPr id="20488" name="AutoShape 4" descr="「3D network on chip」の画像検索結果"/>
          <p:cNvSpPr>
            <a:spLocks noChangeAspect="1" noChangeArrowheads="1"/>
          </p:cNvSpPr>
          <p:nvPr/>
        </p:nvSpPr>
        <p:spPr bwMode="auto">
          <a:xfrm flipH="1">
            <a:off x="-817563" y="7938"/>
            <a:ext cx="1125538"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endParaRPr lang="ja-JP" altLang="en-US" sz="1800">
              <a:latin typeface="Arial" panose="020B0604020202020204" pitchFamily="34" charset="0"/>
            </a:endParaRPr>
          </a:p>
        </p:txBody>
      </p:sp>
      <p:sp>
        <p:nvSpPr>
          <p:cNvPr id="20489" name="AutoShape 6" descr="「3D network on chip」の画像検索結果"/>
          <p:cNvSpPr>
            <a:spLocks noChangeAspect="1" noChangeArrowheads="1"/>
          </p:cNvSpPr>
          <p:nvPr/>
        </p:nvSpPr>
        <p:spPr bwMode="auto">
          <a:xfrm flipH="1">
            <a:off x="-665163" y="160338"/>
            <a:ext cx="1125538"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endParaRPr lang="ja-JP" altLang="en-US" sz="1800">
              <a:latin typeface="Arial" panose="020B0604020202020204" pitchFamily="34" charset="0"/>
            </a:endParaRPr>
          </a:p>
        </p:txBody>
      </p:sp>
      <p:pic>
        <p:nvPicPr>
          <p:cNvPr id="20490" name="図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8900" y="3014663"/>
            <a:ext cx="3435350"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正方形/長方形 28"/>
          <p:cNvSpPr/>
          <p:nvPr/>
        </p:nvSpPr>
        <p:spPr>
          <a:xfrm>
            <a:off x="1892300" y="3798888"/>
            <a:ext cx="2579688" cy="1395412"/>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anchor="ctr"/>
          <a:lstStyle/>
          <a:p>
            <a:pPr>
              <a:defRPr/>
            </a:pPr>
            <a:r>
              <a:rPr lang="en-US" altLang="ja-JP" sz="2000" dirty="0"/>
              <a:t>PE: Processing element</a:t>
            </a:r>
          </a:p>
          <a:p>
            <a:pPr>
              <a:defRPr/>
            </a:pPr>
            <a:r>
              <a:rPr lang="en-US" altLang="ja-JP" sz="2000" dirty="0"/>
              <a:t>R: Router</a:t>
            </a:r>
          </a:p>
          <a:p>
            <a:pPr>
              <a:defRPr/>
            </a:pPr>
            <a:r>
              <a:rPr lang="en-US" altLang="ja-JP" sz="2000" dirty="0"/>
              <a:t>NI: Network interface</a:t>
            </a:r>
            <a:endParaRPr lang="ja-JP" altLang="en-US" sz="2000" dirty="0"/>
          </a:p>
        </p:txBody>
      </p:sp>
      <p:sp>
        <p:nvSpPr>
          <p:cNvPr id="30" name="正方形/長方形 29"/>
          <p:cNvSpPr/>
          <p:nvPr/>
        </p:nvSpPr>
        <p:spPr>
          <a:xfrm>
            <a:off x="1763713" y="5494338"/>
            <a:ext cx="2838450" cy="515937"/>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ja-JP" sz="2400" dirty="0"/>
              <a:t>Network-on-Chip</a:t>
            </a:r>
            <a:endParaRPr lang="ja-JP" altLang="en-US" sz="2400"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en-US" altLang="ja-JP" i="1" smtClean="0"/>
              <a:t>OASIS</a:t>
            </a:r>
            <a:r>
              <a:rPr lang="en-US" altLang="ja-JP" smtClean="0"/>
              <a:t> Network-on-Chip</a:t>
            </a:r>
            <a:endParaRPr lang="ja-JP" altLang="en-US" smtClean="0"/>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22533"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A7A1038E-008C-4EBF-8B88-5AE6914AFE11}" type="slidenum">
              <a:rPr lang="ja-JP" altLang="en-US" sz="1400" smtClean="0">
                <a:solidFill>
                  <a:srgbClr val="898989"/>
                </a:solidFill>
              </a:rPr>
              <a:pPr>
                <a:spcBef>
                  <a:spcPct val="0"/>
                </a:spcBef>
                <a:buFontTx/>
                <a:buNone/>
              </a:pPr>
              <a:t>5</a:t>
            </a:fld>
            <a:endParaRPr lang="ja-JP" altLang="en-US" sz="1400" smtClean="0">
              <a:solidFill>
                <a:srgbClr val="898989"/>
              </a:solidFill>
            </a:endParaRPr>
          </a:p>
        </p:txBody>
      </p:sp>
      <p:sp>
        <p:nvSpPr>
          <p:cNvPr id="22534" name="テキスト ボックス 26"/>
          <p:cNvSpPr txBox="1">
            <a:spLocks noChangeArrowheads="1"/>
          </p:cNvSpPr>
          <p:nvPr/>
        </p:nvSpPr>
        <p:spPr bwMode="auto">
          <a:xfrm>
            <a:off x="857250" y="1219200"/>
            <a:ext cx="958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1800"/>
              <a:t>1</a:t>
            </a:r>
            <a:r>
              <a:rPr lang="en-US" altLang="ja-JP" sz="1800" baseline="30000"/>
              <a:t>st</a:t>
            </a:r>
            <a:r>
              <a:rPr lang="en-US" altLang="ja-JP" sz="1800"/>
              <a:t> stage</a:t>
            </a:r>
            <a:endParaRPr lang="ja-JP" altLang="en-US" sz="1800"/>
          </a:p>
        </p:txBody>
      </p:sp>
      <p:sp>
        <p:nvSpPr>
          <p:cNvPr id="22535" name="テキスト ボックス 27"/>
          <p:cNvSpPr txBox="1">
            <a:spLocks noChangeArrowheads="1"/>
          </p:cNvSpPr>
          <p:nvPr/>
        </p:nvSpPr>
        <p:spPr bwMode="auto">
          <a:xfrm>
            <a:off x="2195513" y="1219200"/>
            <a:ext cx="1009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1800"/>
              <a:t>2</a:t>
            </a:r>
            <a:r>
              <a:rPr lang="en-US" altLang="ja-JP" sz="1800" baseline="30000"/>
              <a:t>nd</a:t>
            </a:r>
            <a:r>
              <a:rPr lang="en-US" altLang="ja-JP" sz="1800"/>
              <a:t> stage</a:t>
            </a:r>
            <a:endParaRPr lang="ja-JP" altLang="en-US" sz="1800"/>
          </a:p>
        </p:txBody>
      </p:sp>
      <p:sp>
        <p:nvSpPr>
          <p:cNvPr id="22536" name="テキスト ボックス 28"/>
          <p:cNvSpPr txBox="1">
            <a:spLocks noChangeArrowheads="1"/>
          </p:cNvSpPr>
          <p:nvPr/>
        </p:nvSpPr>
        <p:spPr bwMode="auto">
          <a:xfrm>
            <a:off x="3851275" y="1219200"/>
            <a:ext cx="979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1800"/>
              <a:t>3</a:t>
            </a:r>
            <a:r>
              <a:rPr lang="en-US" altLang="ja-JP" sz="1800" baseline="30000"/>
              <a:t>rd</a:t>
            </a:r>
            <a:r>
              <a:rPr lang="en-US" altLang="ja-JP" sz="1800"/>
              <a:t> stage</a:t>
            </a:r>
            <a:endParaRPr lang="ja-JP" altLang="en-US" sz="1800"/>
          </a:p>
        </p:txBody>
      </p:sp>
      <p:grpSp>
        <p:nvGrpSpPr>
          <p:cNvPr id="22537" name="グループ化 23"/>
          <p:cNvGrpSpPr>
            <a:grpSpLocks/>
          </p:cNvGrpSpPr>
          <p:nvPr/>
        </p:nvGrpSpPr>
        <p:grpSpPr bwMode="auto">
          <a:xfrm>
            <a:off x="457200" y="1246188"/>
            <a:ext cx="4835525" cy="4033837"/>
            <a:chOff x="457200" y="1245810"/>
            <a:chExt cx="4834880" cy="4127406"/>
          </a:xfrm>
        </p:grpSpPr>
        <p:pic>
          <p:nvPicPr>
            <p:cNvPr id="22541" name="図 10" descr="rout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45097"/>
              <a:ext cx="4834880" cy="3762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線コネクタ 6"/>
            <p:cNvCxnSpPr/>
            <p:nvPr/>
          </p:nvCxnSpPr>
          <p:spPr>
            <a:xfrm>
              <a:off x="1979410" y="1245810"/>
              <a:ext cx="0" cy="4127406"/>
            </a:xfrm>
            <a:prstGeom prst="line">
              <a:avLst/>
            </a:prstGeom>
            <a:ln w="38100" cap="flat" cmpd="sng" algn="ctr">
              <a:solidFill>
                <a:schemeClr val="accent3">
                  <a:lumMod val="75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カギ線コネクタ 13"/>
            <p:cNvCxnSpPr/>
            <p:nvPr/>
          </p:nvCxnSpPr>
          <p:spPr>
            <a:xfrm rot="16200000" flipH="1">
              <a:off x="1741680" y="3119631"/>
              <a:ext cx="4075428" cy="431742"/>
            </a:xfrm>
            <a:prstGeom prst="bentConnector3">
              <a:avLst>
                <a:gd name="adj1" fmla="val 50000"/>
              </a:avLst>
            </a:prstGeom>
            <a:ln w="38100" cap="flat" cmpd="sng" algn="ctr">
              <a:solidFill>
                <a:schemeClr val="accent3">
                  <a:lumMod val="75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9" name="四角形吹き出し 28"/>
          <p:cNvSpPr/>
          <p:nvPr/>
        </p:nvSpPr>
        <p:spPr>
          <a:xfrm>
            <a:off x="-3967163" y="588963"/>
            <a:ext cx="3632200" cy="1416050"/>
          </a:xfrm>
          <a:prstGeom prst="wedgeRectCallout">
            <a:avLst>
              <a:gd name="adj1" fmla="val -49262"/>
              <a:gd name="adj2" fmla="val 3683"/>
            </a:avLst>
          </a:prstGeom>
          <a:ln>
            <a:prstDash val="sysDash"/>
          </a:ln>
        </p:spPr>
        <p:style>
          <a:lnRef idx="2">
            <a:schemeClr val="accent3"/>
          </a:lnRef>
          <a:fillRef idx="1">
            <a:schemeClr val="lt1"/>
          </a:fillRef>
          <a:effectRef idx="0">
            <a:schemeClr val="accent3"/>
          </a:effectRef>
          <a:fontRef idx="minor">
            <a:schemeClr val="dk1"/>
          </a:fontRef>
        </p:style>
        <p:txBody>
          <a:bodyPr anchor="ctr"/>
          <a:lstStyle/>
          <a:p>
            <a:pPr>
              <a:defRPr/>
            </a:pPr>
            <a:r>
              <a:rPr lang="en-US" altLang="ja-JP" sz="2000" dirty="0"/>
              <a:t>1</a:t>
            </a:r>
            <a:r>
              <a:rPr lang="en-US" altLang="ja-JP" sz="2000" baseline="30000" dirty="0"/>
              <a:t>st</a:t>
            </a:r>
            <a:r>
              <a:rPr lang="en-US" altLang="ja-JP" sz="2000" dirty="0"/>
              <a:t> stage: Buffer Writing</a:t>
            </a:r>
          </a:p>
          <a:p>
            <a:pPr>
              <a:defRPr/>
            </a:pPr>
            <a:r>
              <a:rPr lang="en-US" altLang="ja-JP" sz="2000" dirty="0"/>
              <a:t>2</a:t>
            </a:r>
            <a:r>
              <a:rPr lang="en-US" altLang="ja-JP" sz="2000" baseline="30000" dirty="0"/>
              <a:t>nd</a:t>
            </a:r>
            <a:r>
              <a:rPr lang="en-US" altLang="ja-JP" sz="2000" dirty="0"/>
              <a:t> stage: Next port routing(NPC) </a:t>
            </a:r>
          </a:p>
          <a:p>
            <a:pPr>
              <a:defRPr/>
            </a:pPr>
            <a:r>
              <a:rPr lang="en-US" altLang="ja-JP" sz="2000" dirty="0"/>
              <a:t>	&amp; Switch allocation(SA)</a:t>
            </a:r>
          </a:p>
          <a:p>
            <a:pPr>
              <a:defRPr/>
            </a:pPr>
            <a:r>
              <a:rPr lang="en-US" altLang="ja-JP" sz="2000" dirty="0"/>
              <a:t>3</a:t>
            </a:r>
            <a:r>
              <a:rPr lang="en-US" altLang="ja-JP" sz="2000" baseline="30000" dirty="0"/>
              <a:t>rd</a:t>
            </a:r>
            <a:r>
              <a:rPr lang="en-US" altLang="ja-JP" sz="2000" dirty="0"/>
              <a:t> stage: Data forwarding</a:t>
            </a:r>
          </a:p>
        </p:txBody>
      </p:sp>
      <p:sp>
        <p:nvSpPr>
          <p:cNvPr id="25" name="対角する 2 つの角を切り取った四角形 24"/>
          <p:cNvSpPr/>
          <p:nvPr/>
        </p:nvSpPr>
        <p:spPr>
          <a:xfrm>
            <a:off x="457200" y="5373688"/>
            <a:ext cx="8229600" cy="792162"/>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ja-JP" sz="3200" dirty="0" smtClean="0"/>
              <a:t>Target is Multi </a:t>
            </a:r>
            <a:r>
              <a:rPr lang="en-US" altLang="ja-JP" sz="3200" dirty="0"/>
              <a:t>/ Many-core system</a:t>
            </a:r>
          </a:p>
        </p:txBody>
      </p:sp>
      <p:sp>
        <p:nvSpPr>
          <p:cNvPr id="16" name="正方形/長方形 15"/>
          <p:cNvSpPr/>
          <p:nvPr/>
        </p:nvSpPr>
        <p:spPr>
          <a:xfrm>
            <a:off x="5580063" y="1246188"/>
            <a:ext cx="3106737" cy="4033837"/>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anchor="ctr"/>
          <a:lstStyle/>
          <a:p>
            <a:pPr>
              <a:defRPr/>
            </a:pPr>
            <a:r>
              <a:rPr lang="en-US" altLang="ja-JP" sz="2000" dirty="0"/>
              <a:t>1</a:t>
            </a:r>
            <a:r>
              <a:rPr lang="en-US" altLang="ja-JP" sz="2000" baseline="30000" dirty="0"/>
              <a:t>st</a:t>
            </a:r>
            <a:r>
              <a:rPr lang="en-US" altLang="ja-JP" sz="2000" dirty="0"/>
              <a:t> stage:</a:t>
            </a:r>
          </a:p>
          <a:p>
            <a:pPr>
              <a:defRPr/>
            </a:pPr>
            <a:r>
              <a:rPr lang="en-US" altLang="ja-JP" sz="2000" dirty="0"/>
              <a:t>BW(Buffer writing):</a:t>
            </a:r>
          </a:p>
          <a:p>
            <a:pPr>
              <a:defRPr/>
            </a:pPr>
            <a:r>
              <a:rPr lang="en-US" altLang="ja-JP" sz="2000" dirty="0">
                <a:solidFill>
                  <a:schemeClr val="tx1">
                    <a:lumMod val="50000"/>
                    <a:lumOff val="50000"/>
                  </a:schemeClr>
                </a:solidFill>
              </a:rPr>
              <a:t>Receive data and store</a:t>
            </a:r>
          </a:p>
          <a:p>
            <a:pPr>
              <a:defRPr/>
            </a:pPr>
            <a:r>
              <a:rPr lang="en-US" altLang="ja-JP" sz="2000" dirty="0">
                <a:solidFill>
                  <a:schemeClr val="tx1"/>
                </a:solidFill>
              </a:rPr>
              <a:t>2</a:t>
            </a:r>
            <a:r>
              <a:rPr lang="en-US" altLang="ja-JP" sz="2000" baseline="30000" dirty="0">
                <a:solidFill>
                  <a:schemeClr val="tx1"/>
                </a:solidFill>
              </a:rPr>
              <a:t>nd</a:t>
            </a:r>
            <a:r>
              <a:rPr lang="en-US" altLang="ja-JP" sz="2000" dirty="0">
                <a:solidFill>
                  <a:schemeClr val="tx1"/>
                </a:solidFill>
              </a:rPr>
              <a:t> stage:</a:t>
            </a:r>
          </a:p>
          <a:p>
            <a:pPr>
              <a:defRPr/>
            </a:pPr>
            <a:r>
              <a:rPr lang="en-US" altLang="ja-JP" sz="2000" dirty="0"/>
              <a:t>NPC(Next port computing):</a:t>
            </a:r>
          </a:p>
          <a:p>
            <a:pPr>
              <a:defRPr/>
            </a:pPr>
            <a:r>
              <a:rPr lang="en-US" altLang="ja-JP" sz="2000" dirty="0">
                <a:solidFill>
                  <a:schemeClr val="tx1">
                    <a:lumMod val="50000"/>
                    <a:lumOff val="50000"/>
                  </a:schemeClr>
                </a:solidFill>
              </a:rPr>
              <a:t>Calculate </a:t>
            </a:r>
            <a:r>
              <a:rPr lang="en-US" altLang="ja-JP" sz="2000" dirty="0" smtClean="0">
                <a:solidFill>
                  <a:schemeClr val="tx1">
                    <a:lumMod val="50000"/>
                    <a:lumOff val="50000"/>
                  </a:schemeClr>
                </a:solidFill>
              </a:rPr>
              <a:t>next-out </a:t>
            </a:r>
            <a:r>
              <a:rPr lang="en-US" altLang="ja-JP" sz="2000" dirty="0">
                <a:solidFill>
                  <a:schemeClr val="tx1">
                    <a:lumMod val="50000"/>
                    <a:lumOff val="50000"/>
                  </a:schemeClr>
                </a:solidFill>
              </a:rPr>
              <a:t>put port</a:t>
            </a:r>
          </a:p>
          <a:p>
            <a:pPr>
              <a:defRPr/>
            </a:pPr>
            <a:r>
              <a:rPr lang="en-US" altLang="ja-JP" sz="2000" dirty="0"/>
              <a:t>SA(Switch allocation):</a:t>
            </a:r>
          </a:p>
          <a:p>
            <a:pPr>
              <a:defRPr/>
            </a:pPr>
            <a:r>
              <a:rPr lang="en-US" altLang="ja-JP" sz="2000" dirty="0">
                <a:solidFill>
                  <a:schemeClr val="tx1">
                    <a:lumMod val="50000"/>
                    <a:lumOff val="50000"/>
                  </a:schemeClr>
                </a:solidFill>
              </a:rPr>
              <a:t>Arbitrating input ports to output ports</a:t>
            </a:r>
          </a:p>
          <a:p>
            <a:pPr>
              <a:defRPr/>
            </a:pPr>
            <a:r>
              <a:rPr lang="en-US" altLang="ja-JP" sz="2000" dirty="0">
                <a:solidFill>
                  <a:schemeClr val="tx1"/>
                </a:solidFill>
              </a:rPr>
              <a:t>3</a:t>
            </a:r>
            <a:r>
              <a:rPr lang="en-US" altLang="ja-JP" sz="2000" baseline="30000" dirty="0">
                <a:solidFill>
                  <a:schemeClr val="tx1"/>
                </a:solidFill>
              </a:rPr>
              <a:t>rd</a:t>
            </a:r>
            <a:r>
              <a:rPr lang="en-US" altLang="ja-JP" sz="2000" dirty="0">
                <a:solidFill>
                  <a:schemeClr val="tx1"/>
                </a:solidFill>
              </a:rPr>
              <a:t> stage:</a:t>
            </a:r>
          </a:p>
          <a:p>
            <a:pPr>
              <a:defRPr/>
            </a:pPr>
            <a:r>
              <a:rPr lang="en-US" altLang="ja-JP" sz="2000" dirty="0"/>
              <a:t>CT(Crossbar traversal):</a:t>
            </a:r>
          </a:p>
          <a:p>
            <a:pPr>
              <a:defRPr/>
            </a:pPr>
            <a:r>
              <a:rPr lang="en-US" altLang="ja-JP" sz="2000" dirty="0">
                <a:solidFill>
                  <a:schemeClr val="tx1">
                    <a:lumMod val="50000"/>
                    <a:lumOff val="50000"/>
                  </a:schemeClr>
                </a:solidFill>
              </a:rPr>
              <a:t>Route </a:t>
            </a:r>
            <a:r>
              <a:rPr lang="en-US" altLang="ja-JP" sz="2000" dirty="0" smtClean="0">
                <a:solidFill>
                  <a:schemeClr val="tx1">
                    <a:lumMod val="50000"/>
                    <a:lumOff val="50000"/>
                  </a:schemeClr>
                </a:solidFill>
              </a:rPr>
              <a:t>ports </a:t>
            </a:r>
            <a:r>
              <a:rPr lang="en-US" altLang="ja-JP" sz="2000" dirty="0">
                <a:solidFill>
                  <a:schemeClr val="tx1">
                    <a:lumMod val="50000"/>
                    <a:lumOff val="50000"/>
                  </a:schemeClr>
                </a:solidFill>
              </a:rPr>
              <a:t>from input ports to output ports</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タイトル 1"/>
          <p:cNvSpPr>
            <a:spLocks noGrp="1"/>
          </p:cNvSpPr>
          <p:nvPr>
            <p:ph type="title"/>
          </p:nvPr>
        </p:nvSpPr>
        <p:spPr/>
        <p:txBody>
          <a:bodyPr/>
          <a:lstStyle/>
          <a:p>
            <a:r>
              <a:rPr lang="en-US" altLang="ja-JP" smtClean="0"/>
              <a:t>Motivation</a:t>
            </a:r>
            <a:endParaRPr lang="ja-JP" altLang="en-US" smtClean="0"/>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24581"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81FF4E62-FFDA-48AC-BFCD-63A93DD93FE6}" type="slidenum">
              <a:rPr lang="ja-JP" altLang="en-US" sz="1400" smtClean="0">
                <a:solidFill>
                  <a:srgbClr val="898989"/>
                </a:solidFill>
              </a:rPr>
              <a:pPr>
                <a:spcBef>
                  <a:spcPct val="0"/>
                </a:spcBef>
                <a:buFontTx/>
                <a:buNone/>
              </a:pPr>
              <a:t>6</a:t>
            </a:fld>
            <a:endParaRPr lang="ja-JP" altLang="en-US" sz="1400" smtClean="0">
              <a:solidFill>
                <a:srgbClr val="898989"/>
              </a:solidFill>
            </a:endParaRPr>
          </a:p>
        </p:txBody>
      </p:sp>
      <p:sp>
        <p:nvSpPr>
          <p:cNvPr id="12" name="正方形/長方形 11"/>
          <p:cNvSpPr/>
          <p:nvPr/>
        </p:nvSpPr>
        <p:spPr>
          <a:xfrm>
            <a:off x="1258888" y="5414963"/>
            <a:ext cx="6842125" cy="7207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sz="3200" dirty="0">
                <a:solidFill>
                  <a:schemeClr val="tx1"/>
                </a:solidFill>
              </a:rPr>
              <a:t>Soft-error resilience is</a:t>
            </a:r>
            <a:r>
              <a:rPr lang="ja-JP" altLang="en-US" sz="3200" dirty="0">
                <a:solidFill>
                  <a:schemeClr val="tx1"/>
                </a:solidFill>
              </a:rPr>
              <a:t> </a:t>
            </a:r>
            <a:r>
              <a:rPr lang="en-US" altLang="ja-JP" sz="3200" dirty="0">
                <a:solidFill>
                  <a:schemeClr val="tx1"/>
                </a:solidFill>
              </a:rPr>
              <a:t>critical problem</a:t>
            </a:r>
            <a:endParaRPr lang="ja-JP" altLang="en-US" sz="3200" dirty="0">
              <a:solidFill>
                <a:schemeClr val="tx1"/>
              </a:solidFill>
            </a:endParaRPr>
          </a:p>
        </p:txBody>
      </p:sp>
      <p:sp>
        <p:nvSpPr>
          <p:cNvPr id="3" name="正方形/長方形 2"/>
          <p:cNvSpPr/>
          <p:nvPr/>
        </p:nvSpPr>
        <p:spPr>
          <a:xfrm>
            <a:off x="827088" y="1409700"/>
            <a:ext cx="7715250" cy="2019300"/>
          </a:xfrm>
          <a:prstGeom prst="rect">
            <a:avLst/>
          </a:prstGeom>
          <a:ln>
            <a:solidFill>
              <a:schemeClr val="accent5"/>
            </a:solidFill>
            <a:prstDash val="dash"/>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ja-JP" sz="2400" b="1" dirty="0"/>
              <a:t>As device scale shrinks, </a:t>
            </a:r>
          </a:p>
          <a:p>
            <a:pPr>
              <a:defRPr/>
            </a:pPr>
            <a:r>
              <a:rPr lang="en-US" altLang="ja-JP" sz="2400" b="1" dirty="0"/>
              <a:t>on-chip interconnects are becoming a critical bottleneck</a:t>
            </a:r>
          </a:p>
          <a:p>
            <a:pPr marL="1257300" lvl="2" indent="-342900">
              <a:buFont typeface="Arial" panose="020B0604020202020204" pitchFamily="34" charset="0"/>
              <a:buChar char="•"/>
              <a:defRPr/>
            </a:pPr>
            <a:r>
              <a:rPr lang="en-US" altLang="ja-JP" sz="2400" dirty="0" smtClean="0">
                <a:solidFill>
                  <a:schemeClr val="tx1">
                    <a:lumMod val="50000"/>
                    <a:lumOff val="50000"/>
                  </a:schemeClr>
                </a:solidFill>
              </a:rPr>
              <a:t>Scaling of </a:t>
            </a:r>
            <a:r>
              <a:rPr lang="en-US" altLang="ja-JP" sz="2400" dirty="0">
                <a:solidFill>
                  <a:schemeClr val="tx1">
                    <a:lumMod val="50000"/>
                    <a:lumOff val="50000"/>
                  </a:schemeClr>
                </a:solidFill>
              </a:rPr>
              <a:t>supply </a:t>
            </a:r>
            <a:r>
              <a:rPr lang="en-US" altLang="ja-JP" sz="2400" dirty="0" smtClean="0">
                <a:solidFill>
                  <a:schemeClr val="tx1">
                    <a:lumMod val="50000"/>
                    <a:lumOff val="50000"/>
                  </a:schemeClr>
                </a:solidFill>
              </a:rPr>
              <a:t>voltages</a:t>
            </a:r>
            <a:endParaRPr lang="en-US" altLang="ja-JP" sz="2400" dirty="0">
              <a:solidFill>
                <a:schemeClr val="tx1">
                  <a:lumMod val="50000"/>
                  <a:lumOff val="50000"/>
                </a:schemeClr>
              </a:solidFill>
            </a:endParaRPr>
          </a:p>
          <a:p>
            <a:pPr marL="1257300" lvl="2" indent="-342900">
              <a:buFont typeface="Arial" panose="020B0604020202020204" pitchFamily="34" charset="0"/>
              <a:buChar char="•"/>
              <a:defRPr/>
            </a:pPr>
            <a:r>
              <a:rPr lang="en-US" altLang="ja-JP" sz="2400" dirty="0">
                <a:solidFill>
                  <a:schemeClr val="tx1">
                    <a:lumMod val="50000"/>
                    <a:lumOff val="50000"/>
                  </a:schemeClr>
                </a:solidFill>
              </a:rPr>
              <a:t>Increasing wire density </a:t>
            </a:r>
          </a:p>
          <a:p>
            <a:pPr marL="1257300" lvl="2" indent="-342900">
              <a:buFont typeface="Arial" panose="020B0604020202020204" pitchFamily="34" charset="0"/>
              <a:buChar char="•"/>
              <a:defRPr/>
            </a:pPr>
            <a:r>
              <a:rPr lang="en-US" altLang="ja-JP" sz="2400" dirty="0">
                <a:solidFill>
                  <a:schemeClr val="tx1">
                    <a:lumMod val="50000"/>
                    <a:lumOff val="50000"/>
                  </a:schemeClr>
                </a:solidFill>
              </a:rPr>
              <a:t>Faster clock rates</a:t>
            </a:r>
            <a:endParaRPr lang="en-US" altLang="ja-JP" sz="2400" b="1" dirty="0">
              <a:solidFill>
                <a:schemeClr val="tx1">
                  <a:lumMod val="50000"/>
                  <a:lumOff val="50000"/>
                </a:schemeClr>
              </a:solidFill>
            </a:endParaRPr>
          </a:p>
        </p:txBody>
      </p:sp>
      <p:sp>
        <p:nvSpPr>
          <p:cNvPr id="10" name="正方形/長方形 9"/>
          <p:cNvSpPr/>
          <p:nvPr/>
        </p:nvSpPr>
        <p:spPr>
          <a:xfrm>
            <a:off x="395288" y="3713163"/>
            <a:ext cx="3106737" cy="148113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anchor="ctr"/>
          <a:lstStyle/>
          <a:p>
            <a:pPr>
              <a:defRPr/>
            </a:pPr>
            <a:r>
              <a:rPr lang="en-US" altLang="ja-JP" sz="2400" u="sng" dirty="0">
                <a:solidFill>
                  <a:srgbClr val="FF0000"/>
                </a:solidFill>
              </a:rPr>
              <a:t>Transient</a:t>
            </a:r>
            <a:r>
              <a:rPr lang="ja-JP" altLang="en-US" sz="2400" u="sng" dirty="0">
                <a:solidFill>
                  <a:srgbClr val="FF0000"/>
                </a:solidFill>
              </a:rPr>
              <a:t> </a:t>
            </a:r>
            <a:r>
              <a:rPr lang="en-US" altLang="ja-JP" sz="2400" u="sng" dirty="0" smtClean="0">
                <a:solidFill>
                  <a:srgbClr val="FF0000"/>
                </a:solidFill>
              </a:rPr>
              <a:t>faults</a:t>
            </a:r>
          </a:p>
          <a:p>
            <a:pPr lvl="1">
              <a:defRPr/>
            </a:pPr>
            <a:r>
              <a:rPr lang="en-US" altLang="ja-JP" sz="2400" dirty="0" smtClean="0">
                <a:solidFill>
                  <a:schemeClr val="tx1">
                    <a:lumMod val="50000"/>
                    <a:lumOff val="50000"/>
                  </a:schemeClr>
                </a:solidFill>
              </a:rPr>
              <a:t>-	Data corruption</a:t>
            </a:r>
          </a:p>
          <a:p>
            <a:pPr lvl="1">
              <a:defRPr/>
            </a:pPr>
            <a:r>
              <a:rPr lang="en-US" altLang="ja-JP" sz="2400" dirty="0" smtClean="0">
                <a:solidFill>
                  <a:schemeClr val="tx1">
                    <a:lumMod val="50000"/>
                    <a:lumOff val="50000"/>
                  </a:schemeClr>
                </a:solidFill>
              </a:rPr>
              <a:t>-	Crosstalk noise</a:t>
            </a:r>
          </a:p>
          <a:p>
            <a:pPr lvl="1">
              <a:defRPr/>
            </a:pPr>
            <a:r>
              <a:rPr lang="en-US" altLang="ja-JP" sz="2400" dirty="0" smtClean="0">
                <a:solidFill>
                  <a:schemeClr val="tx1">
                    <a:lumMod val="50000"/>
                    <a:lumOff val="50000"/>
                  </a:schemeClr>
                </a:solidFill>
              </a:rPr>
              <a:t>-	Jitter problem</a:t>
            </a:r>
            <a:endParaRPr lang="en-US" altLang="ja-JP" sz="2400" dirty="0">
              <a:solidFill>
                <a:schemeClr val="tx1">
                  <a:lumMod val="50000"/>
                  <a:lumOff val="50000"/>
                </a:schemeClr>
              </a:solidFill>
            </a:endParaRPr>
          </a:p>
        </p:txBody>
      </p:sp>
      <p:sp>
        <p:nvSpPr>
          <p:cNvPr id="19" name="下矢印 18"/>
          <p:cNvSpPr/>
          <p:nvPr/>
        </p:nvSpPr>
        <p:spPr>
          <a:xfrm>
            <a:off x="3708400" y="4071938"/>
            <a:ext cx="1584325" cy="985837"/>
          </a:xfrm>
          <a:prstGeom prst="down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ja-JP" altLang="en-US"/>
          </a:p>
        </p:txBody>
      </p:sp>
      <p:sp>
        <p:nvSpPr>
          <p:cNvPr id="8" name="メモ 7"/>
          <p:cNvSpPr/>
          <p:nvPr/>
        </p:nvSpPr>
        <p:spPr>
          <a:xfrm>
            <a:off x="5795963" y="3713163"/>
            <a:ext cx="3205162" cy="1282700"/>
          </a:xfrm>
          <a:prstGeom prst="foldedCorner">
            <a:avLst/>
          </a:prstGeom>
          <a:ln>
            <a:solidFill>
              <a:schemeClr val="bg2">
                <a:lumMod val="50000"/>
              </a:schemeClr>
            </a:solidFill>
          </a:ln>
        </p:spPr>
        <p:style>
          <a:lnRef idx="2">
            <a:schemeClr val="accent1"/>
          </a:lnRef>
          <a:fillRef idx="1">
            <a:schemeClr val="lt1"/>
          </a:fillRef>
          <a:effectRef idx="0">
            <a:schemeClr val="accent1"/>
          </a:effectRef>
          <a:fontRef idx="minor">
            <a:schemeClr val="dk1"/>
          </a:fontRef>
        </p:style>
        <p:txBody>
          <a:bodyPr anchor="ctr"/>
          <a:lstStyle/>
          <a:p>
            <a:pPr>
              <a:defRPr/>
            </a:pPr>
            <a:r>
              <a:rPr lang="en-US" altLang="ja-JP" sz="2400" u="sng" dirty="0">
                <a:solidFill>
                  <a:schemeClr val="bg2">
                    <a:lumMod val="25000"/>
                  </a:schemeClr>
                </a:solidFill>
              </a:rPr>
              <a:t>No error protection</a:t>
            </a:r>
          </a:p>
          <a:p>
            <a:pPr marL="342900" indent="-342900">
              <a:buFont typeface="Arial" panose="020B0604020202020204" pitchFamily="34" charset="0"/>
              <a:buChar char="•"/>
              <a:defRPr/>
            </a:pPr>
            <a:r>
              <a:rPr lang="en-US" altLang="ja-JP" sz="2400" dirty="0"/>
              <a:t>Performance degrade</a:t>
            </a:r>
          </a:p>
          <a:p>
            <a:pPr marL="342900" indent="-342900">
              <a:buFont typeface="Arial" panose="020B0604020202020204" pitchFamily="34" charset="0"/>
              <a:buChar char="•"/>
              <a:defRPr/>
            </a:pPr>
            <a:r>
              <a:rPr lang="en-US" altLang="ja-JP" sz="2400" dirty="0"/>
              <a:t> System crash</a:t>
            </a:r>
            <a:endParaRPr lang="ja-JP" altLang="en-US" sz="2400"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タイトル 1"/>
          <p:cNvSpPr>
            <a:spLocks noGrp="1"/>
          </p:cNvSpPr>
          <p:nvPr>
            <p:ph type="title"/>
          </p:nvPr>
        </p:nvSpPr>
        <p:spPr/>
        <p:txBody>
          <a:bodyPr/>
          <a:lstStyle/>
          <a:p>
            <a:r>
              <a:rPr lang="en-US" altLang="ja-JP" smtClean="0"/>
              <a:t>Research goal</a:t>
            </a:r>
            <a:endParaRPr lang="ja-JP" altLang="en-US" smtClean="0"/>
          </a:p>
        </p:txBody>
      </p:sp>
      <p:sp>
        <p:nvSpPr>
          <p:cNvPr id="3" name="コンテンツ プレースホルダー 2"/>
          <p:cNvSpPr>
            <a:spLocks noGrp="1"/>
          </p:cNvSpPr>
          <p:nvPr>
            <p:ph idx="1"/>
          </p:nvPr>
        </p:nvSpPr>
        <p:spPr>
          <a:xfrm>
            <a:off x="179388" y="1417638"/>
            <a:ext cx="8856662" cy="4708525"/>
          </a:xfrm>
        </p:spPr>
        <p:txBody>
          <a:bodyPr/>
          <a:lstStyle/>
          <a:p>
            <a:pPr>
              <a:defRPr/>
            </a:pPr>
            <a:r>
              <a:rPr lang="en-US" altLang="ja-JP" dirty="0" smtClean="0"/>
              <a:t>Provide resilience transfer from soft-errors</a:t>
            </a:r>
            <a:endParaRPr lang="en-US" altLang="ja-JP" dirty="0"/>
          </a:p>
          <a:p>
            <a:pPr>
              <a:defRPr/>
            </a:pPr>
            <a:r>
              <a:rPr lang="en-US" altLang="ja-JP" dirty="0" smtClean="0"/>
              <a:t>Data corruption</a:t>
            </a:r>
          </a:p>
          <a:p>
            <a:pPr marL="457200" lvl="1" indent="0">
              <a:buFont typeface="Arial" panose="020B0604020202020204" pitchFamily="34" charset="0"/>
              <a:buNone/>
              <a:defRPr/>
            </a:pPr>
            <a:r>
              <a:rPr lang="en-US" altLang="ja-JP" sz="2400" dirty="0" smtClean="0">
                <a:solidFill>
                  <a:schemeClr val="tx1">
                    <a:lumMod val="50000"/>
                    <a:lumOff val="50000"/>
                  </a:schemeClr>
                </a:solidFill>
              </a:rPr>
              <a:t>	</a:t>
            </a:r>
            <a:r>
              <a:rPr lang="en-US" altLang="ja-JP" dirty="0" smtClean="0">
                <a:solidFill>
                  <a:schemeClr val="tx1">
                    <a:lumMod val="50000"/>
                    <a:lumOff val="50000"/>
                  </a:schemeClr>
                </a:solidFill>
              </a:rPr>
              <a:t>Error correcting code(ECC) is suitable</a:t>
            </a:r>
          </a:p>
          <a:p>
            <a:pPr marL="457200" lvl="1" indent="0">
              <a:buFont typeface="Arial" panose="020B0604020202020204" pitchFamily="34" charset="0"/>
              <a:buNone/>
              <a:defRPr/>
            </a:pPr>
            <a:r>
              <a:rPr lang="en-US" altLang="ja-JP" dirty="0" smtClean="0">
                <a:solidFill>
                  <a:schemeClr val="tx1">
                    <a:lumMod val="50000"/>
                    <a:lumOff val="50000"/>
                  </a:schemeClr>
                </a:solidFill>
              </a:rPr>
              <a:t>Single </a:t>
            </a:r>
            <a:r>
              <a:rPr lang="en-US" altLang="ja-JP" dirty="0">
                <a:solidFill>
                  <a:schemeClr val="tx1">
                    <a:lumMod val="50000"/>
                    <a:lumOff val="50000"/>
                  </a:schemeClr>
                </a:solidFill>
              </a:rPr>
              <a:t>error correction, double </a:t>
            </a:r>
            <a:r>
              <a:rPr lang="en-US" altLang="ja-JP" dirty="0" smtClean="0">
                <a:solidFill>
                  <a:schemeClr val="tx1">
                    <a:lumMod val="50000"/>
                    <a:lumOff val="50000"/>
                  </a:schemeClr>
                </a:solidFill>
              </a:rPr>
              <a:t>error detection(</a:t>
            </a:r>
            <a:r>
              <a:rPr lang="en-US" altLang="ja-JP" i="1" dirty="0" smtClean="0">
                <a:solidFill>
                  <a:schemeClr val="tx1">
                    <a:lumMod val="50000"/>
                    <a:lumOff val="50000"/>
                  </a:schemeClr>
                </a:solidFill>
              </a:rPr>
              <a:t>SECDED</a:t>
            </a:r>
            <a:r>
              <a:rPr lang="en-US" altLang="ja-JP" dirty="0" smtClean="0">
                <a:solidFill>
                  <a:schemeClr val="tx1">
                    <a:lumMod val="50000"/>
                    <a:lumOff val="50000"/>
                  </a:schemeClr>
                </a:solidFill>
              </a:rPr>
              <a:t>)</a:t>
            </a:r>
          </a:p>
        </p:txBody>
      </p:sp>
      <p:sp>
        <p:nvSpPr>
          <p:cNvPr id="4" name="日付プレースホルダー 3"/>
          <p:cNvSpPr>
            <a:spLocks noGrp="1"/>
          </p:cNvSpPr>
          <p:nvPr>
            <p:ph type="dt" sz="quarter" idx="10"/>
          </p:nvPr>
        </p:nvSpPr>
        <p:spPr/>
        <p:txBody>
          <a:bodyPr/>
          <a:lstStyle/>
          <a:p>
            <a:pPr>
              <a:defRPr/>
            </a:pPr>
            <a:fld id="{0B3D9C82-4D20-4A1A-A5A3-CEDC0D7C8BF5}"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26630"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06DB8BCC-C06C-4E95-9299-60D09DACD44E}" type="slidenum">
              <a:rPr lang="ja-JP" altLang="en-US" sz="1400" smtClean="0">
                <a:solidFill>
                  <a:srgbClr val="898989"/>
                </a:solidFill>
              </a:rPr>
              <a:pPr>
                <a:spcBef>
                  <a:spcPct val="0"/>
                </a:spcBef>
                <a:buFontTx/>
                <a:buNone/>
              </a:pPr>
              <a:t>7</a:t>
            </a:fld>
            <a:endParaRPr lang="ja-JP" altLang="en-US" sz="1400" smtClean="0">
              <a:solidFill>
                <a:srgbClr val="898989"/>
              </a:solidFill>
            </a:endParaRPr>
          </a:p>
        </p:txBody>
      </p:sp>
      <p:sp>
        <p:nvSpPr>
          <p:cNvPr id="7" name="正方形/長方形 6"/>
          <p:cNvSpPr/>
          <p:nvPr/>
        </p:nvSpPr>
        <p:spPr>
          <a:xfrm>
            <a:off x="971550" y="4005263"/>
            <a:ext cx="7127875" cy="179228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altLang="ja-JP" sz="3600" i="1" dirty="0"/>
              <a:t>Achieve </a:t>
            </a:r>
            <a:r>
              <a:rPr lang="en-US" altLang="ja-JP" sz="3600" i="1" dirty="0">
                <a:solidFill>
                  <a:srgbClr val="FF0000"/>
                </a:solidFill>
              </a:rPr>
              <a:t>high level error protection </a:t>
            </a:r>
          </a:p>
          <a:p>
            <a:pPr>
              <a:defRPr/>
            </a:pPr>
            <a:r>
              <a:rPr lang="en-US" altLang="ja-JP" sz="3600" i="1" dirty="0"/>
              <a:t>with </a:t>
            </a:r>
            <a:r>
              <a:rPr lang="en-US" altLang="ja-JP" sz="3600" i="1" dirty="0">
                <a:solidFill>
                  <a:schemeClr val="accent1"/>
                </a:solidFill>
              </a:rPr>
              <a:t> little performance degradation </a:t>
            </a:r>
          </a:p>
          <a:p>
            <a:pPr>
              <a:defRPr/>
            </a:pPr>
            <a:r>
              <a:rPr lang="en-US" altLang="ja-JP" sz="3600" i="1" dirty="0">
                <a:solidFill>
                  <a:schemeClr val="tx1"/>
                </a:solidFill>
              </a:rPr>
              <a:t>and</a:t>
            </a:r>
            <a:r>
              <a:rPr lang="en-US" altLang="ja-JP" sz="3600" i="1" dirty="0">
                <a:solidFill>
                  <a:schemeClr val="accent1"/>
                </a:solidFill>
              </a:rPr>
              <a:t>  small power overhead</a:t>
            </a:r>
            <a:endParaRPr lang="ja-JP" altLang="en-US" sz="3600" dirty="0">
              <a:solidFill>
                <a:schemeClr val="accent1"/>
              </a:solidFill>
            </a:endParaRPr>
          </a:p>
        </p:txBody>
      </p:sp>
      <p:sp>
        <p:nvSpPr>
          <p:cNvPr id="8" name="右矢印 7"/>
          <p:cNvSpPr/>
          <p:nvPr/>
        </p:nvSpPr>
        <p:spPr>
          <a:xfrm>
            <a:off x="395288" y="2636838"/>
            <a:ext cx="576262" cy="360362"/>
          </a:xfrm>
          <a:prstGeom prst="right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ja-JP" alt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417638"/>
            <a:ext cx="8229600" cy="4708525"/>
          </a:xfrm>
        </p:spPr>
        <p:txBody>
          <a:bodyPr/>
          <a:lstStyle/>
          <a:p>
            <a:pPr>
              <a:defRPr/>
            </a:pPr>
            <a:r>
              <a:rPr lang="en-US" altLang="ja-JP" dirty="0" smtClean="0"/>
              <a:t>Process quickly, however ability is not high</a:t>
            </a:r>
          </a:p>
          <a:p>
            <a:pPr lvl="1">
              <a:defRPr/>
            </a:pPr>
            <a:r>
              <a:rPr lang="en-US" altLang="ja-JP" dirty="0" smtClean="0">
                <a:solidFill>
                  <a:schemeClr val="tx1">
                    <a:lumMod val="50000"/>
                    <a:lumOff val="50000"/>
                  </a:schemeClr>
                </a:solidFill>
              </a:rPr>
              <a:t>1 bit </a:t>
            </a:r>
            <a:r>
              <a:rPr lang="en-US" altLang="ja-JP" dirty="0">
                <a:solidFill>
                  <a:schemeClr val="tx1">
                    <a:lumMod val="50000"/>
                    <a:lumOff val="50000"/>
                  </a:schemeClr>
                </a:solidFill>
              </a:rPr>
              <a:t>error case: </a:t>
            </a:r>
            <a:r>
              <a:rPr lang="en-US" altLang="ja-JP" dirty="0" smtClean="0">
                <a:solidFill>
                  <a:schemeClr val="tx1">
                    <a:lumMod val="50000"/>
                    <a:lumOff val="50000"/>
                  </a:schemeClr>
                </a:solidFill>
              </a:rPr>
              <a:t>correct error</a:t>
            </a:r>
            <a:endParaRPr lang="en-US" altLang="ja-JP" dirty="0"/>
          </a:p>
          <a:p>
            <a:pPr lvl="1">
              <a:defRPr/>
            </a:pPr>
            <a:r>
              <a:rPr lang="en-US" altLang="ja-JP" dirty="0" smtClean="0">
                <a:solidFill>
                  <a:schemeClr val="tx1">
                    <a:lumMod val="50000"/>
                    <a:lumOff val="50000"/>
                  </a:schemeClr>
                </a:solidFill>
              </a:rPr>
              <a:t>2 bit error case: just detect error </a:t>
            </a:r>
          </a:p>
          <a:p>
            <a:pPr marL="342900" lvl="1" indent="-342900">
              <a:buFont typeface="Arial" panose="020B0604020202020204" pitchFamily="34" charset="0"/>
              <a:buChar char="•"/>
              <a:defRPr/>
            </a:pPr>
            <a:r>
              <a:rPr lang="en-US" altLang="ja-JP" sz="3200" b="1" i="1" u="sng" dirty="0" smtClean="0"/>
              <a:t>Intended </a:t>
            </a:r>
            <a:r>
              <a:rPr lang="en-US" altLang="ja-JP" sz="3200" b="1" i="1" u="sng" dirty="0"/>
              <a:t>for </a:t>
            </a:r>
            <a:r>
              <a:rPr lang="en-US" altLang="ja-JP" sz="3200" b="1" i="1" u="sng" dirty="0" smtClean="0"/>
              <a:t>safety-critical applications</a:t>
            </a:r>
          </a:p>
        </p:txBody>
      </p:sp>
      <p:sp>
        <p:nvSpPr>
          <p:cNvPr id="4" name="日付プレースホルダー 3"/>
          <p:cNvSpPr>
            <a:spLocks noGrp="1"/>
          </p:cNvSpPr>
          <p:nvPr>
            <p:ph type="dt" sz="quarter" idx="10"/>
          </p:nvPr>
        </p:nvSpPr>
        <p:spPr/>
        <p:txBody>
          <a:bodyPr/>
          <a:lstStyle/>
          <a:p>
            <a:pPr>
              <a:defRPr/>
            </a:pPr>
            <a:fld id="{7D1350A0-1E82-466D-BCF3-527A99740A40}"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a:t>Adaptive Systems Laboratory</a:t>
            </a:r>
            <a:endParaRPr lang="ja-JP" altLang="en-US"/>
          </a:p>
        </p:txBody>
      </p:sp>
      <p:sp>
        <p:nvSpPr>
          <p:cNvPr id="28677"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31C9EB43-1700-4A93-B53A-BA26DD434BE2}" type="slidenum">
              <a:rPr lang="ja-JP" altLang="en-US" sz="1400" smtClean="0">
                <a:solidFill>
                  <a:srgbClr val="898989"/>
                </a:solidFill>
              </a:rPr>
              <a:pPr>
                <a:spcBef>
                  <a:spcPct val="0"/>
                </a:spcBef>
                <a:buFontTx/>
                <a:buNone/>
              </a:pPr>
              <a:t>8</a:t>
            </a:fld>
            <a:endParaRPr lang="ja-JP" altLang="en-US" sz="1400" smtClean="0">
              <a:solidFill>
                <a:srgbClr val="898989"/>
              </a:solidFill>
            </a:endParaRPr>
          </a:p>
        </p:txBody>
      </p:sp>
      <p:sp>
        <p:nvSpPr>
          <p:cNvPr id="28678" name="タイトル 7"/>
          <p:cNvSpPr>
            <a:spLocks noGrp="1"/>
          </p:cNvSpPr>
          <p:nvPr>
            <p:ph type="title"/>
          </p:nvPr>
        </p:nvSpPr>
        <p:spPr/>
        <p:txBody>
          <a:bodyPr/>
          <a:lstStyle/>
          <a:p>
            <a:r>
              <a:rPr lang="en-US" altLang="ja-JP" i="1" smtClean="0"/>
              <a:t>SECDED</a:t>
            </a:r>
            <a:endParaRPr lang="ja-JP" altLang="en-US" i="1" smtClean="0"/>
          </a:p>
        </p:txBody>
      </p:sp>
      <p:sp>
        <p:nvSpPr>
          <p:cNvPr id="2" name="正方形/長方形 1"/>
          <p:cNvSpPr/>
          <p:nvPr/>
        </p:nvSpPr>
        <p:spPr>
          <a:xfrm>
            <a:off x="-2484438" y="5530850"/>
            <a:ext cx="8351838" cy="100806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lvl="1">
              <a:defRPr/>
            </a:pPr>
            <a:endParaRPr lang="en-US" altLang="ja-JP" sz="3200" i="1" u="sng" dirty="0"/>
          </a:p>
        </p:txBody>
      </p:sp>
      <p:grpSp>
        <p:nvGrpSpPr>
          <p:cNvPr id="28680" name="グループ化 8"/>
          <p:cNvGrpSpPr>
            <a:grpSpLocks/>
          </p:cNvGrpSpPr>
          <p:nvPr/>
        </p:nvGrpSpPr>
        <p:grpSpPr bwMode="auto">
          <a:xfrm>
            <a:off x="827088" y="3860800"/>
            <a:ext cx="7367587" cy="1960563"/>
            <a:chOff x="-5712569" y="2800401"/>
            <a:chExt cx="5565616" cy="1574312"/>
          </a:xfrm>
        </p:grpSpPr>
        <p:sp>
          <p:nvSpPr>
            <p:cNvPr id="10" name="正方形/長方形 9"/>
            <p:cNvSpPr/>
            <p:nvPr/>
          </p:nvSpPr>
          <p:spPr>
            <a:xfrm>
              <a:off x="-5712569" y="2800401"/>
              <a:ext cx="4188902" cy="10057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en-US" altLang="ja-JP" sz="2000" b="1" i="1" dirty="0">
                  <a:latin typeface="Yu Gothic UI" panose="020B0500000000000000" pitchFamily="50" charset="-128"/>
                  <a:ea typeface="Yu Gothic UI" panose="020B0500000000000000" pitchFamily="50" charset="-128"/>
                </a:rPr>
                <a:t>Error =  | </a:t>
              </a:r>
              <a:r>
                <a:rPr lang="en-US" altLang="ja-JP" sz="2000" b="1" i="1" dirty="0" err="1">
                  <a:latin typeface="Yu Gothic UI" panose="020B0500000000000000" pitchFamily="50" charset="-128"/>
                  <a:ea typeface="Yu Gothic UI" panose="020B0500000000000000" pitchFamily="50" charset="-128"/>
                </a:rPr>
                <a:t>syndrome_bit</a:t>
              </a:r>
              <a:r>
                <a:rPr lang="en-US" altLang="ja-JP" sz="2000" b="1" i="1" dirty="0">
                  <a:latin typeface="Yu Gothic UI" panose="020B0500000000000000" pitchFamily="50" charset="-128"/>
                  <a:ea typeface="Yu Gothic UI" panose="020B0500000000000000" pitchFamily="50" charset="-128"/>
                </a:rPr>
                <a:t>;  </a:t>
              </a:r>
            </a:p>
            <a:p>
              <a:pPr>
                <a:defRPr/>
              </a:pPr>
              <a:r>
                <a:rPr lang="en-US" altLang="ja-JP" sz="2000" b="1" i="1" dirty="0" err="1">
                  <a:latin typeface="Yu Gothic UI" panose="020B0500000000000000" pitchFamily="50" charset="-128"/>
                  <a:ea typeface="Yu Gothic UI" panose="020B0500000000000000" pitchFamily="50" charset="-128"/>
                </a:rPr>
                <a:t>One_error</a:t>
              </a:r>
              <a:r>
                <a:rPr lang="en-US" altLang="ja-JP" sz="2000" b="1" i="1" dirty="0">
                  <a:latin typeface="Yu Gothic UI" panose="020B0500000000000000" pitchFamily="50" charset="-128"/>
                  <a:ea typeface="Yu Gothic UI" panose="020B0500000000000000" pitchFamily="50" charset="-128"/>
                </a:rPr>
                <a:t> = Error &amp; (^ </a:t>
              </a:r>
              <a:r>
                <a:rPr lang="en-US" altLang="ja-JP" sz="2000" b="1" i="1" dirty="0" err="1">
                  <a:latin typeface="Yu Gothic UI" panose="020B0500000000000000" pitchFamily="50" charset="-128"/>
                  <a:ea typeface="Yu Gothic UI" panose="020B0500000000000000" pitchFamily="50" charset="-128"/>
                </a:rPr>
                <a:t>syndrome_bit</a:t>
              </a:r>
              <a:r>
                <a:rPr lang="en-US" altLang="ja-JP" sz="2000" b="1" i="1" dirty="0">
                  <a:latin typeface="Yu Gothic UI" panose="020B0500000000000000" pitchFamily="50" charset="-128"/>
                  <a:ea typeface="Yu Gothic UI" panose="020B0500000000000000" pitchFamily="50" charset="-128"/>
                </a:rPr>
                <a:t>);</a:t>
              </a:r>
              <a:endParaRPr lang="ja-JP" altLang="en-US" sz="2000" b="1" i="1" dirty="0"/>
            </a:p>
            <a:p>
              <a:pPr>
                <a:defRPr/>
              </a:pPr>
              <a:r>
                <a:rPr lang="en-US" altLang="ja-JP" sz="2000" b="1" i="1" dirty="0" err="1">
                  <a:latin typeface="Yu Gothic UI" panose="020B0500000000000000" pitchFamily="50" charset="-128"/>
                  <a:ea typeface="Yu Gothic UI" panose="020B0500000000000000" pitchFamily="50" charset="-128"/>
                </a:rPr>
                <a:t>Double_error</a:t>
              </a:r>
              <a:r>
                <a:rPr lang="en-US" altLang="ja-JP" sz="2000" b="1" i="1" dirty="0">
                  <a:latin typeface="Yu Gothic UI" panose="020B0500000000000000" pitchFamily="50" charset="-128"/>
                  <a:ea typeface="Yu Gothic UI" panose="020B0500000000000000" pitchFamily="50" charset="-128"/>
                </a:rPr>
                <a:t> = Error &amp; ! (^ </a:t>
              </a:r>
              <a:r>
                <a:rPr lang="en-US" altLang="ja-JP" sz="2000" b="1" i="1" dirty="0" err="1">
                  <a:latin typeface="Yu Gothic UI" panose="020B0500000000000000" pitchFamily="50" charset="-128"/>
                  <a:ea typeface="Yu Gothic UI" panose="020B0500000000000000" pitchFamily="50" charset="-128"/>
                </a:rPr>
                <a:t>syndrome_bit</a:t>
              </a:r>
              <a:r>
                <a:rPr lang="en-US" altLang="ja-JP" sz="2000" b="1" i="1" dirty="0">
                  <a:latin typeface="Yu Gothic UI" panose="020B0500000000000000" pitchFamily="50" charset="-128"/>
                  <a:ea typeface="Yu Gothic UI" panose="020B0500000000000000" pitchFamily="50" charset="-128"/>
                </a:rPr>
                <a:t>);</a:t>
              </a:r>
              <a:endParaRPr lang="ja-JP" altLang="en-US" sz="2000" b="1" i="1" dirty="0"/>
            </a:p>
          </p:txBody>
        </p:sp>
        <p:sp>
          <p:nvSpPr>
            <p:cNvPr id="28682" name="テキスト ボックス 10"/>
            <p:cNvSpPr txBox="1">
              <a:spLocks noChangeArrowheads="1"/>
            </p:cNvSpPr>
            <p:nvPr/>
          </p:nvSpPr>
          <p:spPr bwMode="auto">
            <a:xfrm>
              <a:off x="-5712569" y="3806463"/>
              <a:ext cx="5565616" cy="56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2000" b="1">
                  <a:latin typeface="Arial" panose="020B0604020202020204" pitchFamily="34" charset="0"/>
                </a:rPr>
                <a:t>Optimal minimum-odd-weight column </a:t>
              </a:r>
              <a:r>
                <a:rPr lang="en-US" altLang="ja-JP" sz="2000" b="1" i="1">
                  <a:latin typeface="Arial" panose="020B0604020202020204" pitchFamily="34" charset="0"/>
                </a:rPr>
                <a:t>SECDED</a:t>
              </a:r>
              <a:r>
                <a:rPr lang="en-US" altLang="ja-JP" sz="2000" b="1">
                  <a:latin typeface="Arial" panose="020B0604020202020204" pitchFamily="34" charset="0"/>
                </a:rPr>
                <a:t> </a:t>
              </a:r>
            </a:p>
            <a:p>
              <a:pPr>
                <a:spcBef>
                  <a:spcPct val="0"/>
                </a:spcBef>
                <a:buFontTx/>
                <a:buNone/>
              </a:pPr>
              <a:r>
                <a:rPr lang="en-US" altLang="ja-JP" sz="2000" b="1">
                  <a:latin typeface="Arial" panose="020B0604020202020204" pitchFamily="34" charset="0"/>
                </a:rPr>
                <a:t>written in verilogHDL</a:t>
              </a:r>
              <a:endParaRPr lang="ja-JP" altLang="en-US" sz="2000" b="1">
                <a:latin typeface="Arial" panose="020B0604020202020204" pitchFamily="34" charset="0"/>
              </a:endParaRPr>
            </a:p>
          </p:txBody>
        </p:sp>
      </p:gr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タイトル 1"/>
          <p:cNvSpPr>
            <a:spLocks noGrp="1"/>
          </p:cNvSpPr>
          <p:nvPr>
            <p:ph type="title"/>
          </p:nvPr>
        </p:nvSpPr>
        <p:spPr/>
        <p:txBody>
          <a:bodyPr/>
          <a:lstStyle/>
          <a:p>
            <a:r>
              <a:rPr lang="en-US" altLang="ja-JP" dirty="0" smtClean="0"/>
              <a:t>SECDED modules</a:t>
            </a:r>
            <a:endParaRPr lang="ja-JP" altLang="en-US" dirty="0" smtClean="0"/>
          </a:p>
        </p:txBody>
      </p:sp>
      <p:sp>
        <p:nvSpPr>
          <p:cNvPr id="4" name="日付プレースホルダー 3"/>
          <p:cNvSpPr>
            <a:spLocks noGrp="1"/>
          </p:cNvSpPr>
          <p:nvPr>
            <p:ph type="dt" sz="quarter" idx="10"/>
          </p:nvPr>
        </p:nvSpPr>
        <p:spPr/>
        <p:txBody>
          <a:bodyPr/>
          <a:lstStyle/>
          <a:p>
            <a:pPr>
              <a:defRPr/>
            </a:pPr>
            <a:fld id="{B2EA6262-BF1A-4811-8AF0-7DA70A713C1F}" type="datetime4">
              <a:rPr lang="en-US" altLang="ja-JP" smtClean="0"/>
              <a:pPr>
                <a:defRPr/>
              </a:pPr>
              <a:t>February 21, 2017</a:t>
            </a:fld>
            <a:endParaRPr lang="ja-JP" altLang="en-US" dirty="0"/>
          </a:p>
        </p:txBody>
      </p:sp>
      <p:sp>
        <p:nvSpPr>
          <p:cNvPr id="5" name="フッター プレースホルダー 4"/>
          <p:cNvSpPr>
            <a:spLocks noGrp="1"/>
          </p:cNvSpPr>
          <p:nvPr>
            <p:ph type="ftr" sz="quarter" idx="11"/>
          </p:nvPr>
        </p:nvSpPr>
        <p:spPr/>
        <p:txBody>
          <a:bodyPr/>
          <a:lstStyle/>
          <a:p>
            <a:pPr>
              <a:defRPr/>
            </a:pPr>
            <a:r>
              <a:rPr lang="en-US" altLang="ja-JP" smtClean="0"/>
              <a:t>The University of Aizu</a:t>
            </a:r>
            <a:endParaRPr lang="ja-JP" altLang="en-US"/>
          </a:p>
        </p:txBody>
      </p:sp>
      <p:sp>
        <p:nvSpPr>
          <p:cNvPr id="30726"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5DC926A9-3377-4B6F-A28A-424F88FDFB18}" type="slidenum">
              <a:rPr lang="ja-JP" altLang="en-US" sz="1400" smtClean="0">
                <a:solidFill>
                  <a:srgbClr val="898989"/>
                </a:solidFill>
              </a:rPr>
              <a:pPr>
                <a:spcBef>
                  <a:spcPct val="0"/>
                </a:spcBef>
                <a:buFontTx/>
                <a:buNone/>
              </a:pPr>
              <a:t>9</a:t>
            </a:fld>
            <a:endParaRPr lang="ja-JP" altLang="en-US" sz="1400" smtClean="0">
              <a:solidFill>
                <a:srgbClr val="898989"/>
              </a:solidFill>
            </a:endParaRPr>
          </a:p>
        </p:txBody>
      </p:sp>
      <p:sp>
        <p:nvSpPr>
          <p:cNvPr id="9" name="正方形/長方形 8"/>
          <p:cNvSpPr/>
          <p:nvPr/>
        </p:nvSpPr>
        <p:spPr>
          <a:xfrm>
            <a:off x="5986463" y="3570164"/>
            <a:ext cx="1925637" cy="1984375"/>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ja-JP" altLang="en-US"/>
          </a:p>
        </p:txBody>
      </p:sp>
      <p:cxnSp>
        <p:nvCxnSpPr>
          <p:cNvPr id="16" name="直線矢印コネクタ 15"/>
          <p:cNvCxnSpPr/>
          <p:nvPr/>
        </p:nvCxnSpPr>
        <p:spPr>
          <a:xfrm>
            <a:off x="269875" y="4578226"/>
            <a:ext cx="1069975" cy="15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p:cNvCxnSpPr/>
          <p:nvPr/>
        </p:nvCxnSpPr>
        <p:spPr>
          <a:xfrm>
            <a:off x="7912100" y="4579814"/>
            <a:ext cx="1001713" cy="127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コネクタ 34"/>
          <p:cNvCxnSpPr>
            <a:endCxn id="9" idx="1"/>
          </p:cNvCxnSpPr>
          <p:nvPr/>
        </p:nvCxnSpPr>
        <p:spPr>
          <a:xfrm flipV="1">
            <a:off x="3259138" y="4562352"/>
            <a:ext cx="2727325" cy="0"/>
          </a:xfrm>
          <a:prstGeom prst="line">
            <a:avLst/>
          </a:prstGeom>
        </p:spPr>
        <p:style>
          <a:lnRef idx="3">
            <a:schemeClr val="dk1"/>
          </a:lnRef>
          <a:fillRef idx="0">
            <a:schemeClr val="dk1"/>
          </a:fillRef>
          <a:effectRef idx="2">
            <a:schemeClr val="dk1"/>
          </a:effectRef>
          <a:fontRef idx="minor">
            <a:schemeClr val="tx1"/>
          </a:fontRef>
        </p:style>
      </p:cxnSp>
      <p:sp>
        <p:nvSpPr>
          <p:cNvPr id="30732" name="テキスト ボックス 51"/>
          <p:cNvSpPr txBox="1">
            <a:spLocks noChangeArrowheads="1"/>
          </p:cNvSpPr>
          <p:nvPr/>
        </p:nvSpPr>
        <p:spPr bwMode="auto">
          <a:xfrm>
            <a:off x="6084168" y="3212976"/>
            <a:ext cx="2159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a:spcBef>
                <a:spcPct val="0"/>
              </a:spcBef>
              <a:buFontTx/>
              <a:buNone/>
            </a:pPr>
            <a:r>
              <a:rPr lang="en-US" altLang="ja-JP" sz="1800" b="1" dirty="0">
                <a:latin typeface="Arial" panose="020B0604020202020204" pitchFamily="34" charset="0"/>
              </a:rPr>
              <a:t>Decoder</a:t>
            </a:r>
            <a:endParaRPr lang="ja-JP" altLang="en-US" sz="1800" b="1" dirty="0">
              <a:latin typeface="Arial" panose="020B0604020202020204" pitchFamily="34" charset="0"/>
            </a:endParaRPr>
          </a:p>
        </p:txBody>
      </p:sp>
      <p:sp>
        <p:nvSpPr>
          <p:cNvPr id="30733" name="テキスト ボックス 46"/>
          <p:cNvSpPr txBox="1">
            <a:spLocks noChangeArrowheads="1"/>
          </p:cNvSpPr>
          <p:nvPr/>
        </p:nvSpPr>
        <p:spPr bwMode="auto">
          <a:xfrm>
            <a:off x="-36513" y="4146426"/>
            <a:ext cx="136842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2000" dirty="0" err="1">
                <a:latin typeface="Arial" panose="020B0604020202020204" pitchFamily="34" charset="0"/>
              </a:rPr>
              <a:t>data_in</a:t>
            </a:r>
            <a:r>
              <a:rPr lang="en-US" altLang="ja-JP" sz="2000" dirty="0">
                <a:latin typeface="Arial" panose="020B0604020202020204" pitchFamily="34" charset="0"/>
              </a:rPr>
              <a:t> </a:t>
            </a:r>
            <a:endParaRPr lang="ja-JP" altLang="en-US" sz="2000" dirty="0">
              <a:latin typeface="Arial" panose="020B0604020202020204" pitchFamily="34" charset="0"/>
            </a:endParaRPr>
          </a:p>
        </p:txBody>
      </p:sp>
      <p:sp>
        <p:nvSpPr>
          <p:cNvPr id="30734" name="テキスト ボックス 55"/>
          <p:cNvSpPr txBox="1">
            <a:spLocks noChangeArrowheads="1"/>
          </p:cNvSpPr>
          <p:nvPr/>
        </p:nvSpPr>
        <p:spPr bwMode="auto">
          <a:xfrm>
            <a:off x="3311525" y="4146427"/>
            <a:ext cx="16732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2000" dirty="0" err="1">
                <a:latin typeface="Arial" panose="020B0604020202020204" pitchFamily="34" charset="0"/>
              </a:rPr>
              <a:t>code_word</a:t>
            </a:r>
            <a:endParaRPr lang="ja-JP" altLang="en-US" sz="2000" dirty="0">
              <a:latin typeface="Arial" panose="020B0604020202020204" pitchFamily="34" charset="0"/>
            </a:endParaRPr>
          </a:p>
        </p:txBody>
      </p:sp>
      <p:sp>
        <p:nvSpPr>
          <p:cNvPr id="30735" name="テキスト ボックス 57"/>
          <p:cNvSpPr txBox="1">
            <a:spLocks noChangeArrowheads="1"/>
          </p:cNvSpPr>
          <p:nvPr/>
        </p:nvSpPr>
        <p:spPr bwMode="auto">
          <a:xfrm>
            <a:off x="7956550" y="4146426"/>
            <a:ext cx="14398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2000" dirty="0" err="1">
                <a:latin typeface="Arial" panose="020B0604020202020204" pitchFamily="34" charset="0"/>
              </a:rPr>
              <a:t>data_out</a:t>
            </a:r>
            <a:endParaRPr lang="ja-JP" altLang="en-US" sz="2000" dirty="0">
              <a:latin typeface="Arial" panose="020B0604020202020204" pitchFamily="34" charset="0"/>
            </a:endParaRPr>
          </a:p>
        </p:txBody>
      </p:sp>
      <p:sp>
        <p:nvSpPr>
          <p:cNvPr id="29" name="正方形/長方形 28"/>
          <p:cNvSpPr/>
          <p:nvPr/>
        </p:nvSpPr>
        <p:spPr>
          <a:xfrm>
            <a:off x="5732760" y="5373216"/>
            <a:ext cx="2693988" cy="8636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sz="2000" dirty="0"/>
              <a:t>Calculate </a:t>
            </a:r>
            <a:r>
              <a:rPr lang="en-US" altLang="ja-JP" sz="2000" i="1" u="sng" dirty="0">
                <a:solidFill>
                  <a:srgbClr val="00B050"/>
                </a:solidFill>
              </a:rPr>
              <a:t>syndrome bits</a:t>
            </a:r>
            <a:endParaRPr lang="en-US" altLang="ja-JP" sz="2000" dirty="0"/>
          </a:p>
          <a:p>
            <a:pPr algn="ctr">
              <a:defRPr/>
            </a:pPr>
            <a:r>
              <a:rPr lang="en-US" altLang="ja-JP" sz="2000" dirty="0"/>
              <a:t>to Detect / Correct</a:t>
            </a:r>
            <a:endParaRPr lang="ja-JP" altLang="en-US" sz="2000" i="1" u="sng" dirty="0">
              <a:solidFill>
                <a:srgbClr val="00B050"/>
              </a:solidFill>
            </a:endParaRPr>
          </a:p>
        </p:txBody>
      </p:sp>
      <p:sp>
        <p:nvSpPr>
          <p:cNvPr id="30" name="大かっこ 29"/>
          <p:cNvSpPr/>
          <p:nvPr/>
        </p:nvSpPr>
        <p:spPr>
          <a:xfrm>
            <a:off x="-2628900" y="3068638"/>
            <a:ext cx="2305050" cy="136842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defRPr/>
            </a:pPr>
            <a:r>
              <a:rPr lang="en-US" altLang="ja-JP" dirty="0"/>
              <a:t>  1  1  1  0  1  0  0  0</a:t>
            </a:r>
          </a:p>
          <a:p>
            <a:pPr>
              <a:defRPr/>
            </a:pPr>
            <a:r>
              <a:rPr lang="en-US" altLang="ja-JP" dirty="0"/>
              <a:t>  1  1  0  1  0  1  0  0</a:t>
            </a:r>
          </a:p>
          <a:p>
            <a:pPr>
              <a:defRPr/>
            </a:pPr>
            <a:r>
              <a:rPr lang="en-US" altLang="ja-JP" dirty="0"/>
              <a:t>  1  0  1  1  0  0  1  0</a:t>
            </a:r>
          </a:p>
          <a:p>
            <a:pPr>
              <a:defRPr/>
            </a:pPr>
            <a:r>
              <a:rPr lang="en-US" altLang="ja-JP" dirty="0"/>
              <a:t>  0  1  1  1  0  0  0  1</a:t>
            </a:r>
            <a:endParaRPr lang="ja-JP" altLang="en-US" dirty="0"/>
          </a:p>
        </p:txBody>
      </p:sp>
      <p:sp>
        <p:nvSpPr>
          <p:cNvPr id="30738" name="テキスト ボックス 37"/>
          <p:cNvSpPr txBox="1">
            <a:spLocks noChangeArrowheads="1"/>
          </p:cNvSpPr>
          <p:nvPr/>
        </p:nvSpPr>
        <p:spPr bwMode="auto">
          <a:xfrm>
            <a:off x="-2333625" y="4592638"/>
            <a:ext cx="17129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en-US" altLang="ja-JP" sz="2400">
                <a:latin typeface="Arial" panose="020B0604020202020204" pitchFamily="34" charset="0"/>
              </a:rPr>
              <a:t>H-matrix</a:t>
            </a:r>
            <a:endParaRPr lang="ja-JP" altLang="en-US" sz="2400">
              <a:latin typeface="Arial" panose="020B0604020202020204" pitchFamily="34" charset="0"/>
            </a:endParaRPr>
          </a:p>
        </p:txBody>
      </p:sp>
      <p:sp>
        <p:nvSpPr>
          <p:cNvPr id="3" name="正方形/長方形 2"/>
          <p:cNvSpPr/>
          <p:nvPr/>
        </p:nvSpPr>
        <p:spPr bwMode="auto">
          <a:xfrm>
            <a:off x="1333500" y="3570164"/>
            <a:ext cx="1925638" cy="1984375"/>
          </a:xfrm>
          <a:prstGeom prst="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ja-JP" altLang="en-US"/>
          </a:p>
        </p:txBody>
      </p:sp>
      <p:sp>
        <p:nvSpPr>
          <p:cNvPr id="30740" name="テキスト ボックス 38"/>
          <p:cNvSpPr txBox="1">
            <a:spLocks noChangeArrowheads="1"/>
          </p:cNvSpPr>
          <p:nvPr/>
        </p:nvSpPr>
        <p:spPr bwMode="auto">
          <a:xfrm>
            <a:off x="1322388" y="3212976"/>
            <a:ext cx="2170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a:spcBef>
                <a:spcPct val="0"/>
              </a:spcBef>
              <a:buFontTx/>
              <a:buNone/>
            </a:pPr>
            <a:r>
              <a:rPr lang="en-US" altLang="ja-JP" sz="1800" b="1" dirty="0">
                <a:latin typeface="Arial" panose="020B0604020202020204" pitchFamily="34" charset="0"/>
              </a:rPr>
              <a:t>Encoder</a:t>
            </a:r>
            <a:endParaRPr lang="ja-JP" altLang="en-US" sz="1800" b="1" dirty="0">
              <a:latin typeface="Arial" panose="020B0604020202020204" pitchFamily="34" charset="0"/>
            </a:endParaRPr>
          </a:p>
        </p:txBody>
      </p:sp>
      <p:sp>
        <p:nvSpPr>
          <p:cNvPr id="76" name="正方形/長方形 75"/>
          <p:cNvSpPr/>
          <p:nvPr/>
        </p:nvSpPr>
        <p:spPr bwMode="auto">
          <a:xfrm>
            <a:off x="1080294" y="5382740"/>
            <a:ext cx="2654300" cy="854075"/>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ja-JP" sz="2000" dirty="0"/>
              <a:t>Generate </a:t>
            </a:r>
            <a:endParaRPr lang="en-US" altLang="ja-JP" sz="2000" dirty="0" smtClean="0"/>
          </a:p>
          <a:p>
            <a:pPr algn="ctr">
              <a:defRPr/>
            </a:pPr>
            <a:r>
              <a:rPr lang="en-US" altLang="ja-JP" sz="2000" i="1" u="sng" dirty="0" smtClean="0">
                <a:solidFill>
                  <a:srgbClr val="00B050"/>
                </a:solidFill>
              </a:rPr>
              <a:t>parity-check </a:t>
            </a:r>
            <a:r>
              <a:rPr lang="en-US" altLang="ja-JP" sz="2000" i="1" u="sng" dirty="0">
                <a:solidFill>
                  <a:srgbClr val="00B050"/>
                </a:solidFill>
              </a:rPr>
              <a:t>bits</a:t>
            </a:r>
            <a:endParaRPr lang="ja-JP" altLang="en-US" sz="2000" i="1" u="sng" dirty="0">
              <a:solidFill>
                <a:srgbClr val="00B050"/>
              </a:solidFill>
            </a:endParaRPr>
          </a:p>
        </p:txBody>
      </p:sp>
      <p:sp>
        <p:nvSpPr>
          <p:cNvPr id="12" name="メモ 11"/>
          <p:cNvSpPr/>
          <p:nvPr/>
        </p:nvSpPr>
        <p:spPr>
          <a:xfrm>
            <a:off x="647700" y="1320199"/>
            <a:ext cx="8070850" cy="1695509"/>
          </a:xfrm>
          <a:prstGeom prst="foldedCorner">
            <a:avLst>
              <a:gd name="adj" fmla="val 11463"/>
            </a:avLst>
          </a:prstGeom>
          <a:ln w="28575"/>
        </p:spPr>
        <p:style>
          <a:lnRef idx="2">
            <a:schemeClr val="accent3"/>
          </a:lnRef>
          <a:fillRef idx="1">
            <a:schemeClr val="lt1"/>
          </a:fillRef>
          <a:effectRef idx="0">
            <a:schemeClr val="accent3"/>
          </a:effectRef>
          <a:fontRef idx="minor">
            <a:schemeClr val="dk1"/>
          </a:fontRef>
        </p:style>
        <p:txBody>
          <a:bodyPr anchor="ctr"/>
          <a:lstStyle/>
          <a:p>
            <a:pPr>
              <a:defRPr/>
            </a:pPr>
            <a:r>
              <a:rPr lang="en-US" altLang="ja-JP" sz="2800" i="1" dirty="0"/>
              <a:t>H-matrix</a:t>
            </a:r>
            <a:r>
              <a:rPr lang="en-US" altLang="ja-JP" sz="2800" dirty="0"/>
              <a:t>: </a:t>
            </a:r>
            <a:r>
              <a:rPr lang="en-US" altLang="ja-JP" sz="2400" dirty="0"/>
              <a:t>contains relationship </a:t>
            </a:r>
            <a:r>
              <a:rPr lang="en-US" altLang="ja-JP" sz="2400" dirty="0" smtClean="0"/>
              <a:t>of </a:t>
            </a:r>
            <a:r>
              <a:rPr lang="en-US" altLang="ja-JP" sz="2400" dirty="0"/>
              <a:t>parity-check and syndrome</a:t>
            </a:r>
            <a:endParaRPr lang="en-US" altLang="ja-JP" sz="2400" i="1" dirty="0"/>
          </a:p>
          <a:p>
            <a:pPr>
              <a:defRPr/>
            </a:pPr>
            <a:r>
              <a:rPr lang="en-US" altLang="ja-JP" sz="2800" i="1" dirty="0" smtClean="0"/>
              <a:t>Parity-check bits: </a:t>
            </a:r>
            <a:r>
              <a:rPr lang="en-US" altLang="ja-JP" sz="2400" i="1" dirty="0" smtClean="0"/>
              <a:t>code </a:t>
            </a:r>
            <a:r>
              <a:rPr lang="en-US" altLang="ja-JP" sz="2400" i="1" dirty="0"/>
              <a:t>for error check</a:t>
            </a:r>
          </a:p>
          <a:p>
            <a:pPr>
              <a:defRPr/>
            </a:pPr>
            <a:r>
              <a:rPr lang="en-US" altLang="ja-JP" sz="2800" i="1" dirty="0"/>
              <a:t>Syndrome bits: </a:t>
            </a:r>
            <a:r>
              <a:rPr lang="en-US" altLang="ja-JP" sz="2400" dirty="0"/>
              <a:t>specify </a:t>
            </a:r>
            <a:r>
              <a:rPr lang="en-US" altLang="ja-JP" sz="2400" dirty="0" smtClean="0"/>
              <a:t>error (0</a:t>
            </a:r>
            <a:r>
              <a:rPr lang="en-US" altLang="ja-JP" sz="2400" dirty="0"/>
              <a:t>, 1, 2-bit error)</a:t>
            </a:r>
          </a:p>
        </p:txBody>
      </p:sp>
      <p:pic>
        <p:nvPicPr>
          <p:cNvPr id="30743" name="図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9550" y="3817814"/>
            <a:ext cx="1649413"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4" name="図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30925" y="3778126"/>
            <a:ext cx="16494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角丸四角形吹き出し 10"/>
          <p:cNvSpPr/>
          <p:nvPr/>
        </p:nvSpPr>
        <p:spPr>
          <a:xfrm>
            <a:off x="3459014" y="3211742"/>
            <a:ext cx="2327572" cy="620582"/>
          </a:xfrm>
          <a:prstGeom prst="wedgeRoundRectCallout">
            <a:avLst>
              <a:gd name="adj1" fmla="val 23228"/>
              <a:gd name="adj2" fmla="val 10008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Noise corrupts Data </a:t>
            </a:r>
            <a:endParaRPr kumimoji="1" lang="ja-JP" altLang="en-US" sz="2000" dirty="0"/>
          </a:p>
        </p:txBody>
      </p:sp>
      <p:sp>
        <p:nvSpPr>
          <p:cNvPr id="13" name="稲妻 12"/>
          <p:cNvSpPr/>
          <p:nvPr/>
        </p:nvSpPr>
        <p:spPr>
          <a:xfrm>
            <a:off x="4984750" y="4221088"/>
            <a:ext cx="451346" cy="504056"/>
          </a:xfrm>
          <a:prstGeom prst="lightningBol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SL_new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1210040 [互換モード]" id="{B40644D2-97D0-433F-8ABC-5DEA76D526D9}" vid="{B13F986C-5119-4766-B256-26FBEBB0133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s1210040</Template>
  <TotalTime>1078</TotalTime>
  <Words>1874</Words>
  <Application>Microsoft Office PowerPoint</Application>
  <PresentationFormat>画面に合わせる (4:3)</PresentationFormat>
  <Paragraphs>358</Paragraphs>
  <Slides>20</Slides>
  <Notes>20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ＭＳ Ｐゴシック</vt:lpstr>
      <vt:lpstr>Yu Gothic UI</vt:lpstr>
      <vt:lpstr>游明朝</vt:lpstr>
      <vt:lpstr>Arial</vt:lpstr>
      <vt:lpstr>Calibri</vt:lpstr>
      <vt:lpstr>Times New Roman</vt:lpstr>
      <vt:lpstr>ASL_newlogo</vt:lpstr>
      <vt:lpstr>Implementation and Evaluation of Soft-Error Resilient Method for OASIS Network-on-Chip</vt:lpstr>
      <vt:lpstr>OUTLINE</vt:lpstr>
      <vt:lpstr>Background</vt:lpstr>
      <vt:lpstr>Network-on-Chip</vt:lpstr>
      <vt:lpstr>OASIS Network-on-Chip</vt:lpstr>
      <vt:lpstr>Motivation</vt:lpstr>
      <vt:lpstr>Research goal</vt:lpstr>
      <vt:lpstr>SECDED</vt:lpstr>
      <vt:lpstr>SECDED modules</vt:lpstr>
      <vt:lpstr>Encoding</vt:lpstr>
      <vt:lpstr>Decoding - no error case</vt:lpstr>
      <vt:lpstr>Decoding - single error case</vt:lpstr>
      <vt:lpstr>Decoding - double error case</vt:lpstr>
      <vt:lpstr>Implementation</vt:lpstr>
      <vt:lpstr>Implementation - Router</vt:lpstr>
      <vt:lpstr>Evaluation results  (Hardware complexity)</vt:lpstr>
      <vt:lpstr>Hardware complexity</vt:lpstr>
      <vt:lpstr>Conclusion</vt:lpstr>
      <vt:lpstr>Future work</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and Evaluation of Soft-Error Resilient Method for OASIS Network-on-Chip</dc:title>
  <dc:creator>村上龍之介</dc:creator>
  <cp:lastModifiedBy>村上龍之介</cp:lastModifiedBy>
  <cp:revision>54</cp:revision>
  <cp:lastPrinted>2017-02-20T00:56:43Z</cp:lastPrinted>
  <dcterms:created xsi:type="dcterms:W3CDTF">2017-02-19T04:09:11Z</dcterms:created>
  <dcterms:modified xsi:type="dcterms:W3CDTF">2017-02-21T13:38:16Z</dcterms:modified>
</cp:coreProperties>
</file>