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9" r:id="rId5"/>
    <p:sldId id="264" r:id="rId6"/>
    <p:sldId id="268" r:id="rId7"/>
    <p:sldId id="270" r:id="rId8"/>
    <p:sldId id="267" r:id="rId9"/>
    <p:sldId id="263" r:id="rId10"/>
    <p:sldId id="259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82DD9-A81E-4315-92FC-33E72F7173CC}" v="57" dt="2018-06-15T06:09:35.432"/>
    <p1510:client id="{AFA27981-D1D2-4749-9634-4AF9B3E48002}" v="217" dt="2018-06-15T06:12:16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>
      <p:cViewPr varScale="1">
        <p:scale>
          <a:sx n="64" d="100"/>
          <a:sy n="64" d="100"/>
        </p:scale>
        <p:origin x="8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村上 龍之介" userId="5e444240361d16d1" providerId="LiveId" clId="{6CC82DD9-A81E-4315-92FC-33E72F7173CC}"/>
    <pc:docChg chg="modSld">
      <pc:chgData name="村上 龍之介" userId="5e444240361d16d1" providerId="LiveId" clId="{6CC82DD9-A81E-4315-92FC-33E72F7173CC}" dt="2018-06-15T06:09:35.432" v="56" actId="1076"/>
      <pc:docMkLst>
        <pc:docMk/>
      </pc:docMkLst>
      <pc:sldChg chg="addSp modSp">
        <pc:chgData name="村上 龍之介" userId="5e444240361d16d1" providerId="LiveId" clId="{6CC82DD9-A81E-4315-92FC-33E72F7173CC}" dt="2018-06-15T06:09:35.432" v="56" actId="1076"/>
        <pc:sldMkLst>
          <pc:docMk/>
          <pc:sldMk cId="0" sldId="256"/>
        </pc:sldMkLst>
        <pc:spChg chg="add mod">
          <ac:chgData name="村上 龍之介" userId="5e444240361d16d1" providerId="LiveId" clId="{6CC82DD9-A81E-4315-92FC-33E72F7173CC}" dt="2018-06-15T06:09:35.432" v="56" actId="1076"/>
          <ac:spMkLst>
            <pc:docMk/>
            <pc:sldMk cId="0" sldId="256"/>
            <ac:spMk id="2" creationId="{0111BF8F-5979-455C-B47D-AA2545B9190F}"/>
          </ac:spMkLst>
        </pc:spChg>
      </pc:sldChg>
    </pc:docChg>
  </pc:docChgLst>
  <pc:docChgLst>
    <pc:chgData name="村上 龍之介" userId="5e444240361d16d1" providerId="LiveId" clId="{AFA27981-D1D2-4749-9634-4AF9B3E48002}"/>
    <pc:docChg chg="delSld modSld">
      <pc:chgData name="村上 龍之介" userId="5e444240361d16d1" providerId="LiveId" clId="{AFA27981-D1D2-4749-9634-4AF9B3E48002}" dt="2018-06-15T06:12:16.731" v="216" actId="15"/>
      <pc:docMkLst>
        <pc:docMk/>
      </pc:docMkLst>
      <pc:sldChg chg="modSp">
        <pc:chgData name="村上 龍之介" userId="5e444240361d16d1" providerId="LiveId" clId="{AFA27981-D1D2-4749-9634-4AF9B3E48002}" dt="2018-06-15T06:10:14.614" v="1" actId="20577"/>
        <pc:sldMkLst>
          <pc:docMk/>
          <pc:sldMk cId="549677139" sldId="257"/>
        </pc:sldMkLst>
        <pc:spChg chg="mod">
          <ac:chgData name="村上 龍之介" userId="5e444240361d16d1" providerId="LiveId" clId="{AFA27981-D1D2-4749-9634-4AF9B3E48002}" dt="2018-06-15T06:10:14.614" v="1" actId="20577"/>
          <ac:spMkLst>
            <pc:docMk/>
            <pc:sldMk cId="549677139" sldId="257"/>
            <ac:spMk id="3" creationId="{0CB334C6-7F58-4CD9-B0E4-3A91AFC0A47C}"/>
          </ac:spMkLst>
        </pc:spChg>
      </pc:sldChg>
      <pc:sldChg chg="del">
        <pc:chgData name="村上 龍之介" userId="5e444240361d16d1" providerId="LiveId" clId="{AFA27981-D1D2-4749-9634-4AF9B3E48002}" dt="2018-06-15T06:10:11.845" v="0" actId="2696"/>
        <pc:sldMkLst>
          <pc:docMk/>
          <pc:sldMk cId="1337387461" sldId="265"/>
        </pc:sldMkLst>
      </pc:sldChg>
      <pc:sldChg chg="modSp">
        <pc:chgData name="村上 龍之介" userId="5e444240361d16d1" providerId="LiveId" clId="{AFA27981-D1D2-4749-9634-4AF9B3E48002}" dt="2018-06-15T06:12:16.731" v="216" actId="15"/>
        <pc:sldMkLst>
          <pc:docMk/>
          <pc:sldMk cId="1692863539" sldId="266"/>
        </pc:sldMkLst>
        <pc:spChg chg="mod">
          <ac:chgData name="村上 龍之介" userId="5e444240361d16d1" providerId="LiveId" clId="{AFA27981-D1D2-4749-9634-4AF9B3E48002}" dt="2018-06-15T06:12:16.731" v="216" actId="15"/>
          <ac:spMkLst>
            <pc:docMk/>
            <pc:sldMk cId="1692863539" sldId="266"/>
            <ac:spMk id="26" creationId="{1529B784-C8A5-4C0B-A22B-072E6EBBBB01}"/>
          </ac:spMkLst>
        </pc:spChg>
      </pc:sldChg>
      <pc:sldChg chg="del">
        <pc:chgData name="村上 龍之介" userId="5e444240361d16d1" providerId="LiveId" clId="{AFA27981-D1D2-4749-9634-4AF9B3E48002}" dt="2018-06-15T06:10:37.610" v="2" actId="2696"/>
        <pc:sldMkLst>
          <pc:docMk/>
          <pc:sldMk cId="1753110376" sldId="271"/>
        </pc:sldMkLst>
      </pc:sldChg>
    </pc:docChg>
  </pc:docChgLst>
  <pc:docChgLst>
    <pc:chgData name="村上龍之介" userId="5e444240361d16d1" providerId="LiveId" clId="{D250B123-ECCE-4BB3-B636-B0C6F8D9B04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7725E139-F0A1-47A7-9165-88A8FAD51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A5655875-E37E-4A6A-8C14-F94D905BD5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E36C4F-A5DA-438C-B5DF-842ACDD5ABA6}" type="datetimeFigureOut">
              <a:rPr lang="ja-JP" altLang="en-US"/>
              <a:pPr>
                <a:defRPr/>
              </a:pPr>
              <a:t>2018/6/15</a:t>
            </a:fld>
            <a:endParaRPr lang="ja-JP" altLang="en-US"/>
          </a:p>
        </p:txBody>
      </p:sp>
      <p:sp>
        <p:nvSpPr>
          <p:cNvPr id="4" name="スライド イメージ プレースホルダ 3">
            <a:extLst>
              <a:ext uri="{FF2B5EF4-FFF2-40B4-BE49-F238E27FC236}">
                <a16:creationId xmlns:a16="http://schemas.microsoft.com/office/drawing/2014/main" id="{D35AC661-E1E8-48D3-B8E6-468936F8C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>
            <a:extLst>
              <a:ext uri="{FF2B5EF4-FFF2-40B4-BE49-F238E27FC236}">
                <a16:creationId xmlns:a16="http://schemas.microsoft.com/office/drawing/2014/main" id="{2BFF92FD-3BD1-40A0-9763-C71C4FFF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>
            <a:extLst>
              <a:ext uri="{FF2B5EF4-FFF2-40B4-BE49-F238E27FC236}">
                <a16:creationId xmlns:a16="http://schemas.microsoft.com/office/drawing/2014/main" id="{95ABFE0E-A9D2-473A-8A82-562AAFDA5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>
            <a:extLst>
              <a:ext uri="{FF2B5EF4-FFF2-40B4-BE49-F238E27FC236}">
                <a16:creationId xmlns:a16="http://schemas.microsoft.com/office/drawing/2014/main" id="{05404349-4580-4185-BB05-937F43059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8140009-2364-4D47-8103-285E754289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イヤリング クリップ式おわん ゴム付 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ペア（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個入）：＜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https://store.shopping.yahoo.co.jp/yu-beads-parts/errd-pl-3.html?sc_e=slga_pla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＞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9DAB-20E3-482E-BA90-3B4AF8A3B8C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98FA92A-C4D0-4550-834B-EDB8C77D2F99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E73C6BDC-E840-4027-9B86-86BF21AA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23D3C793-C65D-441B-87DB-D77D77E4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33E36-7D64-4067-95A5-278534C3B00B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FE183CC5-237A-4E85-BC01-AFD386D8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E40733CE-5A0F-4EA2-BF1F-69017244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41101-FD2C-4210-BD69-E114CCD371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37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F85E6A-5E8C-4024-84D1-17131B2346C5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1F5C6BD6-7E22-4492-8A6F-C3586AB6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0A620224-D552-4C6D-86CD-52687F52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323B-75CF-454A-BFF2-E43AB43CB3CF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0940FA82-CAFC-40EB-9F91-0BEE99B4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8DF18907-514B-4078-AD04-0A39E2A5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1CAF-BB0D-41FB-A17C-9985B6D1C2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52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>
            <a:extLst>
              <a:ext uri="{FF2B5EF4-FFF2-40B4-BE49-F238E27FC236}">
                <a16:creationId xmlns:a16="http://schemas.microsoft.com/office/drawing/2014/main" id="{7873DE6C-276A-463B-A5BD-C780CEFA4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85738"/>
            <a:ext cx="928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4A476686-D05C-4151-A199-CABB2622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6F926-F62C-44E5-AF4A-A877B46C6C3A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77713F4C-D859-49B5-B026-8A80230A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D4B19BA5-4CF5-44C5-89EC-A8723846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C5D7-42E8-4585-BAE4-48A985638E2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35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FE7493-C91C-4996-B08D-8047E1618B66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AF735B83-D7C4-481F-AA44-E36D9A4B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2C43C90-C08A-4003-8395-C0667344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4FF43-EE0E-4A73-973D-72538BB9E727}" type="datetime4">
              <a:rPr lang="en-US" altLang="ja-JP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34204C76-72C7-414B-B43E-35CB30EE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D59E9978-8BD4-4268-83EE-F529254E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7292E-A087-405E-B9AF-1E1B062EF34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87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C50FBB-20BC-4E41-BFD2-08B898816C41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AC2FC383-1DCC-445C-8483-6E5CD2D0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0DC3FFB-3B67-4DDC-8FCF-D085A2C0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5E95-603A-4A9F-95F3-12F4BCB656B9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B6463149-5009-4378-8006-868013D6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4958D864-CA2A-4F83-8D42-BDD1E5B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73FF-BCCB-4A36-AF27-B0D226D2EB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55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4AF4D7E-23E5-4C5F-A4E2-3929662FB296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8">
            <a:extLst>
              <a:ext uri="{FF2B5EF4-FFF2-40B4-BE49-F238E27FC236}">
                <a16:creationId xmlns:a16="http://schemas.microsoft.com/office/drawing/2014/main" id="{8E762D3B-BDCD-4738-B818-30B213A4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4">
            <a:extLst>
              <a:ext uri="{FF2B5EF4-FFF2-40B4-BE49-F238E27FC236}">
                <a16:creationId xmlns:a16="http://schemas.microsoft.com/office/drawing/2014/main" id="{EC1EDCE7-52FB-4CCB-ABA4-B20510B4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F54B-B75F-4CAA-8BF9-3F21CA5BAC46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8" name="フッター プレースホルダ 5">
            <a:extLst>
              <a:ext uri="{FF2B5EF4-FFF2-40B4-BE49-F238E27FC236}">
                <a16:creationId xmlns:a16="http://schemas.microsoft.com/office/drawing/2014/main" id="{3B605EA2-46C4-40D5-B2CE-9615E833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9" name="スライド番号プレースホルダ 6">
            <a:extLst>
              <a:ext uri="{FF2B5EF4-FFF2-40B4-BE49-F238E27FC236}">
                <a16:creationId xmlns:a16="http://schemas.microsoft.com/office/drawing/2014/main" id="{A9190305-28FE-4294-8705-3B19230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6598-CD8A-41CA-A689-D376A92EE1B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87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32085B-4DF6-4002-9D26-8F75B2C2E071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8">
            <a:extLst>
              <a:ext uri="{FF2B5EF4-FFF2-40B4-BE49-F238E27FC236}">
                <a16:creationId xmlns:a16="http://schemas.microsoft.com/office/drawing/2014/main" id="{F2AE55DA-F187-481E-A351-EC6D5AF0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日付プレースホルダ 6">
            <a:extLst>
              <a:ext uri="{FF2B5EF4-FFF2-40B4-BE49-F238E27FC236}">
                <a16:creationId xmlns:a16="http://schemas.microsoft.com/office/drawing/2014/main" id="{58F89623-5982-4AD2-A1A7-CC0E5011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F2253-CF5A-4B60-99BF-FC0B6B69CB52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10" name="フッター プレースホルダ 7">
            <a:extLst>
              <a:ext uri="{FF2B5EF4-FFF2-40B4-BE49-F238E27FC236}">
                <a16:creationId xmlns:a16="http://schemas.microsoft.com/office/drawing/2014/main" id="{C20D393F-4C96-42DC-9E59-F220ED16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1" name="スライド番号プレースホルダ 8">
            <a:extLst>
              <a:ext uri="{FF2B5EF4-FFF2-40B4-BE49-F238E27FC236}">
                <a16:creationId xmlns:a16="http://schemas.microsoft.com/office/drawing/2014/main" id="{A829A47E-0E16-469D-AEB1-091B9DB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779BA-E65E-4D8E-B9DF-7F49533BAF0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34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B762E57-276A-428E-A526-5E55C120039E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>
            <a:extLst>
              <a:ext uri="{FF2B5EF4-FFF2-40B4-BE49-F238E27FC236}">
                <a16:creationId xmlns:a16="http://schemas.microsoft.com/office/drawing/2014/main" id="{3589FAA8-7FEB-41D0-A510-F881C2D1B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日付プレースホルダ 2">
            <a:extLst>
              <a:ext uri="{FF2B5EF4-FFF2-40B4-BE49-F238E27FC236}">
                <a16:creationId xmlns:a16="http://schemas.microsoft.com/office/drawing/2014/main" id="{D8DB1E20-A9F1-496F-990A-AEE90422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4509-415E-41E8-BB83-142D5F2DB7A0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6" name="フッター プレースホルダ 3">
            <a:extLst>
              <a:ext uri="{FF2B5EF4-FFF2-40B4-BE49-F238E27FC236}">
                <a16:creationId xmlns:a16="http://schemas.microsoft.com/office/drawing/2014/main" id="{0EDE6F51-947D-4A68-B716-BA807B72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4">
            <a:extLst>
              <a:ext uri="{FF2B5EF4-FFF2-40B4-BE49-F238E27FC236}">
                <a16:creationId xmlns:a16="http://schemas.microsoft.com/office/drawing/2014/main" id="{94001CC5-46FF-41A6-8EF7-4FC8C704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D1E6E-FEE8-43BF-B641-23851089012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02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E906E7C-977B-43F1-95E2-54D7BAF45967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8">
            <a:extLst>
              <a:ext uri="{FF2B5EF4-FFF2-40B4-BE49-F238E27FC236}">
                <a16:creationId xmlns:a16="http://schemas.microsoft.com/office/drawing/2014/main" id="{EF5ADF2D-AB4A-4526-8B8C-AD482A194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付プレースホルダ 1">
            <a:extLst>
              <a:ext uri="{FF2B5EF4-FFF2-40B4-BE49-F238E27FC236}">
                <a16:creationId xmlns:a16="http://schemas.microsoft.com/office/drawing/2014/main" id="{0BF82178-D890-4097-9F22-B3C4186D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D8464-A114-477F-9AA3-FC6E339D911E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5" name="フッター プレースホルダ 2">
            <a:extLst>
              <a:ext uri="{FF2B5EF4-FFF2-40B4-BE49-F238E27FC236}">
                <a16:creationId xmlns:a16="http://schemas.microsoft.com/office/drawing/2014/main" id="{0B1D2E4E-BD8B-486C-AB7E-0FC79935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 3">
            <a:extLst>
              <a:ext uri="{FF2B5EF4-FFF2-40B4-BE49-F238E27FC236}">
                <a16:creationId xmlns:a16="http://schemas.microsoft.com/office/drawing/2014/main" id="{C2BB4053-516C-4C62-96A5-A1D0A9C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7EC5-4E22-4CBD-8C3A-191B2A2CB4E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92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812913C4-5F05-4B1C-A45C-DF538C59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CE1F0678-35EF-4B03-B77F-3DF14FAC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0E01C-7516-4248-A1A1-97DCCC953CB3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D7C2A694-72BE-4963-B54C-B6F1DE07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3DC5949F-CC34-474C-BB64-DF484C7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0712B-C80F-4CE5-8D51-3B916AEDA0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523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A7F7A853-D2D8-4C75-A09E-B2CB8C93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C029A030-F1B5-4A92-8BDF-98EA712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C268-1ACA-426B-9E05-210C3FC1F642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790C40B9-20AA-4819-80BA-1E806A94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6E07DF23-BD50-4FE3-8701-640CBC9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6D5C5-C6F1-4F6B-8374-45EEB1163C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64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6CEBFB24-0F2F-44D2-9457-7B85CD614F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E01F765A-8F3D-4E9D-BB3E-43771B406C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9E7B60B4-B5B3-4B5C-A981-DA54D07C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EF26B3-170C-4576-B647-4B8A60674CCF}" type="datetime4">
              <a:rPr lang="en-US" altLang="ja-JP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B281FFEB-0111-4D39-BB43-C32E3726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7EADA0D4-E85B-4C6C-9BD9-CF1653F1A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F63BBB-6CC5-472D-86A4-6D839C1F890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4E4F310-BAC1-4516-844D-A0D86576FF88}"/>
              </a:ext>
            </a:extLst>
          </p:cNvPr>
          <p:cNvCxnSpPr/>
          <p:nvPr/>
        </p:nvCxnSpPr>
        <p:spPr>
          <a:xfrm>
            <a:off x="360363" y="6300788"/>
            <a:ext cx="84597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>
            <a:extLst>
              <a:ext uri="{FF2B5EF4-FFF2-40B4-BE49-F238E27FC236}">
                <a16:creationId xmlns:a16="http://schemas.microsoft.com/office/drawing/2014/main" id="{521F49D0-ACA8-4FDF-BDF7-D8A9551B8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入眠予兆検知デバイス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C2F6955-4CA0-43FE-9474-C350127F8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/>
              <a:t>村上　龍之介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/>
              <a:t>会津大学大学院　修士課程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2B193E19-9EB9-4230-84C0-3DFB836DDD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EA61AA-2D86-4ED4-89AB-DB7CDA676515}" type="datetime4">
              <a:rPr lang="en-US" altLang="ja-JP"/>
              <a:pPr>
                <a:defRPr/>
              </a:pPr>
              <a:t>June 15, 2018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FC37E127-FC74-48D5-B6D2-EFB8D763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4342" name="スライド番号プレースホルダ 5">
            <a:extLst>
              <a:ext uri="{FF2B5EF4-FFF2-40B4-BE49-F238E27FC236}">
                <a16:creationId xmlns:a16="http://schemas.microsoft.com/office/drawing/2014/main" id="{F6D82506-4BFD-4DA6-86FE-4EC489CF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D5F98-61B2-479A-AECC-962EAAE8C000}" type="slidenum">
              <a:rPr lang="ja-JP" altLang="en-US" sz="14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400">
              <a:solidFill>
                <a:srgbClr val="898989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11BF8F-5979-455C-B47D-AA2545B9190F}"/>
              </a:ext>
            </a:extLst>
          </p:cNvPr>
          <p:cNvSpPr txBox="1"/>
          <p:nvPr/>
        </p:nvSpPr>
        <p:spPr>
          <a:xfrm>
            <a:off x="2483768" y="521643"/>
            <a:ext cx="52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Creative Factory Seminar 2017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759DB-04D6-4A31-8DD9-723B9EE9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入眠予兆とする条件について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5E4A7A-3728-47A3-B342-0703CF87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疲労と</a:t>
            </a:r>
            <a:r>
              <a:rPr kumimoji="1" lang="en-US" altLang="ja-JP" sz="2800" dirty="0"/>
              <a:t>BPM</a:t>
            </a:r>
            <a:r>
              <a:rPr kumimoji="1" lang="ja-JP" altLang="en-US" sz="2800" dirty="0"/>
              <a:t>の相関に関する論文を参考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「</a:t>
            </a:r>
            <a:r>
              <a:rPr lang="en-US" altLang="ja-JP" sz="2400" dirty="0"/>
              <a:t>Detecting Drowsy Driving Using Pulse Sensor</a:t>
            </a:r>
            <a:r>
              <a:rPr lang="ja-JP" altLang="en-US" sz="2400" dirty="0"/>
              <a:t>」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2800" dirty="0"/>
              <a:t>BPM</a:t>
            </a:r>
            <a:r>
              <a:rPr lang="ja-JP" altLang="en-US" sz="2800" dirty="0"/>
              <a:t>による条件</a:t>
            </a:r>
            <a:r>
              <a:rPr lang="en-US" altLang="ja-JP" sz="2800" dirty="0"/>
              <a:t>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[</a:t>
            </a:r>
            <a:r>
              <a:rPr kumimoji="1" lang="ja-JP" altLang="en-US" sz="2400" dirty="0"/>
              <a:t>男性</a:t>
            </a:r>
            <a:r>
              <a:rPr lang="en-US" altLang="ja-JP" sz="2400" dirty="0"/>
              <a:t>] drowsy:</a:t>
            </a:r>
            <a:r>
              <a:rPr kumimoji="1" lang="en-US" altLang="ja-JP" sz="2400" dirty="0"/>
              <a:t> 50 &lt; BPM &lt; 65 (normal: 75 &lt; BPM &lt; 100)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sz="2400" dirty="0"/>
              <a:t>[</a:t>
            </a:r>
            <a:r>
              <a:rPr kumimoji="1" lang="ja-JP" altLang="en-US" sz="2400" dirty="0"/>
              <a:t>女性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drowsy: 45 &lt; BPM &lt; 63 (normal: 70 &lt; BPM &lt; 95)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999545B-D6BD-4158-8AA4-E9DCC270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14379"/>
            <a:ext cx="3364144" cy="21160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F9680C-5BB6-4186-9C4F-334532901B5E}"/>
              </a:ext>
            </a:extLst>
          </p:cNvPr>
          <p:cNvSpPr txBox="1"/>
          <p:nvPr/>
        </p:nvSpPr>
        <p:spPr>
          <a:xfrm>
            <a:off x="5292080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男性女性における、</a:t>
            </a:r>
            <a:endParaRPr lang="en-US" altLang="ja-JP" dirty="0"/>
          </a:p>
          <a:p>
            <a:r>
              <a:rPr lang="ja-JP" altLang="en-US" dirty="0"/>
              <a:t>疲労時、正常時それぞれ</a:t>
            </a:r>
            <a:r>
              <a:rPr lang="ja-JP" altLang="en-US" sz="1800" dirty="0"/>
              <a:t>における</a:t>
            </a:r>
            <a:r>
              <a:rPr lang="en-US" altLang="ja-JP" sz="1800" dirty="0"/>
              <a:t>BPM, HRV</a:t>
            </a:r>
            <a:r>
              <a:rPr lang="ja-JP" altLang="en-US" dirty="0"/>
              <a:t>の変化の様子。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57314-2BEE-4AD3-8ED0-7B7A5807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334C6-7F58-4CD9-B0E4-3A91AFC0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作品紹介</a:t>
            </a:r>
            <a:endParaRPr lang="en-US" altLang="ja-JP" dirty="0"/>
          </a:p>
          <a:p>
            <a:r>
              <a:rPr kumimoji="1" lang="ja-JP" altLang="en-US" dirty="0"/>
              <a:t>システム構成</a:t>
            </a:r>
            <a:endParaRPr kumimoji="1" lang="en-US" altLang="ja-JP" dirty="0"/>
          </a:p>
          <a:p>
            <a:pPr lvl="1"/>
            <a:r>
              <a:rPr lang="ja-JP" altLang="en-US" dirty="0"/>
              <a:t>脈波形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BPM</a:t>
            </a:r>
            <a:r>
              <a:rPr kumimoji="1" lang="ja-JP" altLang="en-US" dirty="0"/>
              <a:t>計測のしくみ</a:t>
            </a:r>
            <a:endParaRPr kumimoji="1" lang="en-US" altLang="ja-JP" dirty="0"/>
          </a:p>
          <a:p>
            <a:pPr lvl="2"/>
            <a:r>
              <a:rPr lang="ja-JP" altLang="en-US" dirty="0"/>
              <a:t>計測回路</a:t>
            </a:r>
            <a:r>
              <a:rPr lang="en-US" altLang="ja-JP" dirty="0"/>
              <a:t>(</a:t>
            </a:r>
            <a:r>
              <a:rPr lang="ja-JP" altLang="en-US" dirty="0"/>
              <a:t>測定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入眠・疲労予兆検知の方法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E0567-8062-4B52-BC1C-07EAC14A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4FF43-EE0E-4A73-973D-72538BB9E727}" type="datetime4">
              <a:rPr lang="en-US" altLang="ja-JP" smtClean="0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813E2-91F9-484C-9FC7-AABAB1D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8F6D5-A5FA-4D01-89A6-04FE2525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7292E-A087-405E-B9AF-1E1B062EF344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967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51F42-A167-490C-A3AC-65D2595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pic>
        <p:nvPicPr>
          <p:cNvPr id="25" name="コンテンツ プレースホルダー 24">
            <a:extLst>
              <a:ext uri="{FF2B5EF4-FFF2-40B4-BE49-F238E27FC236}">
                <a16:creationId xmlns:a16="http://schemas.microsoft.com/office/drawing/2014/main" id="{A9E70FC4-FFA5-48B9-AE3E-97C71355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7032"/>
            <a:ext cx="8229600" cy="2180793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D7FE23-055D-4B55-9AFD-C7789D6A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4FF43-EE0E-4A73-973D-72538BB9E727}" type="datetime4">
              <a:rPr lang="en-US" altLang="ja-JP" smtClean="0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F4295-5FF9-46D7-8BD7-BD5C67EC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A93359-9D90-422F-BEA0-810BB53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7292E-A087-405E-B9AF-1E1B062EF344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29B784-C8A5-4C0B-A22B-072E6EBBBB01}"/>
              </a:ext>
            </a:extLst>
          </p:cNvPr>
          <p:cNvSpPr txBox="1"/>
          <p:nvPr/>
        </p:nvSpPr>
        <p:spPr>
          <a:xfrm>
            <a:off x="683568" y="141763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人々の訳にたつものでブレインストーミング </a:t>
            </a:r>
            <a:r>
              <a:rPr kumimoji="1" lang="en-US" altLang="ja-JP" sz="2000" dirty="0"/>
              <a:t>-&gt; </a:t>
            </a:r>
            <a:r>
              <a:rPr kumimoji="1" lang="ja-JP" altLang="en-US" sz="2000" dirty="0"/>
              <a:t>ヘルスデバイス！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作業工程</a:t>
            </a:r>
            <a:endParaRPr kumimoji="1" lang="en-US" altLang="ja-JP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 企画</a:t>
            </a:r>
            <a:endParaRPr kumimoji="1" lang="en-US" altLang="ja-JP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プロトタイプ設計</a:t>
            </a:r>
            <a:endParaRPr kumimoji="1" lang="en-US" altLang="ja-JP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回路設計</a:t>
            </a:r>
            <a:endParaRPr lang="en-US" altLang="ja-JP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発注</a:t>
            </a:r>
          </a:p>
        </p:txBody>
      </p:sp>
    </p:spTree>
    <p:extLst>
      <p:ext uri="{BB962C8B-B14F-4D97-AF65-F5344CB8AC3E}">
        <p14:creationId xmlns:p14="http://schemas.microsoft.com/office/powerpoint/2010/main" val="16928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6B4C9BA-55E7-4624-8F96-400184B48F5C}"/>
              </a:ext>
            </a:extLst>
          </p:cNvPr>
          <p:cNvSpPr/>
          <p:nvPr/>
        </p:nvSpPr>
        <p:spPr>
          <a:xfrm rot="20357440">
            <a:off x="495542" y="4069727"/>
            <a:ext cx="882304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A51ABEF-AD1F-4808-85BA-2CC2CD5D974C}"/>
              </a:ext>
            </a:extLst>
          </p:cNvPr>
          <p:cNvSpPr txBox="1"/>
          <p:nvPr/>
        </p:nvSpPr>
        <p:spPr>
          <a:xfrm>
            <a:off x="2746771" y="3331185"/>
            <a:ext cx="21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Pulse wave</a:t>
            </a:r>
            <a:endParaRPr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DD2307A-7364-4899-8D15-C7B0AC7102E0}"/>
              </a:ext>
            </a:extLst>
          </p:cNvPr>
          <p:cNvGrpSpPr/>
          <p:nvPr/>
        </p:nvGrpSpPr>
        <p:grpSpPr>
          <a:xfrm>
            <a:off x="3250267" y="5036548"/>
            <a:ext cx="1157672" cy="933451"/>
            <a:chOff x="4097269" y="5286162"/>
            <a:chExt cx="1543562" cy="1244602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C83CDFAB-BB18-49C5-9E29-4AB10EBF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1102" y="5286162"/>
              <a:ext cx="868975" cy="868975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573CA4C-CD4C-4F6B-BA3A-4628F99FCD6F}"/>
                </a:ext>
              </a:extLst>
            </p:cNvPr>
            <p:cNvSpPr txBox="1"/>
            <p:nvPr/>
          </p:nvSpPr>
          <p:spPr>
            <a:xfrm>
              <a:off x="4097269" y="6038321"/>
              <a:ext cx="15435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Buzzer</a:t>
              </a:r>
              <a:endParaRPr lang="ja-JP" altLang="en-US" dirty="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A129FDE5-0F29-42A4-93E3-0A4AFAC8FA34}"/>
              </a:ext>
            </a:extLst>
          </p:cNvPr>
          <p:cNvGrpSpPr/>
          <p:nvPr/>
        </p:nvGrpSpPr>
        <p:grpSpPr>
          <a:xfrm>
            <a:off x="336764" y="3962683"/>
            <a:ext cx="1157672" cy="1115574"/>
            <a:chOff x="449019" y="3952283"/>
            <a:chExt cx="1543562" cy="1487432"/>
          </a:xfrm>
        </p:grpSpPr>
        <p:pic>
          <p:nvPicPr>
            <p:cNvPr id="49" name="Picture 2" descr="「マイクロコントローラー フリー素材」の画像検索結果">
              <a:extLst>
                <a:ext uri="{FF2B5EF4-FFF2-40B4-BE49-F238E27FC236}">
                  <a16:creationId xmlns:a16="http://schemas.microsoft.com/office/drawing/2014/main" id="{EEF55AD3-4B83-400F-8C79-8CA7FAAD2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32" y="3952283"/>
              <a:ext cx="1218737" cy="1081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487C944-77A1-4585-A2B7-06895CCBD827}"/>
                </a:ext>
              </a:extLst>
            </p:cNvPr>
            <p:cNvSpPr txBox="1"/>
            <p:nvPr/>
          </p:nvSpPr>
          <p:spPr>
            <a:xfrm>
              <a:off x="449019" y="4947272"/>
              <a:ext cx="15435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Arduino</a:t>
              </a:r>
              <a:endParaRPr lang="ja-JP" altLang="en-US" dirty="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E91B12B-3D4F-4EA7-9202-D029123111C5}"/>
              </a:ext>
            </a:extLst>
          </p:cNvPr>
          <p:cNvSpPr txBox="1"/>
          <p:nvPr/>
        </p:nvSpPr>
        <p:spPr>
          <a:xfrm>
            <a:off x="250764" y="2502841"/>
            <a:ext cx="262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Arial Black" panose="020B0A04020102020204" pitchFamily="34" charset="0"/>
              </a:rPr>
              <a:t>耳朶から脈波をセンシングし、信号を</a:t>
            </a:r>
            <a:r>
              <a:rPr lang="en-US" altLang="ja-JP" dirty="0">
                <a:latin typeface="Arial Black" panose="020B0A04020102020204" pitchFamily="34" charset="0"/>
              </a:rPr>
              <a:t>Arduino</a:t>
            </a:r>
            <a:r>
              <a:rPr lang="ja-JP" altLang="en-US" dirty="0">
                <a:latin typeface="Arial Black" panose="020B0A04020102020204" pitchFamily="34" charset="0"/>
              </a:rPr>
              <a:t>本体に送信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0DE1F65-1F99-4156-A25E-307BB1E505BB}"/>
              </a:ext>
            </a:extLst>
          </p:cNvPr>
          <p:cNvSpPr txBox="1"/>
          <p:nvPr/>
        </p:nvSpPr>
        <p:spPr>
          <a:xfrm>
            <a:off x="2655952" y="4129786"/>
            <a:ext cx="204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HRV</a:t>
            </a:r>
            <a:r>
              <a:rPr lang="ja-JP" altLang="en-US" dirty="0" err="1">
                <a:latin typeface="Arial Black" panose="020B0A04020102020204" pitchFamily="34" charset="0"/>
              </a:rPr>
              <a:t>を監</a:t>
            </a:r>
            <a:r>
              <a:rPr lang="ja-JP" altLang="en-US" dirty="0">
                <a:latin typeface="Arial Black" panose="020B0A04020102020204" pitchFamily="34" charset="0"/>
              </a:rPr>
              <a:t>視し、</a:t>
            </a:r>
            <a:endParaRPr lang="en-US" altLang="ja-JP" dirty="0">
              <a:latin typeface="Arial Black" panose="020B0A04020102020204" pitchFamily="34" charset="0"/>
            </a:endParaRPr>
          </a:p>
          <a:p>
            <a:r>
              <a:rPr lang="en-US" altLang="ja-JP" dirty="0">
                <a:latin typeface="Arial Black" panose="020B0A04020102020204" pitchFamily="34" charset="0"/>
              </a:rPr>
              <a:t>BPM</a:t>
            </a:r>
            <a:r>
              <a:rPr lang="ja-JP" altLang="en-US" dirty="0">
                <a:latin typeface="Arial Black" panose="020B0A04020102020204" pitchFamily="34" charset="0"/>
              </a:rPr>
              <a:t>を計算する。</a:t>
            </a:r>
            <a:endParaRPr lang="en-US" altLang="ja-JP" dirty="0">
              <a:latin typeface="Arial Black" panose="020B0A04020102020204" pitchFamily="34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311E690-99EF-4717-BB67-2101A12578D6}"/>
              </a:ext>
            </a:extLst>
          </p:cNvPr>
          <p:cNvCxnSpPr/>
          <p:nvPr/>
        </p:nvCxnSpPr>
        <p:spPr>
          <a:xfrm>
            <a:off x="336764" y="3783999"/>
            <a:ext cx="405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9B9FAC4-300A-4B11-9B61-203D3E73EC73}"/>
              </a:ext>
            </a:extLst>
          </p:cNvPr>
          <p:cNvCxnSpPr/>
          <p:nvPr/>
        </p:nvCxnSpPr>
        <p:spPr>
          <a:xfrm>
            <a:off x="352748" y="4989859"/>
            <a:ext cx="405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A378193-6D32-4422-BDD7-BDAD2BBF535C}"/>
              </a:ext>
            </a:extLst>
          </p:cNvPr>
          <p:cNvSpPr txBox="1"/>
          <p:nvPr/>
        </p:nvSpPr>
        <p:spPr>
          <a:xfrm>
            <a:off x="336764" y="5249600"/>
            <a:ext cx="283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 Black" panose="020B0A04020102020204" pitchFamily="34" charset="0"/>
              </a:rPr>
              <a:t>BPM</a:t>
            </a:r>
            <a:r>
              <a:rPr lang="ja-JP" altLang="en-US" dirty="0">
                <a:latin typeface="Arial Black" panose="020B0A04020102020204" pitchFamily="34" charset="0"/>
              </a:rPr>
              <a:t>の観測から疲労を検知し、使用者に警告！</a:t>
            </a:r>
            <a:endParaRPr lang="en-US" altLang="ja-JP" dirty="0">
              <a:latin typeface="Arial Black" panose="020B0A040201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F0E1D42-227D-41AD-A852-A6FF593F0251}"/>
              </a:ext>
            </a:extLst>
          </p:cNvPr>
          <p:cNvGrpSpPr/>
          <p:nvPr/>
        </p:nvGrpSpPr>
        <p:grpSpPr>
          <a:xfrm>
            <a:off x="4797099" y="1704127"/>
            <a:ext cx="4094226" cy="3962234"/>
            <a:chOff x="6396132" y="1129169"/>
            <a:chExt cx="5458968" cy="5282979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5AC5655-C476-415F-84FE-381B001153E9}"/>
                </a:ext>
              </a:extLst>
            </p:cNvPr>
            <p:cNvSpPr/>
            <p:nvPr/>
          </p:nvSpPr>
          <p:spPr>
            <a:xfrm rot="17946805">
              <a:off x="9979573" y="3648241"/>
              <a:ext cx="709448" cy="591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アーチ 29">
              <a:extLst>
                <a:ext uri="{FF2B5EF4-FFF2-40B4-BE49-F238E27FC236}">
                  <a16:creationId xmlns:a16="http://schemas.microsoft.com/office/drawing/2014/main" id="{ACB42D1D-BF3B-4310-B299-E3727AEC1B7C}"/>
                </a:ext>
              </a:extLst>
            </p:cNvPr>
            <p:cNvSpPr/>
            <p:nvPr/>
          </p:nvSpPr>
          <p:spPr>
            <a:xfrm rot="11495834">
              <a:off x="9957961" y="3429498"/>
              <a:ext cx="898635" cy="677917"/>
            </a:xfrm>
            <a:prstGeom prst="blockArc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8FC6CE5-5648-45D5-A6D8-D01CD557DFAF}"/>
                </a:ext>
              </a:extLst>
            </p:cNvPr>
            <p:cNvSpPr/>
            <p:nvPr/>
          </p:nvSpPr>
          <p:spPr>
            <a:xfrm>
              <a:off x="10482503" y="2342359"/>
              <a:ext cx="258158" cy="32089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A7BC9F28-B312-416A-BB0A-7700D1CBC3D1}"/>
                </a:ext>
              </a:extLst>
            </p:cNvPr>
            <p:cNvSpPr/>
            <p:nvPr/>
          </p:nvSpPr>
          <p:spPr>
            <a:xfrm flipH="1">
              <a:off x="10479229" y="2488133"/>
              <a:ext cx="144594" cy="1414199"/>
            </a:xfrm>
            <a:prstGeom prst="arc">
              <a:avLst>
                <a:gd name="adj1" fmla="val 16200000"/>
                <a:gd name="adj2" fmla="val 5046943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3" name="Picture 2" descr="http://cdn.amanaimages.com/preview640/11002026573.jpg">
              <a:extLst>
                <a:ext uri="{FF2B5EF4-FFF2-40B4-BE49-F238E27FC236}">
                  <a16:creationId xmlns:a16="http://schemas.microsoft.com/office/drawing/2014/main" id="{E4253510-67B0-479A-A924-05CBBEB3C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132" y="2031327"/>
              <a:ext cx="5458968" cy="438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D2735F94-8974-40D5-BA8C-FEBAF1C4AD14}"/>
                </a:ext>
              </a:extLst>
            </p:cNvPr>
            <p:cNvGrpSpPr/>
            <p:nvPr/>
          </p:nvGrpSpPr>
          <p:grpSpPr>
            <a:xfrm>
              <a:off x="7571952" y="1129169"/>
              <a:ext cx="2327040" cy="1534087"/>
              <a:chOff x="922381" y="4901608"/>
              <a:chExt cx="2327040" cy="1534087"/>
            </a:xfrm>
          </p:grpSpPr>
          <p:sp>
            <p:nvSpPr>
              <p:cNvPr id="35" name="吹き出し: 円形 34">
                <a:extLst>
                  <a:ext uri="{FF2B5EF4-FFF2-40B4-BE49-F238E27FC236}">
                    <a16:creationId xmlns:a16="http://schemas.microsoft.com/office/drawing/2014/main" id="{CEBC7365-14A0-472D-81BD-F1D15C02652C}"/>
                  </a:ext>
                </a:extLst>
              </p:cNvPr>
              <p:cNvSpPr/>
              <p:nvPr/>
            </p:nvSpPr>
            <p:spPr>
              <a:xfrm>
                <a:off x="1575539" y="4901608"/>
                <a:ext cx="1619206" cy="1358964"/>
              </a:xfrm>
              <a:prstGeom prst="wedgeEllipseCallout">
                <a:avLst>
                  <a:gd name="adj1" fmla="val 114773"/>
                  <a:gd name="adj2" fmla="val 101735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548FCE7-FA77-465C-BF09-5552F7FC11C5}"/>
                  </a:ext>
                </a:extLst>
              </p:cNvPr>
              <p:cNvSpPr txBox="1"/>
              <p:nvPr/>
            </p:nvSpPr>
            <p:spPr>
              <a:xfrm>
                <a:off x="922381" y="5943252"/>
                <a:ext cx="2327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Pulse sensor</a:t>
                </a:r>
                <a:endParaRPr kumimoji="1" lang="ja-JP" altLang="en-US" dirty="0"/>
              </a:p>
            </p:txBody>
          </p:sp>
        </p:grp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4BF14006-C4A7-408D-B06F-DFDE480DA41F}"/>
                </a:ext>
              </a:extLst>
            </p:cNvPr>
            <p:cNvSpPr/>
            <p:nvPr/>
          </p:nvSpPr>
          <p:spPr>
            <a:xfrm rot="1320087">
              <a:off x="10804062" y="3133127"/>
              <a:ext cx="262230" cy="3976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C4333D-1B82-45FB-8A74-051CAAF3FA88}"/>
                </a:ext>
              </a:extLst>
            </p:cNvPr>
            <p:cNvSpPr/>
            <p:nvPr/>
          </p:nvSpPr>
          <p:spPr>
            <a:xfrm rot="18873216">
              <a:off x="10468351" y="4426809"/>
              <a:ext cx="541547" cy="42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3117D2F8-E4ED-4856-84C6-059D182C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516" y="4606346"/>
              <a:ext cx="322233" cy="326365"/>
            </a:xfrm>
            <a:prstGeom prst="rect">
              <a:avLst/>
            </a:prstGeom>
          </p:spPr>
        </p:pic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0C2266E3-F498-4B24-8706-89DFC65191E6}"/>
                </a:ext>
              </a:extLst>
            </p:cNvPr>
            <p:cNvSpPr/>
            <p:nvPr/>
          </p:nvSpPr>
          <p:spPr>
            <a:xfrm rot="2326651">
              <a:off x="9918698" y="3236939"/>
              <a:ext cx="976361" cy="1725194"/>
            </a:xfrm>
            <a:prstGeom prst="arc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3DC61C50-B256-4C33-BC46-388A66438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572" y="1897855"/>
            <a:ext cx="542925" cy="5286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66E287-CDA2-43D9-80BF-7C730F594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42" y="2324960"/>
            <a:ext cx="1240997" cy="93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4D485C62-B545-406D-98DA-D19A9C22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作品概要</a:t>
            </a:r>
          </a:p>
        </p:txBody>
      </p:sp>
    </p:spTree>
    <p:extLst>
      <p:ext uri="{BB962C8B-B14F-4D97-AF65-F5344CB8AC3E}">
        <p14:creationId xmlns:p14="http://schemas.microsoft.com/office/powerpoint/2010/main" val="33384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A7FFF-27FA-4038-826C-2029BDB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実際に制作したデバイス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DA595-0031-4C44-84E0-5F70ED9E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4FF43-EE0E-4A73-973D-72538BB9E727}" type="datetime4">
              <a:rPr lang="en-US" altLang="ja-JP" smtClean="0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CACD6-2256-46C7-8D91-FDFB4F28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99DE3-DC66-4AC7-BBE6-8D25634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7292E-A087-405E-B9AF-1E1B062EF344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555BE66-7038-4F87-BE17-BB8816218653}"/>
              </a:ext>
            </a:extLst>
          </p:cNvPr>
          <p:cNvGrpSpPr/>
          <p:nvPr/>
        </p:nvGrpSpPr>
        <p:grpSpPr>
          <a:xfrm>
            <a:off x="5035656" y="3851236"/>
            <a:ext cx="2643471" cy="2201008"/>
            <a:chOff x="2090124" y="27275813"/>
            <a:chExt cx="2643471" cy="220100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28B179A-11BA-4862-A316-C596D1D6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6189" y="27275813"/>
              <a:ext cx="2041361" cy="1733055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DBFC966-A755-451F-8707-31D36E6C6560}"/>
                </a:ext>
              </a:extLst>
            </p:cNvPr>
            <p:cNvSpPr txBox="1"/>
            <p:nvPr/>
          </p:nvSpPr>
          <p:spPr>
            <a:xfrm>
              <a:off x="2090124" y="29076711"/>
              <a:ext cx="264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/>
                <a:t>PCB</a:t>
              </a:r>
              <a:r>
                <a:rPr lang="en-US" altLang="ja-JP" sz="2000" dirty="0"/>
                <a:t>:</a:t>
              </a:r>
              <a:r>
                <a:rPr lang="ja-JP" altLang="en-US" sz="2000" dirty="0"/>
                <a:t> パルスセンサ</a:t>
              </a:r>
              <a:endParaRPr kumimoji="1" lang="ja-JP" altLang="en-US" sz="2000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88D8438-8668-4161-BE77-28ED35F136F4}"/>
              </a:ext>
            </a:extLst>
          </p:cNvPr>
          <p:cNvGrpSpPr/>
          <p:nvPr/>
        </p:nvGrpSpPr>
        <p:grpSpPr>
          <a:xfrm>
            <a:off x="1501248" y="3777323"/>
            <a:ext cx="2350672" cy="2274921"/>
            <a:chOff x="7925482" y="26984363"/>
            <a:chExt cx="2350672" cy="2274921"/>
          </a:xfrm>
        </p:grpSpPr>
        <p:pic>
          <p:nvPicPr>
            <p:cNvPr id="11" name="図 10" descr="電子機器, 回路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0073B0BE-D75C-4E34-BE2A-057C9E37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590" y="26984363"/>
              <a:ext cx="1850089" cy="1767533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3AD8DC7-6A16-49D6-8D6A-12154E9F7789}"/>
                </a:ext>
              </a:extLst>
            </p:cNvPr>
            <p:cNvSpPr txBox="1"/>
            <p:nvPr/>
          </p:nvSpPr>
          <p:spPr>
            <a:xfrm>
              <a:off x="7925482" y="28859174"/>
              <a:ext cx="2350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パルスセンサ</a:t>
              </a:r>
              <a:r>
                <a:rPr kumimoji="1" lang="en-US" altLang="ja-JP" sz="2000" dirty="0"/>
                <a:t>(</a:t>
              </a:r>
              <a:r>
                <a:rPr kumimoji="1" lang="ja-JP" altLang="en-US" sz="2000" dirty="0"/>
                <a:t>実物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8A92711D-84BD-448B-85A7-F8A7323004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t="14622" r="693" b="5698"/>
          <a:stretch/>
        </p:blipFill>
        <p:spPr>
          <a:xfrm flipH="1">
            <a:off x="755576" y="1353360"/>
            <a:ext cx="2850704" cy="170359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B04D4A6-B695-48D2-B001-4225B2ACD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260891"/>
            <a:ext cx="2850704" cy="1960139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34ED76-5CF9-4E61-BF1D-8796501A9209}"/>
              </a:ext>
            </a:extLst>
          </p:cNvPr>
          <p:cNvSpPr txBox="1"/>
          <p:nvPr/>
        </p:nvSpPr>
        <p:spPr>
          <a:xfrm>
            <a:off x="1043608" y="3129845"/>
            <a:ext cx="255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互換基盤</a:t>
            </a:r>
            <a:r>
              <a:rPr kumimoji="1" lang="en-US" altLang="ja-JP" dirty="0"/>
              <a:t>(</a:t>
            </a:r>
            <a:r>
              <a:rPr kumimoji="1" lang="ja-JP" altLang="en-US" dirty="0"/>
              <a:t>実物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1E0F8FE-DAA3-4F02-9ADA-C6F5C2FB5C9C}"/>
              </a:ext>
            </a:extLst>
          </p:cNvPr>
          <p:cNvSpPr txBox="1"/>
          <p:nvPr/>
        </p:nvSpPr>
        <p:spPr>
          <a:xfrm>
            <a:off x="5649145" y="322103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プリント基板設計図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13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8E9D6-8A09-4335-8FE7-751A7F2F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296162"/>
            <a:ext cx="7290054" cy="1124712"/>
          </a:xfrm>
        </p:spPr>
        <p:txBody>
          <a:bodyPr/>
          <a:lstStyle/>
          <a:p>
            <a:r>
              <a:rPr kumimoji="1" lang="ja-JP" altLang="en-US" dirty="0"/>
              <a:t>基盤概形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0511ED-1D7C-4DB5-BC9C-EDA7EFB84637}"/>
              </a:ext>
            </a:extLst>
          </p:cNvPr>
          <p:cNvSpPr/>
          <p:nvPr/>
        </p:nvSpPr>
        <p:spPr>
          <a:xfrm>
            <a:off x="301106" y="2531067"/>
            <a:ext cx="5220165" cy="33243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00D681-17B4-442A-931B-705097AE66A6}"/>
              </a:ext>
            </a:extLst>
          </p:cNvPr>
          <p:cNvSpPr/>
          <p:nvPr/>
        </p:nvSpPr>
        <p:spPr>
          <a:xfrm>
            <a:off x="519722" y="2388267"/>
            <a:ext cx="4574450" cy="3189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FF2BC1-E63F-412A-BA4E-885CAE358F6D}"/>
              </a:ext>
            </a:extLst>
          </p:cNvPr>
          <p:cNvSpPr/>
          <p:nvPr/>
        </p:nvSpPr>
        <p:spPr>
          <a:xfrm>
            <a:off x="3229040" y="3080406"/>
            <a:ext cx="1051055" cy="146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Arduino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05C8531-E1E3-48D0-9012-2E2B60B0A835}"/>
              </a:ext>
            </a:extLst>
          </p:cNvPr>
          <p:cNvSpPr/>
          <p:nvPr/>
        </p:nvSpPr>
        <p:spPr>
          <a:xfrm>
            <a:off x="2927306" y="1179379"/>
            <a:ext cx="2083322" cy="1000661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Battery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単</a:t>
            </a:r>
            <a:r>
              <a:rPr kumimoji="1" lang="en-US" altLang="ja-JP" dirty="0"/>
              <a:t>3</a:t>
            </a:r>
            <a:r>
              <a:rPr kumimoji="1" lang="ja-JP" altLang="en-US" dirty="0"/>
              <a:t>充電池</a:t>
            </a:r>
            <a:r>
              <a:rPr kumimoji="1" lang="en-US" altLang="ja-JP" dirty="0"/>
              <a:t>4</a:t>
            </a:r>
            <a:r>
              <a:rPr kumimoji="1" lang="ja-JP" altLang="en-US" dirty="0"/>
              <a:t>本</a:t>
            </a:r>
            <a:r>
              <a:rPr kumimoji="1" lang="en-US" altLang="ja-JP" dirty="0"/>
              <a:t>-6V)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2FA966-85A4-4308-A0C4-3EA6E67307C1}"/>
              </a:ext>
            </a:extLst>
          </p:cNvPr>
          <p:cNvSpPr/>
          <p:nvPr/>
        </p:nvSpPr>
        <p:spPr>
          <a:xfrm>
            <a:off x="4133834" y="4749382"/>
            <a:ext cx="1325564" cy="588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Bluetooth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97B9B96-03F6-4543-AB13-21E447F23A48}"/>
              </a:ext>
            </a:extLst>
          </p:cNvPr>
          <p:cNvSpPr/>
          <p:nvPr/>
        </p:nvSpPr>
        <p:spPr>
          <a:xfrm>
            <a:off x="3387606" y="4867806"/>
            <a:ext cx="770391" cy="597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Buzzer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AD0FFE2-89CD-4E6B-9B78-D187851F84C4}"/>
              </a:ext>
            </a:extLst>
          </p:cNvPr>
          <p:cNvSpPr/>
          <p:nvPr/>
        </p:nvSpPr>
        <p:spPr>
          <a:xfrm>
            <a:off x="1815093" y="3046034"/>
            <a:ext cx="1057760" cy="38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AVR_ISP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E59E8A-CE46-470A-BA68-6CD0126D17C4}"/>
              </a:ext>
            </a:extLst>
          </p:cNvPr>
          <p:cNvSpPr/>
          <p:nvPr/>
        </p:nvSpPr>
        <p:spPr>
          <a:xfrm>
            <a:off x="647580" y="4487437"/>
            <a:ext cx="1151849" cy="7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Regulator</a:t>
            </a:r>
          </a:p>
          <a:p>
            <a:pPr algn="ctr"/>
            <a:r>
              <a:rPr kumimoji="1" lang="en-US" altLang="ja-JP" dirty="0"/>
              <a:t>(6v-&gt;5v)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A3E4222-833B-4994-B094-8965B57E7661}"/>
              </a:ext>
            </a:extLst>
          </p:cNvPr>
          <p:cNvSpPr/>
          <p:nvPr/>
        </p:nvSpPr>
        <p:spPr>
          <a:xfrm>
            <a:off x="5009827" y="3449342"/>
            <a:ext cx="2316541" cy="1066794"/>
          </a:xfrm>
          <a:custGeom>
            <a:avLst/>
            <a:gdLst>
              <a:gd name="connsiteX0" fmla="*/ 0 w 2603716"/>
              <a:gd name="connsiteY0" fmla="*/ 0 h 532969"/>
              <a:gd name="connsiteX1" fmla="*/ 2603716 w 2603716"/>
              <a:gd name="connsiteY1" fmla="*/ 526942 h 53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3716" h="532969">
                <a:moveTo>
                  <a:pt x="0" y="0"/>
                </a:moveTo>
                <a:cubicBezTo>
                  <a:pt x="1248905" y="289301"/>
                  <a:pt x="2497811" y="578603"/>
                  <a:pt x="2603716" y="526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4062092-311B-4399-8CA6-2DBF21DF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26" y="2799835"/>
            <a:ext cx="446099" cy="1374259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8348D52-B36D-4001-BD91-877DEAEC4D5C}"/>
              </a:ext>
            </a:extLst>
          </p:cNvPr>
          <p:cNvCxnSpPr>
            <a:cxnSpLocks/>
          </p:cNvCxnSpPr>
          <p:nvPr/>
        </p:nvCxnSpPr>
        <p:spPr>
          <a:xfrm>
            <a:off x="5014225" y="3167022"/>
            <a:ext cx="2235173" cy="1349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C3D339-FD07-478B-A27E-41DAD0B940DC}"/>
              </a:ext>
            </a:extLst>
          </p:cNvPr>
          <p:cNvSpPr/>
          <p:nvPr/>
        </p:nvSpPr>
        <p:spPr>
          <a:xfrm>
            <a:off x="723353" y="2925720"/>
            <a:ext cx="862322" cy="58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USB</a:t>
            </a:r>
            <a:r>
              <a:rPr kumimoji="1" lang="ja-JP" altLang="en-US" dirty="0"/>
              <a:t>そけっと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BEFC6A1-F881-4ED5-8283-245DDECC4425}"/>
              </a:ext>
            </a:extLst>
          </p:cNvPr>
          <p:cNvSpPr/>
          <p:nvPr/>
        </p:nvSpPr>
        <p:spPr>
          <a:xfrm>
            <a:off x="5101389" y="1089174"/>
            <a:ext cx="2148009" cy="1187738"/>
          </a:xfrm>
          <a:prstGeom prst="wedgeRoundRectCallout">
            <a:avLst>
              <a:gd name="adj1" fmla="val -58028"/>
              <a:gd name="adj2" fmla="val 801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LED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パワー状態</a:t>
            </a:r>
            <a:endParaRPr kumimoji="1" lang="en-US" altLang="ja-JP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ja-JP" altLang="en-US" dirty="0"/>
              <a:t>脈波形との接続状態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BA6BF0-CC52-49F7-A504-79296E550E55}"/>
              </a:ext>
            </a:extLst>
          </p:cNvPr>
          <p:cNvSpPr/>
          <p:nvPr/>
        </p:nvSpPr>
        <p:spPr>
          <a:xfrm>
            <a:off x="7296971" y="3032888"/>
            <a:ext cx="1522358" cy="2149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BCCF92-7F50-4B88-8584-C72885FFF6C4}"/>
              </a:ext>
            </a:extLst>
          </p:cNvPr>
          <p:cNvSpPr/>
          <p:nvPr/>
        </p:nvSpPr>
        <p:spPr>
          <a:xfrm>
            <a:off x="7542784" y="3055112"/>
            <a:ext cx="1081493" cy="45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Pulse-sensor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9D2DB77-DA65-421F-B50D-39E7CB97134B}"/>
              </a:ext>
            </a:extLst>
          </p:cNvPr>
          <p:cNvSpPr/>
          <p:nvPr/>
        </p:nvSpPr>
        <p:spPr>
          <a:xfrm>
            <a:off x="7430230" y="3850291"/>
            <a:ext cx="856429" cy="71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Op-</a:t>
            </a:r>
            <a:r>
              <a:rPr kumimoji="1" lang="en-US" altLang="ja-JP" dirty="0" err="1"/>
              <a:t>anmp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8681D78-BA0E-43A1-A1E5-F05060C57B9A}"/>
              </a:ext>
            </a:extLst>
          </p:cNvPr>
          <p:cNvGrpSpPr/>
          <p:nvPr/>
        </p:nvGrpSpPr>
        <p:grpSpPr>
          <a:xfrm rot="5400000">
            <a:off x="7876992" y="4182153"/>
            <a:ext cx="362316" cy="1431333"/>
            <a:chOff x="9752896" y="3330136"/>
            <a:chExt cx="483088" cy="1908444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287D2F1-459B-4069-B67C-3AE591113C50}"/>
                </a:ext>
              </a:extLst>
            </p:cNvPr>
            <p:cNvSpPr/>
            <p:nvPr/>
          </p:nvSpPr>
          <p:spPr>
            <a:xfrm rot="16200000">
              <a:off x="9752896" y="4770580"/>
              <a:ext cx="468000" cy="468000"/>
            </a:xfrm>
            <a:prstGeom prst="ellipse">
              <a:avLst/>
            </a:prstGeom>
            <a:solidFill>
              <a:schemeClr val="lt1">
                <a:alpha val="7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/>
                <a:t>OUT</a:t>
              </a:r>
              <a:endParaRPr lang="ja-JP" altLang="en-US" sz="1050" dirty="0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104CDCBE-0D39-41AC-90ED-CE9B4A4D254E}"/>
                </a:ext>
              </a:extLst>
            </p:cNvPr>
            <p:cNvSpPr/>
            <p:nvPr/>
          </p:nvSpPr>
          <p:spPr>
            <a:xfrm rot="16401674">
              <a:off x="9752896" y="3330136"/>
              <a:ext cx="468000" cy="46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</a:t>
              </a:r>
            </a:p>
            <a:p>
              <a:pPr algn="ctr"/>
              <a:r>
                <a:rPr lang="en-US" altLang="ja-JP" sz="900" dirty="0"/>
                <a:t>in</a:t>
              </a:r>
              <a:endParaRPr lang="ja-JP" altLang="en-US" sz="900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5E76A2F-A5D0-4F8B-8ADC-59236D7F027E}"/>
                </a:ext>
              </a:extLst>
            </p:cNvPr>
            <p:cNvSpPr/>
            <p:nvPr/>
          </p:nvSpPr>
          <p:spPr>
            <a:xfrm rot="16200000">
              <a:off x="9767984" y="4050358"/>
              <a:ext cx="468000" cy="46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GND</a:t>
              </a:r>
              <a:endParaRPr lang="ja-JP" altLang="en-US" sz="900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1CB3E-5965-45E6-93D0-896AD75E1B9C}"/>
              </a:ext>
            </a:extLst>
          </p:cNvPr>
          <p:cNvSpPr txBox="1"/>
          <p:nvPr/>
        </p:nvSpPr>
        <p:spPr>
          <a:xfrm>
            <a:off x="7050076" y="5338077"/>
            <a:ext cx="189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脈波計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CD2D651-DADB-4CA9-A032-A44DBB22011D}"/>
              </a:ext>
            </a:extLst>
          </p:cNvPr>
          <p:cNvSpPr/>
          <p:nvPr/>
        </p:nvSpPr>
        <p:spPr>
          <a:xfrm>
            <a:off x="8362905" y="4106217"/>
            <a:ext cx="380179" cy="356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VR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5D7F3F2-6913-4CD0-8B02-3157D3CA3A8A}"/>
              </a:ext>
            </a:extLst>
          </p:cNvPr>
          <p:cNvSpPr/>
          <p:nvPr/>
        </p:nvSpPr>
        <p:spPr>
          <a:xfrm>
            <a:off x="7050076" y="3667125"/>
            <a:ext cx="1989149" cy="149335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145DFFE8-BAD9-43F9-B156-6C9E79604401}"/>
              </a:ext>
            </a:extLst>
          </p:cNvPr>
          <p:cNvSpPr/>
          <p:nvPr/>
        </p:nvSpPr>
        <p:spPr>
          <a:xfrm>
            <a:off x="6000750" y="5043729"/>
            <a:ext cx="923925" cy="811724"/>
          </a:xfrm>
          <a:prstGeom prst="wedgeRectCallout">
            <a:avLst>
              <a:gd name="adj1" fmla="val 79167"/>
              <a:gd name="adj2" fmla="val -431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基盤の裏側に配置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755FCC-C0DF-4BA1-88C8-E48627B6F661}"/>
              </a:ext>
            </a:extLst>
          </p:cNvPr>
          <p:cNvSpPr/>
          <p:nvPr/>
        </p:nvSpPr>
        <p:spPr>
          <a:xfrm>
            <a:off x="723353" y="3634685"/>
            <a:ext cx="1091740" cy="70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USB</a:t>
            </a:r>
            <a:r>
              <a:rPr kumimoji="1" lang="ja-JP" altLang="en-US" dirty="0"/>
              <a:t>シリアル変換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280BC09-965B-4373-8BAF-4AE1A1124805}"/>
              </a:ext>
            </a:extLst>
          </p:cNvPr>
          <p:cNvSpPr/>
          <p:nvPr/>
        </p:nvSpPr>
        <p:spPr>
          <a:xfrm>
            <a:off x="1873915" y="4763739"/>
            <a:ext cx="1013866" cy="41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DC-jack</a:t>
            </a:r>
            <a:endParaRPr kumimoji="1" lang="ja-JP" altLang="en-US" dirty="0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3775896-F32C-4AEC-866D-0ABC85CFBDB6}"/>
              </a:ext>
            </a:extLst>
          </p:cNvPr>
          <p:cNvSpPr/>
          <p:nvPr/>
        </p:nvSpPr>
        <p:spPr>
          <a:xfrm>
            <a:off x="4033199" y="2525017"/>
            <a:ext cx="246896" cy="23531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E4B7D98-B061-4FB3-9D19-F7F86670C98B}"/>
              </a:ext>
            </a:extLst>
          </p:cNvPr>
          <p:cNvSpPr/>
          <p:nvPr/>
        </p:nvSpPr>
        <p:spPr>
          <a:xfrm>
            <a:off x="1274202" y="2474267"/>
            <a:ext cx="1013866" cy="35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電源ボタン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812326E-F5AB-4DEB-813C-A0ADD4CA1BA5}"/>
              </a:ext>
            </a:extLst>
          </p:cNvPr>
          <p:cNvSpPr/>
          <p:nvPr/>
        </p:nvSpPr>
        <p:spPr>
          <a:xfrm>
            <a:off x="2383235" y="2437892"/>
            <a:ext cx="1441059" cy="39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リセットボタン</a:t>
            </a:r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3C221F95-4C31-4F3C-94A3-C465A6FA5094}"/>
              </a:ext>
            </a:extLst>
          </p:cNvPr>
          <p:cNvSpPr/>
          <p:nvPr/>
        </p:nvSpPr>
        <p:spPr>
          <a:xfrm>
            <a:off x="4375262" y="2525017"/>
            <a:ext cx="246896" cy="23531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00F1062A-D0B4-4080-9831-EF1DBF54CDA5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dirty="0"/>
              <a:t>デバイスの構成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7BFCA7-700B-47A4-B5EA-930276997EBE}"/>
              </a:ext>
            </a:extLst>
          </p:cNvPr>
          <p:cNvCxnSpPr/>
          <p:nvPr/>
        </p:nvCxnSpPr>
        <p:spPr>
          <a:xfrm flipH="1" flipV="1">
            <a:off x="5009827" y="3933056"/>
            <a:ext cx="2239571" cy="627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9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46AC9-1587-4BB8-9519-8A2E67E5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脈波はどうやって解析する？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970ED-D30E-423B-BD73-B451F3DE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LED</a:t>
            </a:r>
            <a:r>
              <a:rPr lang="ja-JP" altLang="en-US" dirty="0"/>
              <a:t>を体</a:t>
            </a:r>
            <a:r>
              <a:rPr lang="en-US" altLang="ja-JP" dirty="0"/>
              <a:t>(</a:t>
            </a:r>
            <a:r>
              <a:rPr lang="ja-JP" altLang="en-US" dirty="0"/>
              <a:t>耳朶</a:t>
            </a:r>
            <a:r>
              <a:rPr lang="en-US" altLang="ja-JP" dirty="0"/>
              <a:t>)</a:t>
            </a:r>
            <a:r>
              <a:rPr lang="ja-JP" altLang="en-US" dirty="0"/>
              <a:t>に、照射。</a:t>
            </a:r>
            <a:endParaRPr lang="en-US" altLang="ja-JP" dirty="0"/>
          </a:p>
          <a:p>
            <a:pPr lvl="1"/>
            <a:r>
              <a:rPr lang="en-US" altLang="ja-JP" dirty="0"/>
              <a:t>LED</a:t>
            </a:r>
            <a:r>
              <a:rPr lang="ja-JP" altLang="en-US" dirty="0"/>
              <a:t>とパルスオキシメータを含むデバイスを装着</a:t>
            </a:r>
            <a:endParaRPr lang="en-US" altLang="ja-JP" dirty="0"/>
          </a:p>
          <a:p>
            <a:r>
              <a:rPr lang="ja-JP" altLang="en-US" dirty="0"/>
              <a:t>パルスオキシメータで反射光の光の量を計測</a:t>
            </a:r>
            <a:endParaRPr lang="en-US" altLang="ja-JP" dirty="0"/>
          </a:p>
          <a:p>
            <a:pPr lvl="1"/>
            <a:r>
              <a:rPr lang="ja-JP" altLang="en-US" dirty="0"/>
              <a:t>ヘモグロビンの光吸収特性を利用</a:t>
            </a:r>
            <a:endParaRPr lang="en-US" altLang="ja-JP" dirty="0"/>
          </a:p>
          <a:p>
            <a:r>
              <a:rPr lang="ja-JP" altLang="en-US" dirty="0"/>
              <a:t>血液の流れから、脈波を検知</a:t>
            </a:r>
            <a:endParaRPr lang="en-US" altLang="ja-JP" dirty="0"/>
          </a:p>
          <a:p>
            <a:pPr lvl="1"/>
            <a:r>
              <a:rPr lang="ja-JP" altLang="en-US" dirty="0"/>
              <a:t>脈波のタイミング検知できれば脈拍が計算できる</a:t>
            </a:r>
            <a:endParaRPr lang="en-US" altLang="ja-JP" dirty="0"/>
          </a:p>
          <a:p>
            <a:r>
              <a:rPr lang="ja-JP" altLang="en-US" dirty="0"/>
              <a:t>脈拍</a:t>
            </a:r>
            <a:r>
              <a:rPr lang="en-US" altLang="ja-JP" dirty="0"/>
              <a:t>(BPM)</a:t>
            </a:r>
            <a:r>
              <a:rPr lang="ja-JP" altLang="en-US" dirty="0"/>
              <a:t>を使って度体の常態を予測</a:t>
            </a:r>
            <a:endParaRPr lang="en-US" altLang="ja-JP" dirty="0"/>
          </a:p>
          <a:p>
            <a:pPr lvl="1"/>
            <a:r>
              <a:rPr lang="ja-JP" altLang="en-US" dirty="0"/>
              <a:t>疲労</a:t>
            </a:r>
            <a:r>
              <a:rPr lang="en-US" altLang="ja-JP" dirty="0"/>
              <a:t>&gt;</a:t>
            </a:r>
            <a:r>
              <a:rPr lang="ja-JP" altLang="en-US" dirty="0"/>
              <a:t>低</a:t>
            </a:r>
            <a:r>
              <a:rPr lang="en-US" altLang="ja-JP" dirty="0"/>
              <a:t>BPM, </a:t>
            </a:r>
            <a:r>
              <a:rPr lang="ja-JP" altLang="en-US" dirty="0"/>
              <a:t>興奮</a:t>
            </a:r>
            <a:r>
              <a:rPr lang="en-US" altLang="ja-JP" dirty="0"/>
              <a:t>&gt;</a:t>
            </a:r>
            <a:r>
              <a:rPr lang="ja-JP" altLang="en-US" dirty="0"/>
              <a:t>高</a:t>
            </a:r>
            <a:r>
              <a:rPr lang="en-US" altLang="ja-JP" dirty="0"/>
              <a:t>BPM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94AAE6-C5E8-4EB3-9167-F5956FF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4FF43-EE0E-4A73-973D-72538BB9E727}" type="datetime4">
              <a:rPr lang="en-US" altLang="ja-JP" smtClean="0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4D62C-33B0-4E7D-87CF-382CA17F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A5E7D-4D46-4227-8BC8-AADAA6E5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7292E-A087-405E-B9AF-1E1B062EF344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934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37AF5-C885-40AF-A86B-F158495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脈波センサ回路図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8FBC2-B23F-49CE-B321-564CC3AD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4FF43-EE0E-4A73-973D-72538BB9E727}" type="datetime4">
              <a:rPr lang="en-US" altLang="ja-JP" smtClean="0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C7D10-D54C-4A58-802B-7FE3A766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71DF54-C4CB-4687-98D1-B78FC95D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7292E-A087-405E-B9AF-1E1B062EF344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61EBCE-A02D-4BE9-A946-C025024E7C66}"/>
              </a:ext>
            </a:extLst>
          </p:cNvPr>
          <p:cNvGrpSpPr/>
          <p:nvPr/>
        </p:nvGrpSpPr>
        <p:grpSpPr>
          <a:xfrm>
            <a:off x="1154138" y="1340768"/>
            <a:ext cx="6946254" cy="5015582"/>
            <a:chOff x="7430923" y="26571989"/>
            <a:chExt cx="3158370" cy="2287987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373D0CA6-BEA5-4A8C-837D-A7C878DF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9896" y="26571989"/>
              <a:ext cx="2190471" cy="1848209"/>
            </a:xfrm>
            <a:prstGeom prst="rect">
              <a:avLst/>
            </a:prstGeom>
          </p:spPr>
        </p:pic>
        <p:sp>
          <p:nvSpPr>
            <p:cNvPr id="9" name="テキスト ボックス 71">
              <a:extLst>
                <a:ext uri="{FF2B5EF4-FFF2-40B4-BE49-F238E27FC236}">
                  <a16:creationId xmlns:a16="http://schemas.microsoft.com/office/drawing/2014/main" id="{F58F2950-445E-4616-99E5-9E57F8363C2F}"/>
                </a:ext>
              </a:extLst>
            </p:cNvPr>
            <p:cNvSpPr txBox="1"/>
            <p:nvPr/>
          </p:nvSpPr>
          <p:spPr>
            <a:xfrm>
              <a:off x="7430923" y="28459866"/>
              <a:ext cx="3158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413982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827965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41947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655930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069912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483895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897877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1311860" algn="l" defTabSz="2827965" rtl="0" eaLnBrk="1" latinLnBrk="0" hangingPunct="1">
                <a:defRPr kumimoji="1" sz="5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2000" dirty="0"/>
                <a:t>Circuit design - </a:t>
              </a:r>
              <a:r>
                <a:rPr lang="en-US" altLang="ja-JP" sz="2000" dirty="0"/>
                <a:t>pulse </a:t>
              </a:r>
              <a:r>
                <a:rPr kumimoji="1" lang="en-US" altLang="ja-JP" sz="2000" dirty="0"/>
                <a:t>sensor</a:t>
              </a:r>
              <a:endParaRPr kumimoji="1" lang="ja-JP" altLang="en-US" sz="2000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1E6DC0C8-B9C0-4461-83DA-4142C0B8D7D2}"/>
              </a:ext>
            </a:extLst>
          </p:cNvPr>
          <p:cNvSpPr/>
          <p:nvPr/>
        </p:nvSpPr>
        <p:spPr>
          <a:xfrm>
            <a:off x="1547665" y="3706726"/>
            <a:ext cx="1296144" cy="1772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BDD42-19C0-494D-9D34-6424523E8889}"/>
              </a:ext>
            </a:extLst>
          </p:cNvPr>
          <p:cNvSpPr txBox="1"/>
          <p:nvPr/>
        </p:nvSpPr>
        <p:spPr>
          <a:xfrm>
            <a:off x="245265" y="4592989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パルスオキシメータ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1B870BF-469E-417A-AC3D-972899DD5B13}"/>
              </a:ext>
            </a:extLst>
          </p:cNvPr>
          <p:cNvSpPr/>
          <p:nvPr/>
        </p:nvSpPr>
        <p:spPr>
          <a:xfrm>
            <a:off x="2843809" y="2564904"/>
            <a:ext cx="1512167" cy="1054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B7D37E-B24B-4D15-AC62-37BF77AD07B6}"/>
              </a:ext>
            </a:extLst>
          </p:cNvPr>
          <p:cNvSpPr txBox="1"/>
          <p:nvPr/>
        </p:nvSpPr>
        <p:spPr>
          <a:xfrm>
            <a:off x="4211960" y="2276872"/>
            <a:ext cx="16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オペアンプ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14ED9F-1398-489D-94E8-6FA804267F2F}"/>
              </a:ext>
            </a:extLst>
          </p:cNvPr>
          <p:cNvSpPr/>
          <p:nvPr/>
        </p:nvSpPr>
        <p:spPr>
          <a:xfrm>
            <a:off x="2843809" y="3789040"/>
            <a:ext cx="393527" cy="7078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DBDD53-A9CA-438D-92F1-D4991886C7BD}"/>
              </a:ext>
            </a:extLst>
          </p:cNvPr>
          <p:cNvSpPr txBox="1"/>
          <p:nvPr/>
        </p:nvSpPr>
        <p:spPr>
          <a:xfrm>
            <a:off x="3409051" y="4355509"/>
            <a:ext cx="30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増幅倍率変動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10B038B-D8EA-4948-A8A7-D42FC0FC6024}"/>
              </a:ext>
            </a:extLst>
          </p:cNvPr>
          <p:cNvSpPr/>
          <p:nvPr/>
        </p:nvSpPr>
        <p:spPr>
          <a:xfrm>
            <a:off x="1547665" y="2646204"/>
            <a:ext cx="360039" cy="5667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F298DF-44BA-4683-94EF-7B2AFE2299AD}"/>
              </a:ext>
            </a:extLst>
          </p:cNvPr>
          <p:cNvSpPr txBox="1"/>
          <p:nvPr/>
        </p:nvSpPr>
        <p:spPr>
          <a:xfrm>
            <a:off x="179884" y="2182600"/>
            <a:ext cx="144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可変抵抗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入力電圧の調整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74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641A6-3DDF-4782-8E13-D1B3A56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脈拍計測の様子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44E224-C550-44BF-887D-A0C80725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94FF43-EE0E-4A73-973D-72538BB9E727}" type="datetime4">
              <a:rPr lang="en-US" altLang="ja-JP" smtClean="0"/>
              <a:pPr>
                <a:defRPr/>
              </a:pPr>
              <a:t>June 15, 2018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50DF1-4CAC-4F83-8379-2663D914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2F9A7-A290-4905-BF61-24469173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7292E-A087-405E-B9AF-1E1B062EF344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FFE3ED2-30B9-4DD5-B1B3-13D513BF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078" y="1484784"/>
            <a:ext cx="516300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20743"/>
      </p:ext>
    </p:extLst>
  </p:cSld>
  <p:clrMapOvr>
    <a:masterClrMapping/>
  </p:clrMapOvr>
</p:sld>
</file>

<file path=ppt/theme/theme1.xml><?xml version="1.0" encoding="utf-8"?>
<a:theme xmlns:a="http://schemas.openxmlformats.org/drawingml/2006/main" name="ASL_new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L_newlogo_2016 (2) [互換モード]" id="{05798BDB-7971-4C58-A18A-A7DB7B068404}" vid="{12539EF3-9716-4E00-9F14-5F0148DB908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for_future_architect</Template>
  <TotalTime>126</TotalTime>
  <Words>451</Words>
  <Application>Microsoft Office PowerPoint</Application>
  <PresentationFormat>画面に合わせる 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Arial Black</vt:lpstr>
      <vt:lpstr>Calibri</vt:lpstr>
      <vt:lpstr>Wingdings</vt:lpstr>
      <vt:lpstr>ASL_newlogo</vt:lpstr>
      <vt:lpstr>入眠予兆検知デバイス</vt:lpstr>
      <vt:lpstr>目次</vt:lpstr>
      <vt:lpstr>背景</vt:lpstr>
      <vt:lpstr>作品概要</vt:lpstr>
      <vt:lpstr>実際に制作したデバイス</vt:lpstr>
      <vt:lpstr>基盤概形</vt:lpstr>
      <vt:lpstr>脈波はどうやって解析する？</vt:lpstr>
      <vt:lpstr>脈波センサ回路図</vt:lpstr>
      <vt:lpstr>脈拍計測の様子</vt:lpstr>
      <vt:lpstr>入眠予兆とする条件について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入眠予兆検知デバイス</dc:title>
  <dc:creator>村上龍之介</dc:creator>
  <cp:lastModifiedBy>村上 龍之介</cp:lastModifiedBy>
  <cp:revision>4</cp:revision>
  <dcterms:created xsi:type="dcterms:W3CDTF">2018-02-05T11:33:47Z</dcterms:created>
  <dcterms:modified xsi:type="dcterms:W3CDTF">2018-06-15T06:12:25Z</dcterms:modified>
</cp:coreProperties>
</file>