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sldIdLst>
    <p:sldId id="256" r:id="rId3"/>
  </p:sldIdLst>
  <p:sldSz cx="21386800" cy="3027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6" d="100"/>
          <a:sy n="26" d="100"/>
        </p:scale>
        <p:origin x="3894" y="174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40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4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598070"/>
            <a:ext cx="16040100" cy="10541917"/>
          </a:xfrm>
        </p:spPr>
        <p:txBody>
          <a:bodyPr anchor="b"/>
          <a:lstStyle>
            <a:lvl1pPr algn="ctr">
              <a:defRPr sz="947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3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35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19457690"/>
            <a:ext cx="18446115" cy="6013939"/>
          </a:xfrm>
        </p:spPr>
        <p:txBody>
          <a:bodyPr anchor="t"/>
          <a:lstStyle>
            <a:lvl1pPr>
              <a:defRPr sz="7017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12833948"/>
            <a:ext cx="18446115" cy="6623742"/>
          </a:xfrm>
        </p:spPr>
        <p:txBody>
          <a:bodyPr anchor="b"/>
          <a:lstStyle>
            <a:lvl1pPr marL="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5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39618"/>
            <a:ext cx="9089390" cy="19212362"/>
          </a:xfrm>
        </p:spPr>
        <p:txBody>
          <a:bodyPr/>
          <a:lstStyle>
            <a:lvl1pPr>
              <a:defRPr sz="4912"/>
            </a:lvl1pPr>
            <a:lvl2pPr>
              <a:defRPr sz="4210"/>
            </a:lvl2pPr>
            <a:lvl3pPr>
              <a:defRPr sz="3508"/>
            </a:lvl3pPr>
            <a:lvl4pPr>
              <a:defRPr sz="3158"/>
            </a:lvl4pPr>
            <a:lvl5pPr>
              <a:defRPr sz="3158"/>
            </a:lvl5pPr>
            <a:lvl6pPr>
              <a:defRPr sz="3158"/>
            </a:lvl6pPr>
            <a:lvl7pPr>
              <a:defRPr sz="3158"/>
            </a:lvl7pPr>
            <a:lvl8pPr>
              <a:defRPr sz="3158"/>
            </a:lvl8pPr>
            <a:lvl9pPr>
              <a:defRPr sz="315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39618"/>
            <a:ext cx="9089390" cy="19212362"/>
          </a:xfrm>
        </p:spPr>
        <p:txBody>
          <a:bodyPr/>
          <a:lstStyle>
            <a:lvl1pPr>
              <a:defRPr sz="4912"/>
            </a:lvl1pPr>
            <a:lvl2pPr>
              <a:defRPr sz="4210"/>
            </a:lvl2pPr>
            <a:lvl3pPr>
              <a:defRPr sz="3508"/>
            </a:lvl3pPr>
            <a:lvl4pPr>
              <a:defRPr sz="3158"/>
            </a:lvl4pPr>
            <a:lvl5pPr>
              <a:defRPr sz="3158"/>
            </a:lvl5pPr>
            <a:lvl6pPr>
              <a:defRPr sz="3158"/>
            </a:lvl6pPr>
            <a:lvl7pPr>
              <a:defRPr sz="3158"/>
            </a:lvl7pPr>
            <a:lvl8pPr>
              <a:defRPr sz="3158"/>
            </a:lvl8pPr>
            <a:lvl9pPr>
              <a:defRPr sz="315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61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1212603"/>
            <a:ext cx="18446115" cy="50466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6777950"/>
            <a:ext cx="9044834" cy="2824727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9204" y="9602680"/>
            <a:ext cx="9044834" cy="17649300"/>
          </a:xfrm>
        </p:spPr>
        <p:txBody>
          <a:bodyPr/>
          <a:lstStyle>
            <a:lvl1pPr>
              <a:defRPr sz="4210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57701" y="6777950"/>
            <a:ext cx="9047618" cy="2824727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57701" y="9602680"/>
            <a:ext cx="9047618" cy="17649300"/>
          </a:xfrm>
        </p:spPr>
        <p:txBody>
          <a:bodyPr/>
          <a:lstStyle>
            <a:lvl1pPr>
              <a:defRPr sz="4210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0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503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324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3" y="3028000"/>
            <a:ext cx="7039822" cy="5123766"/>
          </a:xfrm>
        </p:spPr>
        <p:txBody>
          <a:bodyPr anchor="b"/>
          <a:lstStyle>
            <a:lvl1pPr>
              <a:defRPr sz="3508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2689" y="3027998"/>
            <a:ext cx="11052631" cy="24223980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9203" y="8151766"/>
            <a:ext cx="7039822" cy="19100214"/>
          </a:xfrm>
        </p:spPr>
        <p:txBody>
          <a:bodyPr/>
          <a:lstStyle>
            <a:lvl1pPr marL="0" indent="0">
              <a:buNone/>
              <a:defRPr sz="2456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4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5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319" y="21195982"/>
            <a:ext cx="12589809" cy="2502306"/>
          </a:xfrm>
        </p:spPr>
        <p:txBody>
          <a:bodyPr anchor="b"/>
          <a:lstStyle>
            <a:lvl1pPr>
              <a:defRPr sz="3508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94319" y="3028000"/>
            <a:ext cx="12589809" cy="17845559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4319" y="23698288"/>
            <a:ext cx="12589809" cy="3553689"/>
          </a:xfrm>
        </p:spPr>
        <p:txBody>
          <a:bodyPr/>
          <a:lstStyle>
            <a:lvl1pPr marL="0" indent="0">
              <a:buNone/>
              <a:defRPr sz="2456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612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11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212603"/>
            <a:ext cx="4611529" cy="2603937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212603"/>
            <a:ext cx="13567251" cy="2603937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99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8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5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4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212603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39618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2" y="28065053"/>
            <a:ext cx="5747703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2017/8/9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53718" y="28065053"/>
            <a:ext cx="507936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68755" y="28065053"/>
            <a:ext cx="5747703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4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04040" rtl="0" eaLnBrk="1" latinLnBrk="0" hangingPunct="1"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1515" indent="-601515" algn="l" defTabSz="1604040" rtl="0" eaLnBrk="1" latinLnBrk="0" hangingPunct="1">
        <a:spcBef>
          <a:spcPct val="20000"/>
        </a:spcBef>
        <a:buFont typeface="Arial" pitchFamily="34" charset="0"/>
        <a:buChar char="•"/>
        <a:defRPr kumimoji="1"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303283" indent="-501263" algn="l" defTabSz="1604040" rtl="0" eaLnBrk="1" latinLnBrk="0" hangingPunct="1">
        <a:spcBef>
          <a:spcPct val="20000"/>
        </a:spcBef>
        <a:buFont typeface="Arial" pitchFamily="34" charset="0"/>
        <a:buChar char="–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spcBef>
          <a:spcPct val="20000"/>
        </a:spcBef>
        <a:buFont typeface="Arial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spcBef>
          <a:spcPct val="20000"/>
        </a:spcBef>
        <a:buFont typeface="Arial" pitchFamily="34" charset="0"/>
        <a:buChar char="–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spcBef>
          <a:spcPct val="20000"/>
        </a:spcBef>
        <a:buFont typeface="Arial" pitchFamily="34" charset="0"/>
        <a:buChar char="»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Arial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Arial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Arial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Arial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1E4D59-49E2-4C3D-A780-60282E79A492}"/>
              </a:ext>
            </a:extLst>
          </p:cNvPr>
          <p:cNvSpPr/>
          <p:nvPr/>
        </p:nvSpPr>
        <p:spPr>
          <a:xfrm>
            <a:off x="432056" y="10964065"/>
            <a:ext cx="9756000" cy="10325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学習って？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979C0-5CB1-42D9-ADAB-3C04870E37E9}"/>
              </a:ext>
            </a:extLst>
          </p:cNvPr>
          <p:cNvSpPr/>
          <p:nvPr/>
        </p:nvSpPr>
        <p:spPr>
          <a:xfrm>
            <a:off x="11234366" y="10964065"/>
            <a:ext cx="9756178" cy="10325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学習の流れ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9E04B4-AC0D-4E50-BC6A-502142A230BB}"/>
              </a:ext>
            </a:extLst>
          </p:cNvPr>
          <p:cNvCxnSpPr/>
          <p:nvPr/>
        </p:nvCxnSpPr>
        <p:spPr>
          <a:xfrm>
            <a:off x="10621392" y="12373616"/>
            <a:ext cx="0" cy="785852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E9669-531E-4267-BD91-551FEC79AA31}"/>
              </a:ext>
            </a:extLst>
          </p:cNvPr>
          <p:cNvSpPr txBox="1"/>
          <p:nvPr/>
        </p:nvSpPr>
        <p:spPr>
          <a:xfrm>
            <a:off x="432056" y="12626341"/>
            <a:ext cx="9756000" cy="267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データの中にある規則性</a:t>
            </a:r>
            <a:r>
              <a:rPr lang="en-US" altLang="ja-JP" sz="2800" dirty="0"/>
              <a:t>(</a:t>
            </a:r>
            <a:r>
              <a:rPr lang="ja-JP" altLang="en-US" sz="2800" dirty="0"/>
              <a:t>パターン</a:t>
            </a:r>
            <a:r>
              <a:rPr lang="en-US" altLang="ja-JP" sz="2800" dirty="0"/>
              <a:t>)</a:t>
            </a:r>
            <a:r>
              <a:rPr kumimoji="1" lang="ja-JP" altLang="en-US" sz="2800" dirty="0"/>
              <a:t>を機械が自動で見つけ出せるようになること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学習した結果を未知のデータに対してあてはめることで将来を予測することができる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人間がすることは</a:t>
            </a:r>
            <a:r>
              <a:rPr kumimoji="1" lang="en-US" altLang="ja-JP" sz="2800" dirty="0"/>
              <a:t>’</a:t>
            </a:r>
            <a:r>
              <a:rPr kumimoji="1" lang="ja-JP" altLang="en-US" sz="2800" dirty="0"/>
              <a:t>データ</a:t>
            </a:r>
            <a:r>
              <a:rPr kumimoji="1" lang="en-US" altLang="ja-JP" sz="2800" dirty="0"/>
              <a:t>’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’</a:t>
            </a:r>
            <a:r>
              <a:rPr kumimoji="1" lang="ja-JP" altLang="en-US" sz="2800" dirty="0"/>
              <a:t>それが何であるか</a:t>
            </a:r>
            <a:r>
              <a:rPr kumimoji="1" lang="en-US" altLang="ja-JP" sz="2800" dirty="0"/>
              <a:t>’</a:t>
            </a:r>
            <a:r>
              <a:rPr kumimoji="1" lang="ja-JP" altLang="en-US" sz="2800" dirty="0"/>
              <a:t>を機械に与えること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1FDBD4-DFED-437A-A5FE-98B1D33BE553}"/>
              </a:ext>
            </a:extLst>
          </p:cNvPr>
          <p:cNvSpPr txBox="1"/>
          <p:nvPr/>
        </p:nvSpPr>
        <p:spPr>
          <a:xfrm>
            <a:off x="11234366" y="12627424"/>
            <a:ext cx="975617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 dirty="0"/>
              <a:t>学習するデータを用意する</a:t>
            </a:r>
            <a:endParaRPr kumimoji="1" lang="en-US" altLang="ja-JP" sz="2800" dirty="0"/>
          </a:p>
          <a:p>
            <a:r>
              <a:rPr lang="en-US" altLang="ja-JP" sz="2800" dirty="0"/>
              <a:t>	(</a:t>
            </a:r>
            <a:r>
              <a:rPr lang="ja-JP" altLang="en-US" sz="2800" dirty="0"/>
              <a:t>６万枚程度必要</a:t>
            </a:r>
            <a:r>
              <a:rPr lang="en-US" altLang="ja-JP" sz="2800" dirty="0"/>
              <a:t>)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2. </a:t>
            </a:r>
            <a:r>
              <a:rPr kumimoji="1" lang="ja-JP" altLang="en-US" sz="2800" dirty="0"/>
              <a:t>画像の中から数字の特徴となるものを探し出す処理を行う</a:t>
            </a:r>
            <a:endParaRPr lang="en-US" altLang="ja-JP" sz="2800" dirty="0"/>
          </a:p>
          <a:p>
            <a:r>
              <a:rPr lang="en-US" altLang="ja-JP" sz="2800" dirty="0"/>
              <a:t>3. </a:t>
            </a:r>
            <a:r>
              <a:rPr lang="ja-JP" altLang="en-US" sz="2800" dirty="0"/>
              <a:t>得られた特徴を組み合わせて、それが何を示すかを推測する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4. </a:t>
            </a:r>
            <a:r>
              <a:rPr kumimoji="1" lang="ja-JP" altLang="en-US" sz="2800" dirty="0"/>
              <a:t>間違う確率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正解との開き具合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を減らすように手法を適宜修正する。</a:t>
            </a:r>
            <a:endParaRPr kumimoji="1" lang="en-US" altLang="ja-JP" sz="2800" dirty="0"/>
          </a:p>
          <a:p>
            <a:r>
              <a:rPr lang="en-US" altLang="ja-JP" sz="2800" dirty="0"/>
              <a:t>5. </a:t>
            </a:r>
            <a:r>
              <a:rPr lang="ja-JP" altLang="en-US" sz="2800" dirty="0"/>
              <a:t>目標の認識率になるまで、</a:t>
            </a:r>
            <a:r>
              <a:rPr lang="en-US" altLang="ja-JP" sz="2800" dirty="0"/>
              <a:t>1-4 </a:t>
            </a:r>
            <a:r>
              <a:rPr lang="ja-JP" altLang="en-US" sz="2800" dirty="0"/>
              <a:t>を繰り返し行う。</a:t>
            </a:r>
            <a:endParaRPr kumimoji="1" lang="ja-JP" altLang="en-US" sz="2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855E2E5-695F-429A-9744-145F4E428FA5}"/>
              </a:ext>
            </a:extLst>
          </p:cNvPr>
          <p:cNvGrpSpPr/>
          <p:nvPr/>
        </p:nvGrpSpPr>
        <p:grpSpPr>
          <a:xfrm>
            <a:off x="2293030" y="15696744"/>
            <a:ext cx="6681861" cy="4070026"/>
            <a:chOff x="871787" y="3864077"/>
            <a:chExt cx="4243138" cy="2772487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FB633319-F037-4B60-A84E-179121B3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787" y="4093519"/>
              <a:ext cx="4243138" cy="2543045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0AA2EC7-DDEE-4682-A0E7-723FD3CCD879}"/>
                </a:ext>
              </a:extLst>
            </p:cNvPr>
            <p:cNvSpPr/>
            <p:nvPr/>
          </p:nvSpPr>
          <p:spPr>
            <a:xfrm>
              <a:off x="953729" y="3864077"/>
              <a:ext cx="3883742" cy="2772487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AutoShape 2" descr="「MNIST データセット」の画像検索結果">
            <a:extLst>
              <a:ext uri="{FF2B5EF4-FFF2-40B4-BE49-F238E27FC236}">
                <a16:creationId xmlns:a16="http://schemas.microsoft.com/office/drawing/2014/main" id="{04D40577-7CEA-4A07-BF90-1380C3316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42794" y="15320109"/>
            <a:ext cx="479982" cy="4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769CC-A681-4816-A127-EF25BFE0190D}"/>
              </a:ext>
            </a:extLst>
          </p:cNvPr>
          <p:cNvGrpSpPr/>
          <p:nvPr/>
        </p:nvGrpSpPr>
        <p:grpSpPr>
          <a:xfrm>
            <a:off x="17448604" y="12475691"/>
            <a:ext cx="2667571" cy="2099623"/>
            <a:chOff x="10508893" y="1268795"/>
            <a:chExt cx="1693970" cy="1430257"/>
          </a:xfrm>
        </p:grpSpPr>
        <p:pic>
          <p:nvPicPr>
            <p:cNvPr id="17" name="Picture 4" descr="「MNIST データセット」の画像検索結果">
              <a:extLst>
                <a:ext uri="{FF2B5EF4-FFF2-40B4-BE49-F238E27FC236}">
                  <a16:creationId xmlns:a16="http://schemas.microsoft.com/office/drawing/2014/main" id="{98627F4D-F42C-4F21-BFAC-01A2F8AF7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8893" y="1268795"/>
              <a:ext cx="1693970" cy="112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6829199-D35C-4E8D-AFB3-4E556B4D2366}"/>
                </a:ext>
              </a:extLst>
            </p:cNvPr>
            <p:cNvSpPr txBox="1"/>
            <p:nvPr/>
          </p:nvSpPr>
          <p:spPr>
            <a:xfrm>
              <a:off x="10508894" y="2426498"/>
              <a:ext cx="1580735" cy="27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数字のデータ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74E66-49FD-42E6-945E-8E9A7140C635}"/>
              </a:ext>
            </a:extLst>
          </p:cNvPr>
          <p:cNvGrpSpPr/>
          <p:nvPr/>
        </p:nvGrpSpPr>
        <p:grpSpPr>
          <a:xfrm>
            <a:off x="11695855" y="16302877"/>
            <a:ext cx="9111472" cy="1525760"/>
            <a:chOff x="11231000" y="25875224"/>
            <a:chExt cx="9111472" cy="152576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4B43A6-4ED1-4BF0-998C-D84E2B5B8D40}"/>
                </a:ext>
              </a:extLst>
            </p:cNvPr>
            <p:cNvGrpSpPr/>
            <p:nvPr/>
          </p:nvGrpSpPr>
          <p:grpSpPr>
            <a:xfrm>
              <a:off x="11231000" y="25875224"/>
              <a:ext cx="4776589" cy="1512950"/>
              <a:chOff x="6946775" y="3864077"/>
              <a:chExt cx="3033246" cy="1030616"/>
            </a:xfrm>
          </p:grpSpPr>
          <p:pic>
            <p:nvPicPr>
              <p:cNvPr id="13" name="Picture 2" descr="http://2.bp.blogspot.com/-Eaqkz47FqEQ/WEztN1keMTI/AAAAAAABAUk/Kch-IzHmkQsMKRRauuRk3L95QhgewY7KwCLcB/s800/ai_study_kikaigakusyu.png">
                <a:extLst>
                  <a:ext uri="{FF2B5EF4-FFF2-40B4-BE49-F238E27FC236}">
                    <a16:creationId xmlns:a16="http://schemas.microsoft.com/office/drawing/2014/main" id="{6627E993-B92E-48DE-B73E-B3F24A282B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8710" y="3864077"/>
                <a:ext cx="948167" cy="1030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「MNIST データ」の画像検索結果">
                <a:extLst>
                  <a:ext uri="{FF2B5EF4-FFF2-40B4-BE49-F238E27FC236}">
                    <a16:creationId xmlns:a16="http://schemas.microsoft.com/office/drawing/2014/main" id="{A91DBF16-9545-47D1-9EE5-25CD1F723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6775" y="4093519"/>
                <a:ext cx="759958" cy="573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矢印: 右 14">
                <a:extLst>
                  <a:ext uri="{FF2B5EF4-FFF2-40B4-BE49-F238E27FC236}">
                    <a16:creationId xmlns:a16="http://schemas.microsoft.com/office/drawing/2014/main" id="{CD105637-5042-4B3B-B53A-B5535A0B6439}"/>
                  </a:ext>
                </a:extLst>
              </p:cNvPr>
              <p:cNvSpPr/>
              <p:nvPr/>
            </p:nvSpPr>
            <p:spPr>
              <a:xfrm>
                <a:off x="7927951" y="4276146"/>
                <a:ext cx="329541" cy="20647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矢印: 右 15">
                <a:extLst>
                  <a:ext uri="{FF2B5EF4-FFF2-40B4-BE49-F238E27FC236}">
                    <a16:creationId xmlns:a16="http://schemas.microsoft.com/office/drawing/2014/main" id="{B578DD59-80D1-4BE2-884F-A70C679A74A8}"/>
                  </a:ext>
                </a:extLst>
              </p:cNvPr>
              <p:cNvSpPr/>
              <p:nvPr/>
            </p:nvSpPr>
            <p:spPr>
              <a:xfrm>
                <a:off x="9650480" y="4276145"/>
                <a:ext cx="329541" cy="20647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E5C86F9-39CF-4232-84AB-B5FBA899151C}"/>
                </a:ext>
              </a:extLst>
            </p:cNvPr>
            <p:cNvSpPr txBox="1"/>
            <p:nvPr/>
          </p:nvSpPr>
          <p:spPr>
            <a:xfrm>
              <a:off x="16352195" y="26015989"/>
              <a:ext cx="39902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‘5’ </a:t>
              </a:r>
              <a:r>
                <a:rPr kumimoji="1" lang="ja-JP" altLang="en-US" sz="2800" dirty="0"/>
                <a:t>である確率 </a:t>
              </a:r>
              <a:r>
                <a:rPr kumimoji="1" lang="en-US" altLang="ja-JP" sz="2800" dirty="0"/>
                <a:t>56%</a:t>
              </a:r>
              <a:endParaRPr lang="en-US" altLang="ja-JP" sz="2800" dirty="0"/>
            </a:p>
            <a:p>
              <a:r>
                <a:rPr kumimoji="1" lang="ja-JP" altLang="en-US" sz="2800" dirty="0"/>
                <a:t>言い換えると、</a:t>
              </a:r>
              <a:endParaRPr kumimoji="1" lang="en-US" altLang="ja-JP" sz="2800" dirty="0"/>
            </a:p>
            <a:p>
              <a:r>
                <a:rPr lang="en-US" altLang="ja-JP" sz="2800" dirty="0"/>
                <a:t>44%</a:t>
              </a:r>
              <a:r>
                <a:rPr lang="ja-JP" altLang="en-US" sz="2800" dirty="0"/>
                <a:t>は間違い！</a:t>
              </a:r>
              <a:endParaRPr kumimoji="1" lang="en-US" altLang="ja-JP" sz="2800" dirty="0"/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6B4F378-268C-45E0-869A-523FF19C280B}"/>
              </a:ext>
            </a:extLst>
          </p:cNvPr>
          <p:cNvSpPr/>
          <p:nvPr/>
        </p:nvSpPr>
        <p:spPr>
          <a:xfrm>
            <a:off x="0" y="0"/>
            <a:ext cx="21386800" cy="225055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ディープラーニングで文字認識</a:t>
            </a:r>
            <a:endParaRPr kumimoji="1" lang="en-US" altLang="ja-JP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Ryunosuke</a:t>
            </a:r>
            <a:r>
              <a:rPr kumimoji="1" lang="en-US" altLang="ja-JP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Murakami, Maiko Tanaka, Masaki Yamada, </a:t>
            </a:r>
            <a:r>
              <a:rPr kumimoji="1" lang="en-US" altLang="ja-JP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Yoshiki</a:t>
            </a:r>
            <a:r>
              <a:rPr kumimoji="1" lang="en-US" altLang="ja-JP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Tanaka, Hiroaki Saito</a:t>
            </a:r>
          </a:p>
          <a:p>
            <a:pPr algn="ctr"/>
            <a:endParaRPr kumimoji="1" lang="ja-JP" altLang="en-US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CEB2B15-666E-4C4B-9933-0B776B30CDC8}"/>
              </a:ext>
            </a:extLst>
          </p:cNvPr>
          <p:cNvGrpSpPr/>
          <p:nvPr/>
        </p:nvGrpSpPr>
        <p:grpSpPr>
          <a:xfrm>
            <a:off x="1798674" y="25724127"/>
            <a:ext cx="18831830" cy="3732993"/>
            <a:chOff x="1404368" y="25370958"/>
            <a:chExt cx="20445910" cy="3860369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95355130-76E4-4E0B-A0BA-A7CCBE90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368" y="25370958"/>
              <a:ext cx="14199995" cy="3860369"/>
            </a:xfrm>
            <a:prstGeom prst="rect">
              <a:avLst/>
            </a:prstGeom>
          </p:spPr>
        </p:pic>
        <p:sp>
          <p:nvSpPr>
            <p:cNvPr id="43" name="矢印: 右 42">
              <a:extLst>
                <a:ext uri="{FF2B5EF4-FFF2-40B4-BE49-F238E27FC236}">
                  <a16:creationId xmlns:a16="http://schemas.microsoft.com/office/drawing/2014/main" id="{16AEF3A6-2455-4679-98FE-1C375FEAEC8D}"/>
                </a:ext>
              </a:extLst>
            </p:cNvPr>
            <p:cNvSpPr/>
            <p:nvPr/>
          </p:nvSpPr>
          <p:spPr>
            <a:xfrm>
              <a:off x="15604363" y="27165323"/>
              <a:ext cx="1023401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033E8B3-107D-40D8-98C2-3F82616001A1}"/>
                </a:ext>
              </a:extLst>
            </p:cNvPr>
            <p:cNvSpPr txBox="1"/>
            <p:nvPr/>
          </p:nvSpPr>
          <p:spPr>
            <a:xfrm>
              <a:off x="16875405" y="27165323"/>
              <a:ext cx="4974873" cy="604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画像は</a:t>
              </a:r>
              <a:r>
                <a:rPr kumimoji="1" lang="en-US" altLang="ja-JP" sz="3200" dirty="0"/>
                <a:t>”0”</a:t>
              </a:r>
              <a:r>
                <a:rPr kumimoji="1" lang="ja-JP" altLang="en-US" sz="3200" dirty="0"/>
                <a:t>を表している！</a:t>
              </a:r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484480-8BBE-4CEA-8B2F-B47F76819E36}"/>
              </a:ext>
            </a:extLst>
          </p:cNvPr>
          <p:cNvSpPr/>
          <p:nvPr/>
        </p:nvSpPr>
        <p:spPr>
          <a:xfrm>
            <a:off x="432056" y="20883341"/>
            <a:ext cx="20558488" cy="10325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認識プロセス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7BDB8D-6D79-4941-AF56-DC4A5BB12DFE}"/>
              </a:ext>
            </a:extLst>
          </p:cNvPr>
          <p:cNvSpPr txBox="1"/>
          <p:nvPr/>
        </p:nvSpPr>
        <p:spPr>
          <a:xfrm>
            <a:off x="1833681" y="22543451"/>
            <a:ext cx="176446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畳み込みニューラルネットワーク</a:t>
            </a:r>
            <a:r>
              <a:rPr lang="en-US" altLang="ja-JP" sz="3200" dirty="0"/>
              <a:t>(CNN)</a:t>
            </a:r>
            <a:r>
              <a:rPr lang="ja-JP" altLang="en-US" sz="3200" dirty="0"/>
              <a:t>に対して認識したい画像を渡す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畳み込み層にて画像内の特徴を抽出する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プーリング層にて、畳み込み層にて抽出された特徴に対して特徴をより強調する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 2-3</a:t>
            </a:r>
            <a:r>
              <a:rPr lang="ja-JP" altLang="en-US" sz="3200" dirty="0"/>
              <a:t>の処理を繰り返して対象を認識するための特徴をさがす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全結合にて前層までで収集された特徴を組み合わせて、それをもとに対象を判断する</a:t>
            </a:r>
            <a:endParaRPr lang="en-US" altLang="ja-JP" sz="3200" dirty="0"/>
          </a:p>
          <a:p>
            <a:endParaRPr lang="en-US" altLang="ja-JP" sz="3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46C1717-25C9-40B4-BB46-2B8036612FAD}"/>
              </a:ext>
            </a:extLst>
          </p:cNvPr>
          <p:cNvSpPr txBox="1"/>
          <p:nvPr/>
        </p:nvSpPr>
        <p:spPr>
          <a:xfrm>
            <a:off x="2988544" y="29325563"/>
            <a:ext cx="1303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画像内の文字を認識する例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B395317-5DDF-4CD7-8A44-483E49B35EAE}"/>
              </a:ext>
            </a:extLst>
          </p:cNvPr>
          <p:cNvSpPr/>
          <p:nvPr/>
        </p:nvSpPr>
        <p:spPr>
          <a:xfrm>
            <a:off x="432056" y="2682601"/>
            <a:ext cx="20559600" cy="10325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ディープラーニングとは？</a:t>
            </a:r>
          </a:p>
        </p:txBody>
      </p:sp>
      <p:grpSp>
        <p:nvGrpSpPr>
          <p:cNvPr id="1025" name="グループ化 1024">
            <a:extLst>
              <a:ext uri="{FF2B5EF4-FFF2-40B4-BE49-F238E27FC236}">
                <a16:creationId xmlns:a16="http://schemas.microsoft.com/office/drawing/2014/main" id="{DBD93271-DABA-4EF1-BAE6-EBAE3E39DF76}"/>
              </a:ext>
            </a:extLst>
          </p:cNvPr>
          <p:cNvGrpSpPr/>
          <p:nvPr/>
        </p:nvGrpSpPr>
        <p:grpSpPr>
          <a:xfrm>
            <a:off x="11274185" y="4441203"/>
            <a:ext cx="9572961" cy="6051670"/>
            <a:chOff x="11234366" y="4263781"/>
            <a:chExt cx="9572961" cy="6051670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3048C33E-8DF5-47ED-A10A-AAE79A98A94A}"/>
                </a:ext>
              </a:extLst>
            </p:cNvPr>
            <p:cNvGrpSpPr/>
            <p:nvPr/>
          </p:nvGrpSpPr>
          <p:grpSpPr>
            <a:xfrm>
              <a:off x="11234366" y="4263781"/>
              <a:ext cx="9572961" cy="6051670"/>
              <a:chOff x="11234366" y="4110871"/>
              <a:chExt cx="9572961" cy="6051670"/>
            </a:xfrm>
          </p:grpSpPr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036E5C1-C74A-4A88-A12D-C17B0D3BC4A0}"/>
                  </a:ext>
                </a:extLst>
              </p:cNvPr>
              <p:cNvSpPr txBox="1"/>
              <p:nvPr/>
            </p:nvSpPr>
            <p:spPr>
              <a:xfrm>
                <a:off x="11234366" y="4110871"/>
                <a:ext cx="9572961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人工知能</a:t>
                </a:r>
                <a:r>
                  <a:rPr lang="en-US" altLang="ja-JP" sz="2800" dirty="0"/>
                  <a:t>(AI)</a:t>
                </a:r>
                <a:r>
                  <a:rPr lang="ja-JP" altLang="en-US" sz="2800" dirty="0"/>
                  <a:t>のように、機械自身が学習を行って正解を求める方法の１つ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特に、認識系</a:t>
                </a:r>
                <a:r>
                  <a:rPr lang="en-US" altLang="ja-JP" sz="2800" dirty="0"/>
                  <a:t>(</a:t>
                </a:r>
                <a:r>
                  <a:rPr lang="ja-JP" altLang="en-US" sz="2800" dirty="0"/>
                  <a:t>物体認識、音声認識など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や予測が得意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r>
                  <a:rPr lang="ja-JP" altLang="en-US" sz="2800" dirty="0"/>
                  <a:t>ディープラーニングの種類</a:t>
                </a:r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CNN</a:t>
                </a:r>
                <a:r>
                  <a:rPr lang="ja-JP" altLang="en-US" sz="2800" dirty="0"/>
                  <a:t> ・・・ 画像認識が得意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ja-JP" sz="2800" dirty="0"/>
                  <a:t>RNN </a:t>
                </a:r>
                <a:r>
                  <a:rPr kumimoji="1" lang="ja-JP" altLang="en-US" sz="2800" dirty="0"/>
                  <a:t>・・・ 音声認識が得意</a:t>
                </a:r>
                <a:endParaRPr kumimoji="1" lang="en-US" altLang="ja-JP" sz="2800" dirty="0"/>
              </a:p>
              <a:p>
                <a:endParaRPr lang="en-US" altLang="ja-JP" sz="2800" dirty="0"/>
              </a:p>
              <a:p>
                <a:r>
                  <a:rPr kumimoji="1" lang="ja-JP" altLang="en-US" sz="2800" dirty="0"/>
                  <a:t>どんな所で使われてる</a:t>
                </a:r>
                <a:r>
                  <a:rPr lang="ja-JP" altLang="en-US" sz="2800" dirty="0"/>
                  <a:t>？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人を検知して自動で止まる車</a:t>
                </a:r>
                <a:endParaRPr kumimoji="1"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将棋や囲碁などの</a:t>
                </a:r>
                <a:r>
                  <a:rPr lang="en-US" altLang="ja-JP" sz="2800" dirty="0"/>
                  <a:t>AI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ja-JP" sz="2800" dirty="0"/>
                  <a:t>Google </a:t>
                </a:r>
                <a:r>
                  <a:rPr kumimoji="1" lang="ja-JP" altLang="en-US" sz="2800" dirty="0"/>
                  <a:t>翻訳</a:t>
                </a:r>
                <a:endParaRPr kumimoji="1" lang="en-US" altLang="ja-JP" sz="2800" dirty="0"/>
              </a:p>
              <a:p>
                <a:endParaRPr kumimoji="1" lang="ja-JP" altLang="en-US" dirty="0"/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70E82244-9232-4BDF-90BC-BB6567E45180}"/>
                  </a:ext>
                </a:extLst>
              </p:cNvPr>
              <p:cNvGrpSpPr/>
              <p:nvPr/>
            </p:nvGrpSpPr>
            <p:grpSpPr>
              <a:xfrm>
                <a:off x="16452054" y="7944355"/>
                <a:ext cx="2360134" cy="2218186"/>
                <a:chOff x="15145332" y="7527728"/>
                <a:chExt cx="3823299" cy="2889991"/>
              </a:xfrm>
            </p:grpSpPr>
            <p:pic>
              <p:nvPicPr>
                <p:cNvPr id="30" name="Picture 2" descr="「ディープラーニング 将棋」の画像検索結果">
                  <a:extLst>
                    <a:ext uri="{FF2B5EF4-FFF2-40B4-BE49-F238E27FC236}">
                      <a16:creationId xmlns:a16="http://schemas.microsoft.com/office/drawing/2014/main" id="{872A3BA0-B9EB-4984-8B7D-1EFCB4A338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45332" y="7527728"/>
                  <a:ext cx="3823299" cy="25336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59C1D8B4-DE77-495A-B99E-0FEA80062D63}"/>
                    </a:ext>
                  </a:extLst>
                </p:cNvPr>
                <p:cNvSpPr txBox="1"/>
                <p:nvPr/>
              </p:nvSpPr>
              <p:spPr>
                <a:xfrm>
                  <a:off x="15145332" y="9896431"/>
                  <a:ext cx="3779510" cy="52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kumimoji="1" lang="ja-JP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将棋</a:t>
                  </a:r>
                  <a:r>
                    <a:rPr kumimoji="1" lang="en-US" altLang="ja-JP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AI</a:t>
                  </a:r>
                  <a:endParaRPr kumimoji="1" lang="ja-JP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49" name="吹き出し: 円形 48">
              <a:extLst>
                <a:ext uri="{FF2B5EF4-FFF2-40B4-BE49-F238E27FC236}">
                  <a16:creationId xmlns:a16="http://schemas.microsoft.com/office/drawing/2014/main" id="{E2E2256D-BFB8-4070-9187-AD3B081A0A73}"/>
                </a:ext>
              </a:extLst>
            </p:cNvPr>
            <p:cNvSpPr/>
            <p:nvPr/>
          </p:nvSpPr>
          <p:spPr>
            <a:xfrm>
              <a:off x="15817298" y="5591583"/>
              <a:ext cx="1741371" cy="870329"/>
            </a:xfrm>
            <a:prstGeom prst="wedgeEllipseCallout">
              <a:avLst>
                <a:gd name="adj1" fmla="val -59457"/>
                <a:gd name="adj2" fmla="val 6451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今回は</a:t>
              </a:r>
              <a:endParaRPr kumimoji="1" lang="en-US" altLang="ja-JP" b="1" dirty="0"/>
            </a:p>
            <a:p>
              <a:pPr algn="ctr"/>
              <a:r>
                <a:rPr kumimoji="1" lang="ja-JP" altLang="en-US" b="1" dirty="0"/>
                <a:t>コレ！</a:t>
              </a: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AEA7A769-C26A-488A-9931-FAE23C0A32E5}"/>
                </a:ext>
              </a:extLst>
            </p:cNvPr>
            <p:cNvGrpSpPr/>
            <p:nvPr/>
          </p:nvGrpSpPr>
          <p:grpSpPr>
            <a:xfrm>
              <a:off x="17918709" y="6066773"/>
              <a:ext cx="2711795" cy="1789237"/>
              <a:chOff x="16900594" y="5215430"/>
              <a:chExt cx="3779510" cy="2188697"/>
            </a:xfrm>
          </p:grpSpPr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9E2EC49A-A558-42FD-B43F-247AFA43A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75673" y="5215430"/>
                <a:ext cx="3214285" cy="1695702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FBE7B16-B3C6-4927-A706-0F7AD8E1C956}"/>
                  </a:ext>
                </a:extLst>
              </p:cNvPr>
              <p:cNvSpPr txBox="1"/>
              <p:nvPr/>
            </p:nvSpPr>
            <p:spPr>
              <a:xfrm>
                <a:off x="16900594" y="7004017"/>
                <a:ext cx="3779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障害物検知</a:t>
                </a:r>
              </a:p>
            </p:txBody>
          </p:sp>
        </p:grpSp>
      </p:grp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DDD23CAF-78A3-435C-837E-9BCDEE95B81B}"/>
              </a:ext>
            </a:extLst>
          </p:cNvPr>
          <p:cNvGrpSpPr/>
          <p:nvPr/>
        </p:nvGrpSpPr>
        <p:grpSpPr>
          <a:xfrm>
            <a:off x="1260352" y="4532879"/>
            <a:ext cx="7992888" cy="5752864"/>
            <a:chOff x="1833681" y="4532879"/>
            <a:chExt cx="6739298" cy="5752864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41A0A1D-88B7-4FCF-B606-0B2BC54C05C9}"/>
                </a:ext>
              </a:extLst>
            </p:cNvPr>
            <p:cNvGrpSpPr/>
            <p:nvPr/>
          </p:nvGrpSpPr>
          <p:grpSpPr>
            <a:xfrm>
              <a:off x="1833681" y="4532879"/>
              <a:ext cx="6739298" cy="5752864"/>
              <a:chOff x="1044328" y="4202547"/>
              <a:chExt cx="6739298" cy="5752864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2EBE5D72-4791-4DC4-A1C1-DA515E88547B}"/>
                  </a:ext>
                </a:extLst>
              </p:cNvPr>
              <p:cNvSpPr/>
              <p:nvPr/>
            </p:nvSpPr>
            <p:spPr>
              <a:xfrm>
                <a:off x="1044328" y="4202547"/>
                <a:ext cx="6739298" cy="496422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CB11ADB0-94B9-4AEC-BD16-9B06D4D6D31E}"/>
                  </a:ext>
                </a:extLst>
              </p:cNvPr>
              <p:cNvSpPr/>
              <p:nvPr/>
            </p:nvSpPr>
            <p:spPr>
              <a:xfrm>
                <a:off x="1980432" y="5290203"/>
                <a:ext cx="5054474" cy="38723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b="1" dirty="0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4818213-5B88-4304-BF1F-5CC467AF7B41}"/>
                  </a:ext>
                </a:extLst>
              </p:cNvPr>
              <p:cNvSpPr txBox="1"/>
              <p:nvPr/>
            </p:nvSpPr>
            <p:spPr>
              <a:xfrm>
                <a:off x="2665955" y="9555301"/>
                <a:ext cx="3779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ディープラーニングの位置付け</a:t>
                </a:r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D6D9AD1F-FCB7-4E55-8BD0-2DCB83B6D2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22844" y="6931075"/>
                <a:ext cx="3369649" cy="22314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2D682BD3-9136-4FE1-BE3C-2FC9C86B897E}"/>
                  </a:ext>
                </a:extLst>
              </p:cNvPr>
              <p:cNvGrpSpPr/>
              <p:nvPr/>
            </p:nvGrpSpPr>
            <p:grpSpPr>
              <a:xfrm>
                <a:off x="3441462" y="4327530"/>
                <a:ext cx="2228495" cy="3405224"/>
                <a:chOff x="3187435" y="4328067"/>
                <a:chExt cx="2228495" cy="3405224"/>
              </a:xfrm>
            </p:grpSpPr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58F9368-0B64-4902-8022-5B9BFEAAE0A2}"/>
                    </a:ext>
                  </a:extLst>
                </p:cNvPr>
                <p:cNvSpPr txBox="1"/>
                <p:nvPr/>
              </p:nvSpPr>
              <p:spPr>
                <a:xfrm>
                  <a:off x="3472853" y="4328067"/>
                  <a:ext cx="1601721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人工知能</a:t>
                  </a:r>
                  <a:r>
                    <a:rPr kumimoji="1" lang="en-US" altLang="ja-JP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(AI)</a:t>
                  </a:r>
                </a:p>
                <a:p>
                  <a:pPr algn="ctr"/>
                  <a:r>
                    <a:rPr kumimoji="1" lang="ja-JP" altLang="en-US" sz="1400" dirty="0"/>
                    <a:t>自動運転</a:t>
                  </a:r>
                  <a:endParaRPr kumimoji="1" lang="ja-JP" altLang="en-US" sz="2000" dirty="0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CF9C77A6-DEB0-4A86-9DD3-FFDDC82604F3}"/>
                    </a:ext>
                  </a:extLst>
                </p:cNvPr>
                <p:cNvSpPr txBox="1"/>
                <p:nvPr/>
              </p:nvSpPr>
              <p:spPr>
                <a:xfrm>
                  <a:off x="3309263" y="5469190"/>
                  <a:ext cx="2024913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マシンラーニング</a:t>
                  </a:r>
                  <a:endParaRPr kumimoji="1" lang="en-US" altLang="ja-JP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kumimoji="1" lang="ja-JP" altLang="en-US" sz="1400" dirty="0"/>
                    <a:t>メール自動割付等</a:t>
                  </a: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6E59FE75-DDE6-42D6-B87D-C4B4DA60647E}"/>
                    </a:ext>
                  </a:extLst>
                </p:cNvPr>
                <p:cNvSpPr txBox="1"/>
                <p:nvPr/>
              </p:nvSpPr>
              <p:spPr>
                <a:xfrm>
                  <a:off x="3187435" y="7117738"/>
                  <a:ext cx="2228495" cy="615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ディープラーニング</a:t>
                  </a:r>
                  <a:endParaRPr kumimoji="1" lang="en-US" altLang="ja-JP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kumimoji="1" lang="ja-JP" altLang="en-US" sz="1400" dirty="0"/>
                    <a:t>高精度な物体認識</a:t>
                  </a:r>
                </a:p>
              </p:txBody>
            </p:sp>
          </p:grpSp>
        </p:grpSp>
        <p:pic>
          <p:nvPicPr>
            <p:cNvPr id="48" name="グラフィックス 47" descr="歯車付きの頭">
              <a:extLst>
                <a:ext uri="{FF2B5EF4-FFF2-40B4-BE49-F238E27FC236}">
                  <a16:creationId xmlns:a16="http://schemas.microsoft.com/office/drawing/2014/main" id="{A5407CB5-18BB-42D2-B8F2-E6C20EBB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55308" y="4961776"/>
              <a:ext cx="718157" cy="718157"/>
            </a:xfrm>
            <a:prstGeom prst="rect">
              <a:avLst/>
            </a:prstGeom>
          </p:spPr>
        </p:pic>
        <p:pic>
          <p:nvPicPr>
            <p:cNvPr id="59" name="グラフィックス 58" descr="封筒を開ける">
              <a:extLst>
                <a:ext uri="{FF2B5EF4-FFF2-40B4-BE49-F238E27FC236}">
                  <a16:creationId xmlns:a16="http://schemas.microsoft.com/office/drawing/2014/main" id="{DD4CA88E-6CF6-4101-82F8-B89EB460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23661" y="6275279"/>
              <a:ext cx="554878" cy="554878"/>
            </a:xfrm>
            <a:prstGeom prst="rect">
              <a:avLst/>
            </a:prstGeom>
          </p:spPr>
        </p:pic>
        <p:pic>
          <p:nvPicPr>
            <p:cNvPr id="62" name="グラフィックス 61" descr="猫">
              <a:extLst>
                <a:ext uri="{FF2B5EF4-FFF2-40B4-BE49-F238E27FC236}">
                  <a16:creationId xmlns:a16="http://schemas.microsoft.com/office/drawing/2014/main" id="{5B2352A1-92FA-4499-9FC9-081DBA57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16233" y="8097254"/>
              <a:ext cx="708727" cy="708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735</TotalTime>
  <Words>307</Words>
  <Application>Microsoft Office PowerPoint</Application>
  <PresentationFormat>ユーザー設定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Wingdings 2</vt:lpstr>
      <vt:lpstr>HDOfficeLightV0</vt:lpstr>
      <vt:lpstr>Blank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村上龍之介</cp:lastModifiedBy>
  <cp:revision>42</cp:revision>
  <dcterms:created xsi:type="dcterms:W3CDTF">2013-06-11T08:36:10Z</dcterms:created>
  <dcterms:modified xsi:type="dcterms:W3CDTF">2017-08-09T02:25:01Z</dcterms:modified>
</cp:coreProperties>
</file>