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5" r:id="rId4"/>
    <p:sldId id="260" r:id="rId5"/>
    <p:sldId id="270" r:id="rId6"/>
    <p:sldId id="267" r:id="rId7"/>
    <p:sldId id="271" r:id="rId8"/>
    <p:sldId id="261" r:id="rId9"/>
    <p:sldId id="268" r:id="rId10"/>
    <p:sldId id="258" r:id="rId11"/>
    <p:sldId id="264" r:id="rId12"/>
    <p:sldId id="263" r:id="rId13"/>
    <p:sldId id="26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8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73772-23C7-4471-8938-DEF51BCEBE80}" type="datetimeFigureOut">
              <a:rPr lang="en-US" altLang="ja-JP"/>
              <a:t>8/8/2017</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BBA2E-D3D0-468B-9124-51FD5EC5AD02}" type="slidenum">
              <a:rPr lang="en-US" altLang="ja-JP"/>
              <a:t>‹#›</a:t>
            </a:fld>
            <a:endParaRPr lang="ja-JP" altLang="en-US"/>
          </a:p>
        </p:txBody>
      </p:sp>
    </p:spTree>
    <p:extLst>
      <p:ext uri="{BB962C8B-B14F-4D97-AF65-F5344CB8AC3E}">
        <p14:creationId xmlns:p14="http://schemas.microsoft.com/office/powerpoint/2010/main" val="3559389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A31BBA2E-D3D0-468B-9124-51FD5EC5AD02}" type="slidenum">
              <a:rPr lang="en-US" altLang="ja-JP"/>
              <a:t>9</a:t>
            </a:fld>
            <a:endParaRPr lang="ja-JP" altLang="en-US"/>
          </a:p>
        </p:txBody>
      </p:sp>
    </p:spTree>
    <p:extLst>
      <p:ext uri="{BB962C8B-B14F-4D97-AF65-F5344CB8AC3E}">
        <p14:creationId xmlns:p14="http://schemas.microsoft.com/office/powerpoint/2010/main" val="45101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33568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64773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FBE3DAD-404F-4750-BA20-26067FD6B59C}" type="datetimeFigureOut">
              <a:rPr kumimoji="1" lang="ja-JP" altLang="en-US" smtClean="0"/>
              <a:t>2017/8/8</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18316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427249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4FBE3DAD-404F-4750-BA20-26067FD6B59C}" type="datetimeFigureOut">
              <a:rPr kumimoji="1" lang="ja-JP" altLang="en-US" smtClean="0"/>
              <a:t>2017/8/8</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14075839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285588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422171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342884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390623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311807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FBE3DAD-404F-4750-BA20-26067FD6B59C}" type="datetimeFigureOut">
              <a:rPr kumimoji="1" lang="ja-JP" altLang="en-US" smtClean="0"/>
              <a:t>2017/8/8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262952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FBE3DAD-404F-4750-BA20-26067FD6B59C}" type="datetimeFigureOut">
              <a:rPr kumimoji="1" lang="ja-JP" altLang="en-US" smtClean="0"/>
              <a:t>2017/8/8</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D05D912-8F18-46DA-BC52-BA0FE2269733}" type="slidenum">
              <a:rPr kumimoji="1" lang="ja-JP" altLang="en-US" smtClean="0"/>
              <a:t>‹#›</a:t>
            </a:fld>
            <a:endParaRPr kumimoji="1" lang="ja-JP" altLang="en-US"/>
          </a:p>
        </p:txBody>
      </p:sp>
    </p:spTree>
    <p:extLst>
      <p:ext uri="{BB962C8B-B14F-4D97-AF65-F5344CB8AC3E}">
        <p14:creationId xmlns:p14="http://schemas.microsoft.com/office/powerpoint/2010/main" val="103752484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jpe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02C9A-E41D-4D59-A393-0224A7BAD67D}"/>
              </a:ext>
            </a:extLst>
          </p:cNvPr>
          <p:cNvSpPr>
            <a:spLocks noGrp="1"/>
          </p:cNvSpPr>
          <p:nvPr>
            <p:ph type="ctrTitle"/>
          </p:nvPr>
        </p:nvSpPr>
        <p:spPr/>
        <p:txBody>
          <a:bodyPr/>
          <a:lstStyle/>
          <a:p>
            <a:r>
              <a:rPr lang="en-US" altLang="ja-JP" dirty="0">
                <a:effectLst>
                  <a:outerShdw blurRad="38100" dist="38100" dir="2700000" algn="tl">
                    <a:srgbClr val="000000">
                      <a:alpha val="43137"/>
                    </a:srgbClr>
                  </a:outerShdw>
                </a:effectLst>
              </a:rPr>
              <a:t>Team </a:t>
            </a:r>
            <a:r>
              <a:rPr kumimoji="1" lang="en-US" altLang="ja-JP" dirty="0">
                <a:effectLst>
                  <a:outerShdw blurRad="38100" dist="38100" dir="2700000" algn="tl">
                    <a:srgbClr val="000000">
                      <a:alpha val="43137"/>
                    </a:srgbClr>
                  </a:outerShdw>
                </a:effectLst>
              </a:rPr>
              <a:t>RINKOH</a:t>
            </a:r>
            <a:endParaRPr kumimoji="1" lang="ja-JP" altLang="en-US" dirty="0">
              <a:effectLst>
                <a:outerShdw blurRad="38100" dist="38100" dir="2700000" algn="tl">
                  <a:srgbClr val="000000">
                    <a:alpha val="43137"/>
                  </a:srgbClr>
                </a:outerShdw>
              </a:effectLst>
            </a:endParaRPr>
          </a:p>
        </p:txBody>
      </p:sp>
      <p:sp>
        <p:nvSpPr>
          <p:cNvPr id="3" name="サブタイトル 2">
            <a:extLst>
              <a:ext uri="{FF2B5EF4-FFF2-40B4-BE49-F238E27FC236}">
                <a16:creationId xmlns:a16="http://schemas.microsoft.com/office/drawing/2014/main" id="{4F5C6F77-EF70-4C81-9D70-FA6EEA5D594E}"/>
              </a:ext>
            </a:extLst>
          </p:cNvPr>
          <p:cNvSpPr>
            <a:spLocks noGrp="1"/>
          </p:cNvSpPr>
          <p:nvPr>
            <p:ph type="subTitle" idx="1"/>
          </p:nvPr>
        </p:nvSpPr>
        <p:spPr>
          <a:xfrm>
            <a:off x="1524000" y="3996250"/>
            <a:ext cx="9144000" cy="2102892"/>
          </a:xfrm>
        </p:spPr>
        <p:txBody>
          <a:bodyPr>
            <a:noAutofit/>
          </a:bodyPr>
          <a:lstStyle/>
          <a:p>
            <a:r>
              <a:rPr kumimoji="1" lang="en-US" altLang="ja-JP" sz="2400" dirty="0" err="1"/>
              <a:t>Ryunosuke</a:t>
            </a:r>
            <a:r>
              <a:rPr kumimoji="1" lang="en-US" altLang="ja-JP" sz="2400" dirty="0"/>
              <a:t> Murakami,</a:t>
            </a:r>
          </a:p>
          <a:p>
            <a:r>
              <a:rPr lang="en-US" altLang="ja-JP" sz="2400" dirty="0"/>
              <a:t>Maiko Tanaka,</a:t>
            </a:r>
          </a:p>
          <a:p>
            <a:r>
              <a:rPr lang="en-US" altLang="ja-JP" sz="2400" dirty="0"/>
              <a:t>Masaki Yamada,</a:t>
            </a:r>
          </a:p>
          <a:p>
            <a:r>
              <a:rPr lang="en-US" altLang="ja-JP" sz="2400" dirty="0"/>
              <a:t>Hiroaki Saito,</a:t>
            </a:r>
          </a:p>
          <a:p>
            <a:r>
              <a:rPr kumimoji="1" lang="en-US" altLang="ja-JP" sz="2400" dirty="0" err="1"/>
              <a:t>Yoshiki</a:t>
            </a:r>
            <a:r>
              <a:rPr kumimoji="1" lang="en-US" altLang="ja-JP" sz="2400" dirty="0"/>
              <a:t> Tanaka</a:t>
            </a:r>
            <a:endParaRPr kumimoji="1" lang="ja-JP" altLang="en-US" sz="2400" dirty="0"/>
          </a:p>
        </p:txBody>
      </p:sp>
      <p:sp>
        <p:nvSpPr>
          <p:cNvPr id="4" name="正方形/長方形 3">
            <a:extLst>
              <a:ext uri="{FF2B5EF4-FFF2-40B4-BE49-F238E27FC236}">
                <a16:creationId xmlns:a16="http://schemas.microsoft.com/office/drawing/2014/main" id="{EB2434C5-51B5-4D00-8B50-292D2E286FEA}"/>
              </a:ext>
            </a:extLst>
          </p:cNvPr>
          <p:cNvSpPr/>
          <p:nvPr/>
        </p:nvSpPr>
        <p:spPr>
          <a:xfrm>
            <a:off x="1212980" y="2313992"/>
            <a:ext cx="1707502" cy="13995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600" dirty="0">
                <a:effectLst>
                  <a:outerShdw blurRad="38100" dist="38100" dir="2700000" algn="tl">
                    <a:srgbClr val="000000">
                      <a:alpha val="43137"/>
                    </a:srgbClr>
                  </a:outerShdw>
                </a:effectLst>
                <a:latin typeface="HGP行書体" panose="03000600000000000000" pitchFamily="66" charset="-128"/>
                <a:ea typeface="HGP行書体" panose="03000600000000000000" pitchFamily="66" charset="-128"/>
              </a:rPr>
              <a:t>輪</a:t>
            </a:r>
          </a:p>
        </p:txBody>
      </p:sp>
      <p:sp>
        <p:nvSpPr>
          <p:cNvPr id="6" name="正方形/長方形 5">
            <a:extLst>
              <a:ext uri="{FF2B5EF4-FFF2-40B4-BE49-F238E27FC236}">
                <a16:creationId xmlns:a16="http://schemas.microsoft.com/office/drawing/2014/main" id="{4072955E-7CA8-4836-81F6-C858F5A32937}"/>
              </a:ext>
            </a:extLst>
          </p:cNvPr>
          <p:cNvSpPr/>
          <p:nvPr/>
        </p:nvSpPr>
        <p:spPr>
          <a:xfrm>
            <a:off x="9293140" y="2293157"/>
            <a:ext cx="1707502" cy="13995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600" dirty="0">
                <a:effectLst>
                  <a:outerShdw blurRad="38100" dist="38100" dir="2700000" algn="tl">
                    <a:srgbClr val="000000">
                      <a:alpha val="43137"/>
                    </a:srgbClr>
                  </a:outerShdw>
                </a:effectLst>
                <a:latin typeface="HGP行書体" panose="03000600000000000000" pitchFamily="66" charset="-128"/>
                <a:ea typeface="HGP行書体" panose="03000600000000000000" pitchFamily="66" charset="-128"/>
              </a:rPr>
              <a:t>講</a:t>
            </a:r>
          </a:p>
        </p:txBody>
      </p:sp>
      <p:pic>
        <p:nvPicPr>
          <p:cNvPr id="1028" name="Picture 4" descr="http://chemeng.in.coocan.jp/etc/seminar.png">
            <a:extLst>
              <a:ext uri="{FF2B5EF4-FFF2-40B4-BE49-F238E27FC236}">
                <a16:creationId xmlns:a16="http://schemas.microsoft.com/office/drawing/2014/main" id="{751AAB01-F7C6-44A3-9453-1E8258797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785" y="81631"/>
            <a:ext cx="464820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41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C6DA9C-453E-4AA7-9BDB-A005E856D3A9}"/>
              </a:ext>
            </a:extLst>
          </p:cNvPr>
          <p:cNvSpPr>
            <a:spLocks noGrp="1"/>
          </p:cNvSpPr>
          <p:nvPr>
            <p:ph type="title"/>
          </p:nvPr>
        </p:nvSpPr>
        <p:spPr/>
        <p:txBody>
          <a:bodyPr/>
          <a:lstStyle/>
          <a:p>
            <a:r>
              <a:rPr lang="en-US" altLang="ja-JP" dirty="0"/>
              <a:t>schedule</a:t>
            </a:r>
            <a:endParaRPr kumimoji="1" lang="ja-JP" altLang="en-US" dirty="0"/>
          </a:p>
        </p:txBody>
      </p:sp>
      <p:sp>
        <p:nvSpPr>
          <p:cNvPr id="3" name="コンテンツ プレースホルダー 2">
            <a:extLst>
              <a:ext uri="{FF2B5EF4-FFF2-40B4-BE49-F238E27FC236}">
                <a16:creationId xmlns:a16="http://schemas.microsoft.com/office/drawing/2014/main" id="{21CAD795-A386-48F8-8B93-8F245E54FC1B}"/>
              </a:ext>
            </a:extLst>
          </p:cNvPr>
          <p:cNvSpPr>
            <a:spLocks noGrp="1"/>
          </p:cNvSpPr>
          <p:nvPr>
            <p:ph idx="1"/>
          </p:nvPr>
        </p:nvSpPr>
        <p:spPr>
          <a:xfrm>
            <a:off x="1202918" y="2011680"/>
            <a:ext cx="10311419" cy="4206240"/>
          </a:xfrm>
        </p:spPr>
        <p:txBody>
          <a:bodyPr>
            <a:normAutofit/>
          </a:bodyPr>
          <a:lstStyle/>
          <a:p>
            <a:pPr marL="0" indent="0">
              <a:buNone/>
            </a:pPr>
            <a:r>
              <a:rPr lang="ja-JP" altLang="en-US" sz="2800" dirty="0"/>
              <a:t>７</a:t>
            </a:r>
            <a:r>
              <a:rPr lang="en-US" altLang="ja-JP" sz="2800" dirty="0"/>
              <a:t>,8</a:t>
            </a:r>
            <a:r>
              <a:rPr lang="ja-JP" altLang="en-US" sz="2800" dirty="0"/>
              <a:t>月</a:t>
            </a:r>
            <a:endParaRPr lang="en-US" altLang="ja-JP" sz="2800" dirty="0"/>
          </a:p>
          <a:p>
            <a:r>
              <a:rPr lang="ja-JP" altLang="en-US" sz="2800" dirty="0"/>
              <a:t>ソフトウェアのみで実装！</a:t>
            </a:r>
            <a:r>
              <a:rPr lang="en-US" altLang="ja-JP" sz="2800" dirty="0"/>
              <a:t>(</a:t>
            </a:r>
            <a:r>
              <a:rPr lang="ja-JP" altLang="en-US" sz="2800" dirty="0"/>
              <a:t>夏ステージ </a:t>
            </a:r>
            <a:r>
              <a:rPr lang="en-US" altLang="ja-JP" sz="2800" dirty="0"/>
              <a:t>8/11)</a:t>
            </a:r>
            <a:endParaRPr lang="en-US" altLang="ja-JP" sz="2600" dirty="0"/>
          </a:p>
          <a:p>
            <a:pPr lvl="1"/>
            <a:r>
              <a:rPr lang="en-US" altLang="ja-JP" sz="2600" dirty="0"/>
              <a:t>~7/25 </a:t>
            </a:r>
            <a:r>
              <a:rPr lang="ja-JP" altLang="en-US" sz="2600" dirty="0"/>
              <a:t>ここまでをマージする。</a:t>
            </a:r>
            <a:r>
              <a:rPr lang="en-US" altLang="ja-JP" sz="2600" dirty="0"/>
              <a:t> Extractor + Tracking</a:t>
            </a:r>
          </a:p>
          <a:p>
            <a:pPr lvl="1"/>
            <a:r>
              <a:rPr lang="en-US" altLang="ja-JP" sz="2600" dirty="0"/>
              <a:t>~8/1</a:t>
            </a:r>
            <a:r>
              <a:rPr lang="ja-JP" altLang="en-US" sz="2600" dirty="0"/>
              <a:t>認識を上げる試み。</a:t>
            </a:r>
            <a:r>
              <a:rPr lang="en-US" altLang="ja-JP" sz="2600" dirty="0"/>
              <a:t> MLP-&gt;CNN</a:t>
            </a:r>
            <a:r>
              <a:rPr lang="ja-JP" altLang="en-US" sz="2600" dirty="0"/>
              <a:t>　と　画像データの正規化</a:t>
            </a:r>
            <a:endParaRPr lang="en-US" altLang="ja-JP" sz="2600" dirty="0"/>
          </a:p>
          <a:p>
            <a:pPr lvl="1"/>
            <a:r>
              <a:rPr lang="en-US" altLang="ja-JP" sz="2600" dirty="0"/>
              <a:t>~8/8</a:t>
            </a:r>
            <a:r>
              <a:rPr lang="ja-JP" altLang="en-US" sz="2600" dirty="0"/>
              <a:t> ポスター完成。デモの見せ方について。作業</a:t>
            </a:r>
            <a:r>
              <a:rPr lang="en-US" altLang="ja-JP" sz="2600" dirty="0"/>
              <a:t>(</a:t>
            </a:r>
            <a:r>
              <a:rPr lang="ja-JP" altLang="en-US" sz="2600" dirty="0"/>
              <a:t>予備週</a:t>
            </a:r>
            <a:r>
              <a:rPr lang="en-US" altLang="ja-JP" sz="2600" dirty="0"/>
              <a:t>) :</a:t>
            </a:r>
          </a:p>
          <a:p>
            <a:r>
              <a:rPr lang="en-US" altLang="ja-JP" sz="2800" dirty="0"/>
              <a:t>8,9,10</a:t>
            </a:r>
            <a:r>
              <a:rPr lang="ja-JP" altLang="en-US" sz="2800" dirty="0"/>
              <a:t>月</a:t>
            </a:r>
            <a:endParaRPr lang="en-US" altLang="ja-JP" sz="2800" dirty="0"/>
          </a:p>
          <a:p>
            <a:r>
              <a:rPr kumimoji="1" lang="en-US" altLang="ja-JP" sz="2800" dirty="0"/>
              <a:t>CNN</a:t>
            </a:r>
            <a:r>
              <a:rPr kumimoji="1" lang="ja-JP" altLang="en-US" sz="2800" dirty="0"/>
              <a:t>を</a:t>
            </a:r>
            <a:r>
              <a:rPr kumimoji="1" lang="en-US" altLang="ja-JP" sz="2800" dirty="0"/>
              <a:t>FPGA</a:t>
            </a:r>
            <a:r>
              <a:rPr kumimoji="1" lang="ja-JP" altLang="en-US" sz="2800" dirty="0"/>
              <a:t>に！</a:t>
            </a:r>
            <a:r>
              <a:rPr kumimoji="1" lang="en-US" altLang="ja-JP" sz="2800" dirty="0"/>
              <a:t>(</a:t>
            </a:r>
            <a:r>
              <a:rPr kumimoji="1" lang="ja-JP" altLang="en-US" sz="2800" dirty="0"/>
              <a:t>秋ステージ</a:t>
            </a:r>
            <a:r>
              <a:rPr kumimoji="1" lang="en-US" altLang="ja-JP" sz="2800" dirty="0"/>
              <a:t>)</a:t>
            </a:r>
            <a:endParaRPr lang="en-US" altLang="ja-JP" sz="2800" dirty="0"/>
          </a:p>
          <a:p>
            <a:pPr marL="0" indent="0">
              <a:buNone/>
            </a:pPr>
            <a:r>
              <a:rPr lang="ja-JP" altLang="en-US" sz="2800" dirty="0"/>
              <a:t>チームミーティング　毎週金曜３限に集まりましょう。</a:t>
            </a:r>
            <a:endParaRPr lang="en-US" altLang="ja-JP" sz="2800" dirty="0"/>
          </a:p>
        </p:txBody>
      </p:sp>
    </p:spTree>
    <p:extLst>
      <p:ext uri="{BB962C8B-B14F-4D97-AF65-F5344CB8AC3E}">
        <p14:creationId xmlns:p14="http://schemas.microsoft.com/office/powerpoint/2010/main" val="323374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D61E4-E8BE-4A5D-808A-FDB7BC598A40}"/>
              </a:ext>
            </a:extLst>
          </p:cNvPr>
          <p:cNvSpPr>
            <a:spLocks noGrp="1"/>
          </p:cNvSpPr>
          <p:nvPr>
            <p:ph type="title"/>
          </p:nvPr>
        </p:nvSpPr>
        <p:spPr/>
        <p:txBody>
          <a:bodyPr/>
          <a:lstStyle/>
          <a:p>
            <a:r>
              <a:rPr kumimoji="1" lang="en-US" altLang="ja-JP" dirty="0"/>
              <a:t>Tracking </a:t>
            </a:r>
            <a:r>
              <a:rPr lang="ja-JP" altLang="en-US" dirty="0"/>
              <a:t>班</a:t>
            </a:r>
            <a:endParaRPr kumimoji="1" lang="ja-JP" altLang="en-US" dirty="0"/>
          </a:p>
        </p:txBody>
      </p:sp>
      <p:sp>
        <p:nvSpPr>
          <p:cNvPr id="3" name="コンテンツ プレースホルダー 2">
            <a:extLst>
              <a:ext uri="{FF2B5EF4-FFF2-40B4-BE49-F238E27FC236}">
                <a16:creationId xmlns:a16="http://schemas.microsoft.com/office/drawing/2014/main" id="{D626A61C-14EB-4B29-BA3E-61F5A0114C4A}"/>
              </a:ext>
            </a:extLst>
          </p:cNvPr>
          <p:cNvSpPr>
            <a:spLocks noGrp="1"/>
          </p:cNvSpPr>
          <p:nvPr>
            <p:ph idx="1"/>
            <p:extLst>
              <p:ext uri="{D42A27DB-BD31-4B8C-83A1-F6EECF244321}">
                <p14:modId xmlns:p14="http://schemas.microsoft.com/office/powerpoint/2010/main" val="3314485865"/>
              </p:ext>
            </p:extLst>
          </p:nvPr>
        </p:nvSpPr>
        <p:spPr/>
        <p:txBody>
          <a:bodyPr vert="horz" lIns="91440" tIns="45720" rIns="91440" bIns="45720" rtlCol="0" anchor="t">
            <a:normAutofit/>
          </a:bodyPr>
          <a:lstStyle/>
          <a:p>
            <a:pPr marL="0" indent="0">
              <a:buNone/>
            </a:pPr>
            <a:r>
              <a:rPr lang="ja-JP" altLang="en-US" dirty="0"/>
              <a:t>担当：村上</a:t>
            </a:r>
            <a:r>
              <a:rPr lang="en-US" altLang="ja-JP" dirty="0"/>
              <a:t>, </a:t>
            </a:r>
            <a:r>
              <a:rPr lang="en-US" altLang="ja-JP" dirty="0" err="1"/>
              <a:t>田中</a:t>
            </a:r>
            <a:r>
              <a:rPr lang="ja-JP" altLang="en-US" dirty="0"/>
              <a:t>ま</a:t>
            </a:r>
            <a:r>
              <a:rPr lang="en-US" altLang="ja-JP" dirty="0"/>
              <a:t>, </a:t>
            </a:r>
            <a:r>
              <a:rPr lang="ja-JP" altLang="en-US" dirty="0"/>
              <a:t>山田</a:t>
            </a:r>
            <a:endParaRPr lang="en-US" altLang="ja-JP" dirty="0"/>
          </a:p>
          <a:p>
            <a:pPr marL="0" indent="0">
              <a:buNone/>
            </a:pPr>
            <a:r>
              <a:rPr lang="en-US" altLang="ja-JP" dirty="0"/>
              <a:t>Input:</a:t>
            </a:r>
            <a:r>
              <a:rPr lang="ja-JP" altLang="en-US" dirty="0"/>
              <a:t> </a:t>
            </a:r>
            <a:r>
              <a:rPr lang="en-US" altLang="ja-JP" dirty="0"/>
              <a:t>post</a:t>
            </a:r>
            <a:r>
              <a:rPr lang="ja-JP" altLang="en-US" dirty="0"/>
              <a:t> </a:t>
            </a:r>
            <a:r>
              <a:rPr lang="en-US" altLang="ja-JP" dirty="0"/>
              <a:t>code</a:t>
            </a:r>
          </a:p>
          <a:p>
            <a:pPr marL="0" indent="0">
              <a:buNone/>
            </a:pPr>
            <a:r>
              <a:rPr lang="en-US" altLang="ja-JP" dirty="0"/>
              <a:t>Output: </a:t>
            </a:r>
            <a:r>
              <a:rPr lang="ja-JP" altLang="en-US" dirty="0"/>
              <a:t>アドレスをディスプレイにディスプレイする。</a:t>
            </a:r>
            <a:endParaRPr lang="en-US" altLang="ja-JP" dirty="0"/>
          </a:p>
          <a:p>
            <a:pPr marL="0" indent="0">
              <a:buNone/>
            </a:pPr>
            <a:endParaRPr lang="en-US" altLang="ja-JP" dirty="0"/>
          </a:p>
          <a:p>
            <a:pPr marL="0" indent="0">
              <a:buNone/>
            </a:pPr>
            <a:r>
              <a:rPr lang="en-US" altLang="ja-JP" dirty="0"/>
              <a:t>[TRACKING]</a:t>
            </a:r>
            <a:r>
              <a:rPr lang="ja-JP" altLang="en-US" dirty="0"/>
              <a:t>　</a:t>
            </a:r>
            <a:r>
              <a:rPr lang="en-US" altLang="ja-JP" dirty="0"/>
              <a:t>(</a:t>
            </a:r>
            <a:r>
              <a:rPr lang="ja-JP" altLang="en-US" dirty="0"/>
              <a:t>担当 </a:t>
            </a:r>
            <a:r>
              <a:rPr lang="en-US" altLang="ja-JP" dirty="0"/>
              <a:t>: </a:t>
            </a:r>
            <a:r>
              <a:rPr lang="en-US" altLang="ja-JP" dirty="0" err="1">
                <a:latin typeface="Corbel"/>
              </a:rPr>
              <a:t>田中</a:t>
            </a:r>
            <a:r>
              <a:rPr lang="ja-JP" altLang="en-US" dirty="0">
                <a:latin typeface="Corbel"/>
              </a:rPr>
              <a:t>ま</a:t>
            </a:r>
            <a:r>
              <a:rPr lang="en-US" altLang="ja-JP" dirty="0"/>
              <a:t>)</a:t>
            </a:r>
          </a:p>
          <a:p>
            <a:pPr lvl="1"/>
            <a:r>
              <a:rPr lang="ja-JP" altLang="en-US" dirty="0"/>
              <a:t>データ </a:t>
            </a:r>
            <a:endParaRPr lang="en-US" altLang="ja-JP" dirty="0"/>
          </a:p>
          <a:p>
            <a:pPr lvl="2"/>
            <a:r>
              <a:rPr lang="ja-JP" altLang="en-US" dirty="0"/>
              <a:t>日本郵便のサイトから郵便番号のデータを無料でゲットできるみたい。</a:t>
            </a:r>
            <a:endParaRPr lang="en-US" altLang="ja-JP" dirty="0"/>
          </a:p>
          <a:p>
            <a:pPr lvl="1"/>
            <a:r>
              <a:rPr lang="ja-JP" altLang="en-US" dirty="0"/>
              <a:t>データ読み込み部　</a:t>
            </a:r>
            <a:endParaRPr lang="en-US" altLang="ja-JP" dirty="0"/>
          </a:p>
          <a:p>
            <a:pPr lvl="1"/>
            <a:r>
              <a:rPr lang="en-US" altLang="ja-JP" dirty="0"/>
              <a:t>TRACKING</a:t>
            </a:r>
            <a:r>
              <a:rPr lang="ja-JP" altLang="en-US" dirty="0"/>
              <a:t>部　</a:t>
            </a:r>
            <a:endParaRPr lang="en-US" altLang="ja-JP" dirty="0"/>
          </a:p>
          <a:p>
            <a:pPr marL="0" indent="0">
              <a:buNone/>
            </a:pPr>
            <a:endParaRPr lang="en-US" altLang="ja-JP" dirty="0"/>
          </a:p>
          <a:p>
            <a:pPr lvl="1"/>
            <a:endParaRPr lang="en-US" altLang="ja-JP" dirty="0"/>
          </a:p>
          <a:p>
            <a:pPr lvl="1"/>
            <a:endParaRPr lang="en-US" altLang="ja-JP" dirty="0"/>
          </a:p>
          <a:p>
            <a:pPr lvl="1"/>
            <a:endParaRPr lang="ja-JP" altLang="en-US" dirty="0"/>
          </a:p>
          <a:p>
            <a:endParaRPr kumimoji="1" lang="ja-JP" altLang="en-US" dirty="0"/>
          </a:p>
        </p:txBody>
      </p:sp>
    </p:spTree>
    <p:extLst>
      <p:ext uri="{BB962C8B-B14F-4D97-AF65-F5344CB8AC3E}">
        <p14:creationId xmlns:p14="http://schemas.microsoft.com/office/powerpoint/2010/main" val="343260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D61E4-E8BE-4A5D-808A-FDB7BC598A40}"/>
              </a:ext>
            </a:extLst>
          </p:cNvPr>
          <p:cNvSpPr>
            <a:spLocks noGrp="1"/>
          </p:cNvSpPr>
          <p:nvPr>
            <p:ph type="title"/>
          </p:nvPr>
        </p:nvSpPr>
        <p:spPr/>
        <p:txBody>
          <a:bodyPr/>
          <a:lstStyle/>
          <a:p>
            <a:r>
              <a:rPr kumimoji="1" lang="en-US" altLang="ja-JP" dirty="0"/>
              <a:t>Extractor </a:t>
            </a:r>
            <a:endParaRPr kumimoji="1" lang="ja-JP" altLang="en-US" dirty="0"/>
          </a:p>
        </p:txBody>
      </p:sp>
      <p:sp>
        <p:nvSpPr>
          <p:cNvPr id="3" name="コンテンツ プレースホルダー 2">
            <a:extLst>
              <a:ext uri="{FF2B5EF4-FFF2-40B4-BE49-F238E27FC236}">
                <a16:creationId xmlns:a16="http://schemas.microsoft.com/office/drawing/2014/main" id="{D626A61C-14EB-4B29-BA3E-61F5A0114C4A}"/>
              </a:ext>
            </a:extLst>
          </p:cNvPr>
          <p:cNvSpPr>
            <a:spLocks noGrp="1"/>
          </p:cNvSpPr>
          <p:nvPr>
            <p:ph idx="1"/>
            <p:extLst>
              <p:ext uri="{D42A27DB-BD31-4B8C-83A1-F6EECF244321}">
                <p14:modId xmlns:p14="http://schemas.microsoft.com/office/powerpoint/2010/main" val="3993339948"/>
              </p:ext>
            </p:extLst>
          </p:nvPr>
        </p:nvSpPr>
        <p:spPr/>
        <p:txBody>
          <a:bodyPr vert="horz" lIns="91440" tIns="45720" rIns="91440" bIns="45720" rtlCol="0" anchor="t">
            <a:normAutofit fontScale="85000" lnSpcReduction="20000"/>
          </a:bodyPr>
          <a:lstStyle/>
          <a:p>
            <a:pPr marL="0" indent="0">
              <a:buNone/>
            </a:pPr>
            <a:r>
              <a:rPr lang="ja-JP" altLang="en-US" dirty="0"/>
              <a:t>担当：　村上</a:t>
            </a:r>
            <a:r>
              <a:rPr lang="en-US" altLang="ja-JP" dirty="0"/>
              <a:t>, </a:t>
            </a:r>
            <a:r>
              <a:rPr lang="en-US" altLang="ja-JP" dirty="0" err="1"/>
              <a:t>斉藤</a:t>
            </a:r>
            <a:r>
              <a:rPr lang="en-US" altLang="ja-JP" dirty="0"/>
              <a:t>, </a:t>
            </a:r>
            <a:r>
              <a:rPr lang="ja-JP" altLang="en-US" dirty="0"/>
              <a:t>田中よ、山田</a:t>
            </a:r>
            <a:endParaRPr lang="en-US" altLang="ja-JP" dirty="0"/>
          </a:p>
          <a:p>
            <a:pPr marL="0" indent="0">
              <a:buNone/>
            </a:pPr>
            <a:r>
              <a:rPr lang="en-US" altLang="ja-JP" dirty="0"/>
              <a:t>PLAN</a:t>
            </a:r>
            <a:endParaRPr kumimoji="1" lang="en-US" altLang="ja-JP" dirty="0"/>
          </a:p>
          <a:p>
            <a:pPr marL="685800" lvl="1" indent="-457200">
              <a:buFont typeface="+mj-lt"/>
              <a:buAutoNum type="arabicPeriod"/>
            </a:pPr>
            <a:r>
              <a:rPr lang="ja-JP" altLang="en-US" dirty="0"/>
              <a:t>まずは手書き文字を</a:t>
            </a:r>
            <a:r>
              <a:rPr lang="en-US" altLang="ja-JP" dirty="0"/>
              <a:t>web camera</a:t>
            </a:r>
            <a:r>
              <a:rPr lang="ja-JP" altLang="en-US" dirty="0"/>
              <a:t>から認識して</a:t>
            </a:r>
            <a:r>
              <a:rPr lang="en-US" altLang="ja-JP" dirty="0"/>
              <a:t>PC</a:t>
            </a:r>
            <a:r>
              <a:rPr lang="ja-JP" altLang="en-US" dirty="0"/>
              <a:t>画面上に表示するところまで</a:t>
            </a:r>
            <a:endParaRPr lang="en-US" altLang="ja-JP" dirty="0"/>
          </a:p>
          <a:p>
            <a:pPr marL="685800" lvl="1" indent="-457200">
              <a:buFont typeface="+mj-lt"/>
              <a:buAutoNum type="arabicPeriod"/>
            </a:pPr>
            <a:r>
              <a:rPr lang="ja-JP" altLang="en-US" dirty="0"/>
              <a:t>文字きりだし機構の作成</a:t>
            </a:r>
            <a:r>
              <a:rPr lang="en-US" altLang="ja-JP" dirty="0"/>
              <a:t>: </a:t>
            </a:r>
            <a:r>
              <a:rPr lang="ja-JP" altLang="en-US" dirty="0"/>
              <a:t>文字列を検出し、文字単体に分割する</a:t>
            </a:r>
            <a:endParaRPr lang="en-US" altLang="ja-JP" dirty="0"/>
          </a:p>
          <a:p>
            <a:pPr marL="685800" lvl="1" indent="-457200">
              <a:buFont typeface="+mj-lt"/>
              <a:buAutoNum type="arabicPeriod"/>
            </a:pPr>
            <a:r>
              <a:rPr lang="en-US" altLang="ja-JP" dirty="0"/>
              <a:t>※ (0-9</a:t>
            </a:r>
            <a:r>
              <a:rPr lang="ja-JP" altLang="en-US" dirty="0"/>
              <a:t>以外の文字に対する処理 をどうにかしないといけない</a:t>
            </a:r>
            <a:r>
              <a:rPr lang="en-US" altLang="ja-JP" dirty="0"/>
              <a:t>)</a:t>
            </a:r>
          </a:p>
          <a:p>
            <a:pPr marL="685800" lvl="1" indent="-457200">
              <a:buFont typeface="+mj-lt"/>
              <a:buAutoNum type="arabicPeriod"/>
            </a:pPr>
            <a:r>
              <a:rPr lang="en-US" altLang="ja-JP" dirty="0"/>
              <a:t>1,2</a:t>
            </a:r>
            <a:r>
              <a:rPr lang="ja-JP" altLang="en-US" dirty="0"/>
              <a:t>をマージ </a:t>
            </a:r>
            <a:r>
              <a:rPr lang="en-US" altLang="ja-JP" dirty="0"/>
              <a:t>&gt; </a:t>
            </a:r>
            <a:r>
              <a:rPr lang="ja-JP" altLang="en-US" dirty="0"/>
              <a:t>画像内の数字列を認識するところまで</a:t>
            </a:r>
            <a:endParaRPr lang="en-US" altLang="ja-JP" dirty="0"/>
          </a:p>
          <a:p>
            <a:pPr marL="685800" lvl="1" indent="-457200">
              <a:buFont typeface="+mj-lt"/>
              <a:buAutoNum type="arabicPeriod"/>
            </a:pPr>
            <a:r>
              <a:rPr lang="en-US" altLang="ja-JP" dirty="0"/>
              <a:t>Tracking</a:t>
            </a:r>
            <a:r>
              <a:rPr lang="ja-JP" altLang="en-US" dirty="0"/>
              <a:t>とマージ</a:t>
            </a:r>
            <a:endParaRPr lang="en-US" altLang="ja-JP" dirty="0"/>
          </a:p>
          <a:p>
            <a:pPr marL="685800" lvl="1" indent="-457200">
              <a:buFont typeface="+mj-lt"/>
              <a:buAutoNum type="arabicPeriod"/>
            </a:pPr>
            <a:r>
              <a:rPr lang="ja-JP" altLang="en-US" dirty="0"/>
              <a:t>余力があれば文字領域検出を追加</a:t>
            </a:r>
            <a:endParaRPr lang="en-US" altLang="ja-JP" dirty="0"/>
          </a:p>
          <a:p>
            <a:pPr marL="228600" lvl="1" indent="0">
              <a:buNone/>
            </a:pPr>
            <a:endParaRPr lang="en-US" altLang="ja-JP" dirty="0"/>
          </a:p>
          <a:p>
            <a:pPr marL="228600" lvl="1" indent="0">
              <a:buNone/>
            </a:pPr>
            <a:r>
              <a:rPr lang="en-US" altLang="ja-JP" dirty="0"/>
              <a:t>[</a:t>
            </a:r>
            <a:r>
              <a:rPr lang="ja-JP" altLang="en-US" dirty="0"/>
              <a:t>文字領域検出 </a:t>
            </a:r>
            <a:r>
              <a:rPr lang="en-US" altLang="ja-JP" dirty="0"/>
              <a:t>- scene text detection]</a:t>
            </a:r>
            <a:r>
              <a:rPr lang="ja-JP" altLang="en-US" dirty="0"/>
              <a:t>　（担当：斉藤）</a:t>
            </a:r>
            <a:endParaRPr lang="en-US" altLang="ja-JP" dirty="0"/>
          </a:p>
          <a:p>
            <a:pPr lvl="1"/>
            <a:r>
              <a:rPr lang="ja-JP" altLang="en-US" dirty="0"/>
              <a:t>文字領域検出器</a:t>
            </a:r>
            <a:r>
              <a:rPr lang="en-US" altLang="ja-JP" dirty="0"/>
              <a:t>(Scene text detecti0n)</a:t>
            </a:r>
            <a:r>
              <a:rPr lang="ja-JP" altLang="en-US" dirty="0"/>
              <a:t>を作成</a:t>
            </a:r>
            <a:endParaRPr lang="en-US" altLang="ja-JP" dirty="0"/>
          </a:p>
          <a:p>
            <a:pPr lvl="2"/>
            <a:r>
              <a:rPr lang="ja-JP" altLang="en-US" dirty="0"/>
              <a:t>手書き数字を含む画像から文字領域を検出し、画像として保存。</a:t>
            </a:r>
            <a:endParaRPr lang="en-US" altLang="ja-JP" dirty="0"/>
          </a:p>
          <a:p>
            <a:pPr lvl="3"/>
            <a:r>
              <a:rPr lang="en-US" altLang="ja-JP" dirty="0"/>
              <a:t>ER Filter(</a:t>
            </a:r>
            <a:r>
              <a:rPr lang="en-US" altLang="ja-JP" dirty="0" err="1"/>
              <a:t>Opencv</a:t>
            </a:r>
            <a:r>
              <a:rPr lang="en-US" altLang="ja-JP" dirty="0"/>
              <a:t>)</a:t>
            </a:r>
            <a:r>
              <a:rPr lang="ja-JP" altLang="en-US" dirty="0"/>
              <a:t>というものでできそう？検出能力は低いみたい</a:t>
            </a:r>
            <a:endParaRPr lang="en-US" altLang="ja-JP" dirty="0"/>
          </a:p>
          <a:p>
            <a:pPr marL="685800" lvl="3" indent="0">
              <a:buNone/>
            </a:pPr>
            <a:endParaRPr lang="en-US" altLang="ja-JP" dirty="0"/>
          </a:p>
          <a:p>
            <a:pPr marL="228600" lvl="1" indent="0">
              <a:buNone/>
            </a:pPr>
            <a:r>
              <a:rPr lang="en-US" altLang="ja-JP" dirty="0"/>
              <a:t>[</a:t>
            </a:r>
            <a:r>
              <a:rPr lang="ja-JP" altLang="en-US" dirty="0"/>
              <a:t>文字列切り出し</a:t>
            </a:r>
            <a:r>
              <a:rPr lang="en-US" altLang="ja-JP" dirty="0"/>
              <a:t>]</a:t>
            </a:r>
            <a:r>
              <a:rPr lang="ja-JP" altLang="en-US" dirty="0"/>
              <a:t>　（担当：田中よ、山田）</a:t>
            </a:r>
            <a:endParaRPr lang="en-US" altLang="ja-JP" dirty="0"/>
          </a:p>
          <a:p>
            <a:pPr lvl="2"/>
            <a:r>
              <a:rPr lang="ja-JP" altLang="en-US" dirty="0"/>
              <a:t>検出した画像（数字列）をそれぞれ個々の数字に分割するものが欲しいです。</a:t>
            </a:r>
            <a:endParaRPr lang="en-US" altLang="ja-JP" dirty="0"/>
          </a:p>
          <a:p>
            <a:pPr lvl="1"/>
            <a:endParaRPr kumimoji="1" lang="ja-JP" altLang="en-US" dirty="0"/>
          </a:p>
        </p:txBody>
      </p:sp>
    </p:spTree>
    <p:extLst>
      <p:ext uri="{BB962C8B-B14F-4D97-AF65-F5344CB8AC3E}">
        <p14:creationId xmlns:p14="http://schemas.microsoft.com/office/powerpoint/2010/main" val="31374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B4854-6100-4F24-ADF0-4A172C38A7A9}"/>
              </a:ext>
            </a:extLst>
          </p:cNvPr>
          <p:cNvSpPr>
            <a:spLocks noGrp="1"/>
          </p:cNvSpPr>
          <p:nvPr>
            <p:ph type="title"/>
          </p:nvPr>
        </p:nvSpPr>
        <p:spPr/>
        <p:txBody>
          <a:bodyPr/>
          <a:lstStyle/>
          <a:p>
            <a:r>
              <a:rPr kumimoji="1" lang="ja-JP" altLang="en-US" dirty="0"/>
              <a:t>Ｂｋ</a:t>
            </a:r>
          </a:p>
        </p:txBody>
      </p:sp>
      <p:pic>
        <p:nvPicPr>
          <p:cNvPr id="4" name="図 3">
            <a:extLst>
              <a:ext uri="{FF2B5EF4-FFF2-40B4-BE49-F238E27FC236}">
                <a16:creationId xmlns:a16="http://schemas.microsoft.com/office/drawing/2014/main" id="{1DB6B3D6-A026-4FCE-9755-7CB06076E3D8}"/>
              </a:ext>
            </a:extLst>
          </p:cNvPr>
          <p:cNvPicPr>
            <a:picLocks noChangeAspect="1"/>
          </p:cNvPicPr>
          <p:nvPr/>
        </p:nvPicPr>
        <p:blipFill>
          <a:blip r:embed="rId2"/>
          <a:stretch>
            <a:fillRect/>
          </a:stretch>
        </p:blipFill>
        <p:spPr>
          <a:xfrm>
            <a:off x="7008135" y="2417471"/>
            <a:ext cx="4191094" cy="2076322"/>
          </a:xfrm>
          <a:prstGeom prst="rect">
            <a:avLst/>
          </a:prstGeom>
        </p:spPr>
      </p:pic>
      <p:pic>
        <p:nvPicPr>
          <p:cNvPr id="5" name="図 4">
            <a:extLst>
              <a:ext uri="{FF2B5EF4-FFF2-40B4-BE49-F238E27FC236}">
                <a16:creationId xmlns:a16="http://schemas.microsoft.com/office/drawing/2014/main" id="{3212A652-C472-40DF-9547-C2126F87A2E6}"/>
              </a:ext>
            </a:extLst>
          </p:cNvPr>
          <p:cNvPicPr>
            <a:picLocks noChangeAspect="1"/>
          </p:cNvPicPr>
          <p:nvPr/>
        </p:nvPicPr>
        <p:blipFill>
          <a:blip r:embed="rId3"/>
          <a:stretch>
            <a:fillRect/>
          </a:stretch>
        </p:blipFill>
        <p:spPr>
          <a:xfrm>
            <a:off x="871075" y="2688870"/>
            <a:ext cx="1057275" cy="1533525"/>
          </a:xfrm>
          <a:prstGeom prst="rect">
            <a:avLst/>
          </a:prstGeom>
        </p:spPr>
      </p:pic>
      <p:pic>
        <p:nvPicPr>
          <p:cNvPr id="6" name="図 5">
            <a:extLst>
              <a:ext uri="{FF2B5EF4-FFF2-40B4-BE49-F238E27FC236}">
                <a16:creationId xmlns:a16="http://schemas.microsoft.com/office/drawing/2014/main" id="{10AF6852-A294-4226-A69C-D236E7F1ADD0}"/>
              </a:ext>
            </a:extLst>
          </p:cNvPr>
          <p:cNvPicPr>
            <a:picLocks noChangeAspect="1"/>
          </p:cNvPicPr>
          <p:nvPr/>
        </p:nvPicPr>
        <p:blipFill>
          <a:blip r:embed="rId4"/>
          <a:stretch>
            <a:fillRect/>
          </a:stretch>
        </p:blipFill>
        <p:spPr>
          <a:xfrm>
            <a:off x="2444319" y="2893657"/>
            <a:ext cx="609600" cy="1123950"/>
          </a:xfrm>
          <a:prstGeom prst="rect">
            <a:avLst/>
          </a:prstGeom>
        </p:spPr>
      </p:pic>
      <p:pic>
        <p:nvPicPr>
          <p:cNvPr id="7" name="図 6">
            <a:extLst>
              <a:ext uri="{FF2B5EF4-FFF2-40B4-BE49-F238E27FC236}">
                <a16:creationId xmlns:a16="http://schemas.microsoft.com/office/drawing/2014/main" id="{E9838F72-49CB-4812-B508-14C78A0DFFFF}"/>
              </a:ext>
            </a:extLst>
          </p:cNvPr>
          <p:cNvPicPr>
            <a:picLocks noChangeAspect="1"/>
          </p:cNvPicPr>
          <p:nvPr/>
        </p:nvPicPr>
        <p:blipFill>
          <a:blip r:embed="rId5"/>
          <a:stretch>
            <a:fillRect/>
          </a:stretch>
        </p:blipFill>
        <p:spPr>
          <a:xfrm>
            <a:off x="3455077" y="2893657"/>
            <a:ext cx="676275" cy="1219200"/>
          </a:xfrm>
          <a:prstGeom prst="rect">
            <a:avLst/>
          </a:prstGeom>
        </p:spPr>
      </p:pic>
      <p:pic>
        <p:nvPicPr>
          <p:cNvPr id="8" name="図 7">
            <a:extLst>
              <a:ext uri="{FF2B5EF4-FFF2-40B4-BE49-F238E27FC236}">
                <a16:creationId xmlns:a16="http://schemas.microsoft.com/office/drawing/2014/main" id="{9D700E6C-D847-436C-BD03-51ED83D00AD6}"/>
              </a:ext>
            </a:extLst>
          </p:cNvPr>
          <p:cNvPicPr>
            <a:picLocks noChangeAspect="1"/>
          </p:cNvPicPr>
          <p:nvPr/>
        </p:nvPicPr>
        <p:blipFill>
          <a:blip r:embed="rId6"/>
          <a:stretch>
            <a:fillRect/>
          </a:stretch>
        </p:blipFill>
        <p:spPr>
          <a:xfrm>
            <a:off x="4431390" y="2998432"/>
            <a:ext cx="752475" cy="1019175"/>
          </a:xfrm>
          <a:prstGeom prst="rect">
            <a:avLst/>
          </a:prstGeom>
        </p:spPr>
      </p:pic>
      <p:pic>
        <p:nvPicPr>
          <p:cNvPr id="9" name="図 8">
            <a:extLst>
              <a:ext uri="{FF2B5EF4-FFF2-40B4-BE49-F238E27FC236}">
                <a16:creationId xmlns:a16="http://schemas.microsoft.com/office/drawing/2014/main" id="{77553E0B-5ED4-4B07-AAAE-29062C2E299D}"/>
              </a:ext>
            </a:extLst>
          </p:cNvPr>
          <p:cNvPicPr>
            <a:picLocks noChangeAspect="1"/>
          </p:cNvPicPr>
          <p:nvPr/>
        </p:nvPicPr>
        <p:blipFill>
          <a:blip r:embed="rId7"/>
          <a:stretch>
            <a:fillRect/>
          </a:stretch>
        </p:blipFill>
        <p:spPr>
          <a:xfrm>
            <a:off x="5657850" y="2781300"/>
            <a:ext cx="876300" cy="1295400"/>
          </a:xfrm>
          <a:prstGeom prst="rect">
            <a:avLst/>
          </a:prstGeom>
        </p:spPr>
      </p:pic>
    </p:spTree>
    <p:extLst>
      <p:ext uri="{BB962C8B-B14F-4D97-AF65-F5344CB8AC3E}">
        <p14:creationId xmlns:p14="http://schemas.microsoft.com/office/powerpoint/2010/main" val="69461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0DCC3-302E-4913-9E32-4B93BEFB5B58}"/>
              </a:ext>
            </a:extLst>
          </p:cNvPr>
          <p:cNvSpPr>
            <a:spLocks noGrp="1"/>
          </p:cNvSpPr>
          <p:nvPr>
            <p:ph type="title"/>
          </p:nvPr>
        </p:nvSpPr>
        <p:spPr/>
        <p:txBody>
          <a:bodyPr/>
          <a:lstStyle/>
          <a:p>
            <a:r>
              <a:rPr kumimoji="1" lang="ja-JP" altLang="en-US" dirty="0"/>
              <a:t>文字認識の様子</a:t>
            </a:r>
          </a:p>
        </p:txBody>
      </p:sp>
      <p:pic>
        <p:nvPicPr>
          <p:cNvPr id="4" name="コンテンツ プレースホルダー 3">
            <a:extLst>
              <a:ext uri="{FF2B5EF4-FFF2-40B4-BE49-F238E27FC236}">
                <a16:creationId xmlns:a16="http://schemas.microsoft.com/office/drawing/2014/main" id="{B504D713-F5B4-4CC8-8B7A-34998209384E}"/>
              </a:ext>
            </a:extLst>
          </p:cNvPr>
          <p:cNvPicPr>
            <a:picLocks noGrp="1" noChangeAspect="1"/>
          </p:cNvPicPr>
          <p:nvPr>
            <p:ph idx="1"/>
          </p:nvPr>
        </p:nvPicPr>
        <p:blipFill>
          <a:blip r:embed="rId2"/>
          <a:stretch>
            <a:fillRect/>
          </a:stretch>
        </p:blipFill>
        <p:spPr>
          <a:xfrm>
            <a:off x="911825" y="2054189"/>
            <a:ext cx="5385871" cy="4206875"/>
          </a:xfrm>
          <a:prstGeom prst="rect">
            <a:avLst/>
          </a:prstGeom>
        </p:spPr>
      </p:pic>
      <p:pic>
        <p:nvPicPr>
          <p:cNvPr id="5" name="図 4" descr="もの, 物体 が含まれている画像&#10;&#10;高い精度で生成された説明">
            <a:extLst>
              <a:ext uri="{FF2B5EF4-FFF2-40B4-BE49-F238E27FC236}">
                <a16:creationId xmlns:a16="http://schemas.microsoft.com/office/drawing/2014/main" id="{7B6142BF-4569-4983-A936-20FCEEE2B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133" y="938141"/>
            <a:ext cx="1970843" cy="1970843"/>
          </a:xfrm>
          <a:prstGeom prst="rect">
            <a:avLst/>
          </a:prstGeom>
        </p:spPr>
      </p:pic>
      <p:pic>
        <p:nvPicPr>
          <p:cNvPr id="9" name="図 8">
            <a:extLst>
              <a:ext uri="{FF2B5EF4-FFF2-40B4-BE49-F238E27FC236}">
                <a16:creationId xmlns:a16="http://schemas.microsoft.com/office/drawing/2014/main" id="{F8FF1E7C-68B2-4056-A7DB-EE801F678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7803" y="938142"/>
            <a:ext cx="1965110" cy="1965110"/>
          </a:xfrm>
          <a:prstGeom prst="rect">
            <a:avLst/>
          </a:prstGeom>
        </p:spPr>
      </p:pic>
      <p:cxnSp>
        <p:nvCxnSpPr>
          <p:cNvPr id="12" name="直線矢印コネクタ 11">
            <a:extLst>
              <a:ext uri="{FF2B5EF4-FFF2-40B4-BE49-F238E27FC236}">
                <a16:creationId xmlns:a16="http://schemas.microsoft.com/office/drawing/2014/main" id="{1D7BE2EB-CB6C-45A1-AA38-3645A5AACBA4}"/>
              </a:ext>
            </a:extLst>
          </p:cNvPr>
          <p:cNvCxnSpPr>
            <a:cxnSpLocks/>
          </p:cNvCxnSpPr>
          <p:nvPr/>
        </p:nvCxnSpPr>
        <p:spPr>
          <a:xfrm flipV="1">
            <a:off x="4282714" y="2286393"/>
            <a:ext cx="2458656" cy="6598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吹き出し: 角を丸めた四角形 14">
            <a:extLst>
              <a:ext uri="{FF2B5EF4-FFF2-40B4-BE49-F238E27FC236}">
                <a16:creationId xmlns:a16="http://schemas.microsoft.com/office/drawing/2014/main" id="{C0518472-F2A2-429F-A6B4-97DCAAFD7E39}"/>
              </a:ext>
            </a:extLst>
          </p:cNvPr>
          <p:cNvSpPr/>
          <p:nvPr/>
        </p:nvSpPr>
        <p:spPr>
          <a:xfrm>
            <a:off x="4957334" y="975666"/>
            <a:ext cx="1769664" cy="1100831"/>
          </a:xfrm>
          <a:prstGeom prst="wedgeRoundRectCallout">
            <a:avLst>
              <a:gd name="adj1" fmla="val -34877"/>
              <a:gd name="adj2" fmla="val 945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画像のキャプチャ</a:t>
            </a:r>
            <a:endParaRPr kumimoji="1" lang="en-US" altLang="ja-JP" dirty="0"/>
          </a:p>
          <a:p>
            <a:pPr algn="ctr"/>
            <a:r>
              <a:rPr kumimoji="1" lang="en-US" altLang="ja-JP" dirty="0"/>
              <a:t>E</a:t>
            </a:r>
            <a:r>
              <a:rPr kumimoji="1" lang="ja-JP" altLang="en-US" dirty="0"/>
              <a:t>キー押す</a:t>
            </a:r>
            <a:endParaRPr kumimoji="1" lang="en-US" altLang="ja-JP" dirty="0"/>
          </a:p>
        </p:txBody>
      </p:sp>
      <p:cxnSp>
        <p:nvCxnSpPr>
          <p:cNvPr id="17" name="直線矢印コネクタ 16">
            <a:extLst>
              <a:ext uri="{FF2B5EF4-FFF2-40B4-BE49-F238E27FC236}">
                <a16:creationId xmlns:a16="http://schemas.microsoft.com/office/drawing/2014/main" id="{A89FA964-0549-45FF-9379-D2611ED85D71}"/>
              </a:ext>
            </a:extLst>
          </p:cNvPr>
          <p:cNvCxnSpPr>
            <a:cxnSpLocks/>
          </p:cNvCxnSpPr>
          <p:nvPr/>
        </p:nvCxnSpPr>
        <p:spPr>
          <a:xfrm>
            <a:off x="9352913" y="3056455"/>
            <a:ext cx="0" cy="7279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四角形: 角を丸くする 17">
            <a:extLst>
              <a:ext uri="{FF2B5EF4-FFF2-40B4-BE49-F238E27FC236}">
                <a16:creationId xmlns:a16="http://schemas.microsoft.com/office/drawing/2014/main" id="{F0CA5D49-5418-441F-A439-BEA17019B524}"/>
              </a:ext>
            </a:extLst>
          </p:cNvPr>
          <p:cNvSpPr/>
          <p:nvPr/>
        </p:nvSpPr>
        <p:spPr>
          <a:xfrm>
            <a:off x="8192663" y="3937627"/>
            <a:ext cx="2547891" cy="1171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文字認識</a:t>
            </a:r>
            <a:r>
              <a:rPr kumimoji="1" lang="en-US" altLang="ja-JP" dirty="0"/>
              <a:t>MLP</a:t>
            </a:r>
            <a:r>
              <a:rPr kumimoji="1" lang="ja-JP" altLang="en-US" dirty="0"/>
              <a:t>に渡される</a:t>
            </a:r>
            <a:endParaRPr kumimoji="1" lang="en-US" altLang="ja-JP" dirty="0"/>
          </a:p>
          <a:p>
            <a:pPr algn="ctr"/>
            <a:r>
              <a:rPr kumimoji="1" lang="ja-JP" altLang="en-US" dirty="0"/>
              <a:t>認識結果を出力</a:t>
            </a:r>
          </a:p>
        </p:txBody>
      </p:sp>
      <p:sp>
        <p:nvSpPr>
          <p:cNvPr id="19" name="楕円 18">
            <a:extLst>
              <a:ext uri="{FF2B5EF4-FFF2-40B4-BE49-F238E27FC236}">
                <a16:creationId xmlns:a16="http://schemas.microsoft.com/office/drawing/2014/main" id="{9D6BD8B6-ABAA-4C43-A2DD-A8B8AC72740C}"/>
              </a:ext>
            </a:extLst>
          </p:cNvPr>
          <p:cNvSpPr/>
          <p:nvPr/>
        </p:nvSpPr>
        <p:spPr>
          <a:xfrm>
            <a:off x="1069754" y="5486401"/>
            <a:ext cx="266330" cy="251582"/>
          </a:xfrm>
          <a:prstGeom prst="ellipse">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885A64FB-6634-47C6-8964-9F8E7046E375}"/>
              </a:ext>
            </a:extLst>
          </p:cNvPr>
          <p:cNvSpPr/>
          <p:nvPr/>
        </p:nvSpPr>
        <p:spPr>
          <a:xfrm>
            <a:off x="1069754" y="5957361"/>
            <a:ext cx="266330" cy="251582"/>
          </a:xfrm>
          <a:prstGeom prst="ellipse">
            <a:avLst/>
          </a:prstGeom>
          <a:no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9EF33D8-E9BA-4885-9016-172122328302}"/>
              </a:ext>
            </a:extLst>
          </p:cNvPr>
          <p:cNvCxnSpPr/>
          <p:nvPr/>
        </p:nvCxnSpPr>
        <p:spPr>
          <a:xfrm>
            <a:off x="2006353" y="5539669"/>
            <a:ext cx="6125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8F54E413-22A9-4956-8303-E02EA1B426FD}"/>
              </a:ext>
            </a:extLst>
          </p:cNvPr>
          <p:cNvCxnSpPr/>
          <p:nvPr/>
        </p:nvCxnSpPr>
        <p:spPr>
          <a:xfrm>
            <a:off x="1336084" y="5983995"/>
            <a:ext cx="61255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吹き出し: 角を丸めた四角形 15">
            <a:extLst>
              <a:ext uri="{FF2B5EF4-FFF2-40B4-BE49-F238E27FC236}">
                <a16:creationId xmlns:a16="http://schemas.microsoft.com/office/drawing/2014/main" id="{CC41F9A1-B586-4E8A-9317-4C9F83686777}"/>
              </a:ext>
            </a:extLst>
          </p:cNvPr>
          <p:cNvSpPr/>
          <p:nvPr/>
        </p:nvSpPr>
        <p:spPr>
          <a:xfrm>
            <a:off x="5741865" y="5187567"/>
            <a:ext cx="2823638" cy="1283393"/>
          </a:xfrm>
          <a:prstGeom prst="wedgeRoundRectCallout">
            <a:avLst>
              <a:gd name="adj1" fmla="val -203735"/>
              <a:gd name="adj2" fmla="val 274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なかなか一発で認識してくれない</a:t>
            </a:r>
            <a:r>
              <a:rPr kumimoji="1" lang="en-US" altLang="ja-JP" dirty="0"/>
              <a:t>(1/5</a:t>
            </a:r>
            <a:r>
              <a:rPr kumimoji="1" lang="ja-JP" altLang="en-US" dirty="0"/>
              <a:t>程度</a:t>
            </a:r>
            <a:r>
              <a:rPr kumimoji="1" lang="en-US" altLang="ja-JP" dirty="0"/>
              <a:t>)</a:t>
            </a:r>
            <a:r>
              <a:rPr kumimoji="1" lang="ja-JP" altLang="en-US" dirty="0" err="1"/>
              <a:t>ので</a:t>
            </a:r>
            <a:r>
              <a:rPr kumimoji="1" lang="ja-JP" altLang="en-US" dirty="0"/>
              <a:t>辛い</a:t>
            </a:r>
            <a:endParaRPr kumimoji="1" lang="en-US" altLang="ja-JP" dirty="0"/>
          </a:p>
        </p:txBody>
      </p:sp>
    </p:spTree>
    <p:extLst>
      <p:ext uri="{BB962C8B-B14F-4D97-AF65-F5344CB8AC3E}">
        <p14:creationId xmlns:p14="http://schemas.microsoft.com/office/powerpoint/2010/main" val="307341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CDF089AB-D6EA-48C1-B2D5-7B55EE509BB3}"/>
              </a:ext>
            </a:extLst>
          </p:cNvPr>
          <p:cNvSpPr/>
          <p:nvPr/>
        </p:nvSpPr>
        <p:spPr>
          <a:xfrm>
            <a:off x="204186" y="2876365"/>
            <a:ext cx="4632265" cy="3341555"/>
          </a:xfrm>
          <a:prstGeom prst="roundRect">
            <a:avLst/>
          </a:prstGeom>
          <a:noFill/>
          <a:ln w="57150">
            <a:solidFill>
              <a:schemeClr val="tx1"/>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1" name="矢印: 下カーブ 20">
            <a:extLst>
              <a:ext uri="{FF2B5EF4-FFF2-40B4-BE49-F238E27FC236}">
                <a16:creationId xmlns:a16="http://schemas.microsoft.com/office/drawing/2014/main" id="{146F2779-7233-4E4A-AF7E-A8F5109F3AD5}"/>
              </a:ext>
            </a:extLst>
          </p:cNvPr>
          <p:cNvSpPr/>
          <p:nvPr/>
        </p:nvSpPr>
        <p:spPr>
          <a:xfrm>
            <a:off x="2599278" y="3817561"/>
            <a:ext cx="2237173" cy="25301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1C011FB2-9CC4-4E34-900D-D4B83C5E7A21}"/>
              </a:ext>
            </a:extLst>
          </p:cNvPr>
          <p:cNvSpPr>
            <a:spLocks noGrp="1"/>
          </p:cNvSpPr>
          <p:nvPr>
            <p:ph type="title"/>
          </p:nvPr>
        </p:nvSpPr>
        <p:spPr>
          <a:xfrm>
            <a:off x="1202919" y="284176"/>
            <a:ext cx="9784080" cy="1508760"/>
          </a:xfrm>
        </p:spPr>
        <p:txBody>
          <a:bodyPr>
            <a:normAutofit fontScale="90000"/>
          </a:bodyPr>
          <a:lstStyle/>
          <a:p>
            <a:r>
              <a:rPr kumimoji="1" lang="ja-JP" altLang="en-US" dirty="0"/>
              <a:t>目標　</a:t>
            </a:r>
            <a:r>
              <a:rPr lang="en-US" altLang="ja-JP" dirty="0"/>
              <a:t> </a:t>
            </a:r>
            <a:br>
              <a:rPr lang="en-US" altLang="ja-JP" dirty="0"/>
            </a:br>
            <a:r>
              <a:rPr lang="en-US" altLang="ja-JP" dirty="0"/>
              <a:t>CNN</a:t>
            </a:r>
            <a:r>
              <a:rPr lang="ja-JP" altLang="en-US" dirty="0"/>
              <a:t>を用いて</a:t>
            </a:r>
            <a:r>
              <a:rPr lang="en-US" altLang="ja-JP" dirty="0"/>
              <a:t>POST CODE RECOGNIITON</a:t>
            </a:r>
            <a:r>
              <a:rPr lang="ja-JP" altLang="en-US" dirty="0"/>
              <a:t>します</a:t>
            </a:r>
            <a:endParaRPr kumimoji="1" lang="ja-JP" altLang="en-US" dirty="0"/>
          </a:p>
        </p:txBody>
      </p:sp>
      <p:grpSp>
        <p:nvGrpSpPr>
          <p:cNvPr id="6" name="グループ化 5">
            <a:extLst>
              <a:ext uri="{FF2B5EF4-FFF2-40B4-BE49-F238E27FC236}">
                <a16:creationId xmlns:a16="http://schemas.microsoft.com/office/drawing/2014/main" id="{FD724ABA-41BB-40C1-AA36-4C6609506C9C}"/>
              </a:ext>
            </a:extLst>
          </p:cNvPr>
          <p:cNvGrpSpPr/>
          <p:nvPr/>
        </p:nvGrpSpPr>
        <p:grpSpPr>
          <a:xfrm>
            <a:off x="361350" y="3217249"/>
            <a:ext cx="3681614" cy="2484380"/>
            <a:chOff x="547781" y="3261637"/>
            <a:chExt cx="3681614" cy="2484380"/>
          </a:xfrm>
        </p:grpSpPr>
        <p:pic>
          <p:nvPicPr>
            <p:cNvPr id="1028" name="Picture 4" descr="「post code recognition」の画像検索結果">
              <a:extLst>
                <a:ext uri="{FF2B5EF4-FFF2-40B4-BE49-F238E27FC236}">
                  <a16:creationId xmlns:a16="http://schemas.microsoft.com/office/drawing/2014/main" id="{55C3AE99-CE32-4C37-A21E-0C4C00421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81" y="3768679"/>
              <a:ext cx="2008807" cy="19773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b カメラ」の画像検索結果">
              <a:extLst>
                <a:ext uri="{FF2B5EF4-FFF2-40B4-BE49-F238E27FC236}">
                  <a16:creationId xmlns:a16="http://schemas.microsoft.com/office/drawing/2014/main" id="{F76192FA-8049-427B-A10A-FE78B0BBBA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312" y="3261637"/>
              <a:ext cx="1014083" cy="1014083"/>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92212244-19C8-4C58-90E0-3C3ABCBFD6F7}"/>
                </a:ext>
              </a:extLst>
            </p:cNvPr>
            <p:cNvSpPr/>
            <p:nvPr/>
          </p:nvSpPr>
          <p:spPr>
            <a:xfrm>
              <a:off x="662473" y="4114800"/>
              <a:ext cx="889711" cy="401216"/>
            </a:xfrm>
            <a:prstGeom prst="rect">
              <a:avLst/>
            </a:prstGeom>
            <a:noFill/>
            <a:ln w="38100">
              <a:solidFill>
                <a:srgbClr val="FF000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7" name="四角形: 角を丸くする 6">
            <a:extLst>
              <a:ext uri="{FF2B5EF4-FFF2-40B4-BE49-F238E27FC236}">
                <a16:creationId xmlns:a16="http://schemas.microsoft.com/office/drawing/2014/main" id="{EB710320-852B-446A-8CCD-BF6DCB6CB03A}"/>
              </a:ext>
            </a:extLst>
          </p:cNvPr>
          <p:cNvSpPr/>
          <p:nvPr/>
        </p:nvSpPr>
        <p:spPr>
          <a:xfrm>
            <a:off x="5071323" y="4114800"/>
            <a:ext cx="1174298" cy="9997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000" dirty="0"/>
              <a:t>CNN</a:t>
            </a:r>
          </a:p>
        </p:txBody>
      </p:sp>
      <p:sp>
        <p:nvSpPr>
          <p:cNvPr id="19" name="正方形/長方形 18">
            <a:extLst>
              <a:ext uri="{FF2B5EF4-FFF2-40B4-BE49-F238E27FC236}">
                <a16:creationId xmlns:a16="http://schemas.microsoft.com/office/drawing/2014/main" id="{7CA3471B-B05A-4474-8655-4E9171D58A7F}"/>
              </a:ext>
            </a:extLst>
          </p:cNvPr>
          <p:cNvSpPr/>
          <p:nvPr/>
        </p:nvSpPr>
        <p:spPr>
          <a:xfrm>
            <a:off x="1202919" y="2393248"/>
            <a:ext cx="2840045" cy="66582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Extractor</a:t>
            </a:r>
            <a:endParaRPr kumimoji="1" lang="ja-JP" altLang="en-US" dirty="0"/>
          </a:p>
        </p:txBody>
      </p:sp>
      <p:grpSp>
        <p:nvGrpSpPr>
          <p:cNvPr id="20" name="グループ化 19">
            <a:extLst>
              <a:ext uri="{FF2B5EF4-FFF2-40B4-BE49-F238E27FC236}">
                <a16:creationId xmlns:a16="http://schemas.microsoft.com/office/drawing/2014/main" id="{22EC1B6E-E50F-475B-A46A-642DCE8AB8B4}"/>
              </a:ext>
            </a:extLst>
          </p:cNvPr>
          <p:cNvGrpSpPr/>
          <p:nvPr/>
        </p:nvGrpSpPr>
        <p:grpSpPr>
          <a:xfrm>
            <a:off x="6537257" y="2393451"/>
            <a:ext cx="5599676" cy="3824468"/>
            <a:chOff x="6537257" y="2393451"/>
            <a:chExt cx="5599676" cy="3824468"/>
          </a:xfrm>
        </p:grpSpPr>
        <p:sp>
          <p:nvSpPr>
            <p:cNvPr id="16" name="矢印: 下カーブ 15">
              <a:extLst>
                <a:ext uri="{FF2B5EF4-FFF2-40B4-BE49-F238E27FC236}">
                  <a16:creationId xmlns:a16="http://schemas.microsoft.com/office/drawing/2014/main" id="{A4BBBF45-0C15-45E7-9909-D2EE5B65E228}"/>
                </a:ext>
              </a:extLst>
            </p:cNvPr>
            <p:cNvSpPr/>
            <p:nvPr/>
          </p:nvSpPr>
          <p:spPr>
            <a:xfrm>
              <a:off x="8167456" y="3817398"/>
              <a:ext cx="2237173" cy="25301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
          <p:nvSpPr>
            <p:cNvPr id="10" name="正方形/長方形 9">
              <a:extLst>
                <a:ext uri="{FF2B5EF4-FFF2-40B4-BE49-F238E27FC236}">
                  <a16:creationId xmlns:a16="http://schemas.microsoft.com/office/drawing/2014/main" id="{EDD62BDB-CD56-4D91-8347-C58B0A61BB50}"/>
                </a:ext>
              </a:extLst>
            </p:cNvPr>
            <p:cNvSpPr/>
            <p:nvPr/>
          </p:nvSpPr>
          <p:spPr>
            <a:xfrm>
              <a:off x="6537257" y="4343291"/>
              <a:ext cx="1630199" cy="554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4 0 0 0 4</a:t>
              </a:r>
              <a:endParaRPr kumimoji="1" lang="ja-JP" altLang="en-US" sz="2000" dirty="0"/>
            </a:p>
          </p:txBody>
        </p:sp>
        <p:grpSp>
          <p:nvGrpSpPr>
            <p:cNvPr id="15" name="グループ化 14">
              <a:extLst>
                <a:ext uri="{FF2B5EF4-FFF2-40B4-BE49-F238E27FC236}">
                  <a16:creationId xmlns:a16="http://schemas.microsoft.com/office/drawing/2014/main" id="{A697EC48-0367-4111-B084-55129820B65E}"/>
                </a:ext>
              </a:extLst>
            </p:cNvPr>
            <p:cNvGrpSpPr/>
            <p:nvPr/>
          </p:nvGrpSpPr>
          <p:grpSpPr>
            <a:xfrm>
              <a:off x="8625519" y="3098307"/>
              <a:ext cx="1146378" cy="1083184"/>
              <a:chOff x="9416251" y="4100125"/>
              <a:chExt cx="914400" cy="914400"/>
            </a:xfrm>
          </p:grpSpPr>
          <p:sp>
            <p:nvSpPr>
              <p:cNvPr id="14" name="正方形/長方形 13">
                <a:extLst>
                  <a:ext uri="{FF2B5EF4-FFF2-40B4-BE49-F238E27FC236}">
                    <a16:creationId xmlns:a16="http://schemas.microsoft.com/office/drawing/2014/main" id="{35A50649-0513-45B7-8732-199374F31CD8}"/>
                  </a:ext>
                </a:extLst>
              </p:cNvPr>
              <p:cNvSpPr/>
              <p:nvPr/>
            </p:nvSpPr>
            <p:spPr>
              <a:xfrm>
                <a:off x="9416251" y="4271020"/>
                <a:ext cx="914400" cy="572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3" name="グラフィックス 12" descr="コンピューター">
                <a:extLst>
                  <a:ext uri="{FF2B5EF4-FFF2-40B4-BE49-F238E27FC236}">
                    <a16:creationId xmlns:a16="http://schemas.microsoft.com/office/drawing/2014/main" id="{B6406828-8DA4-47F7-9D00-32170D212A8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16251" y="4100125"/>
                <a:ext cx="914400" cy="914400"/>
              </a:xfrm>
              <a:prstGeom prst="rect">
                <a:avLst/>
              </a:prstGeom>
            </p:spPr>
          </p:pic>
        </p:grpSp>
        <p:sp>
          <p:nvSpPr>
            <p:cNvPr id="17" name="四角形: メモ 16">
              <a:extLst>
                <a:ext uri="{FF2B5EF4-FFF2-40B4-BE49-F238E27FC236}">
                  <a16:creationId xmlns:a16="http://schemas.microsoft.com/office/drawing/2014/main" id="{E426AF61-AF43-46D9-9E2C-0D6455F17519}"/>
                </a:ext>
              </a:extLst>
            </p:cNvPr>
            <p:cNvSpPr/>
            <p:nvPr/>
          </p:nvSpPr>
          <p:spPr>
            <a:xfrm>
              <a:off x="9771897" y="4254566"/>
              <a:ext cx="2365036" cy="1321913"/>
            </a:xfrm>
            <a:prstGeom prst="foldedCorner">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a:t>Postcode 4004, Spring Hill, Queensland</a:t>
              </a:r>
            </a:p>
          </p:txBody>
        </p:sp>
        <p:sp>
          <p:nvSpPr>
            <p:cNvPr id="23" name="四角形: 角を丸くする 22">
              <a:extLst>
                <a:ext uri="{FF2B5EF4-FFF2-40B4-BE49-F238E27FC236}">
                  <a16:creationId xmlns:a16="http://schemas.microsoft.com/office/drawing/2014/main" id="{746462D7-0587-4A45-844D-9F73FDD2C4B2}"/>
                </a:ext>
              </a:extLst>
            </p:cNvPr>
            <p:cNvSpPr/>
            <p:nvPr/>
          </p:nvSpPr>
          <p:spPr>
            <a:xfrm>
              <a:off x="6931852" y="2876364"/>
              <a:ext cx="4632265" cy="3341555"/>
            </a:xfrm>
            <a:prstGeom prst="roundRect">
              <a:avLst/>
            </a:prstGeom>
            <a:noFill/>
            <a:ln w="57150">
              <a:solidFill>
                <a:schemeClr val="tx1"/>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338084A-C177-4882-964B-196844C4CFFF}"/>
                </a:ext>
              </a:extLst>
            </p:cNvPr>
            <p:cNvSpPr/>
            <p:nvPr/>
          </p:nvSpPr>
          <p:spPr>
            <a:xfrm>
              <a:off x="8024410" y="2393451"/>
              <a:ext cx="2840045" cy="66582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Tracking</a:t>
              </a:r>
              <a:endParaRPr kumimoji="1" lang="ja-JP" altLang="en-US" dirty="0"/>
            </a:p>
          </p:txBody>
        </p:sp>
      </p:grpSp>
    </p:spTree>
    <p:extLst>
      <p:ext uri="{BB962C8B-B14F-4D97-AF65-F5344CB8AC3E}">
        <p14:creationId xmlns:p14="http://schemas.microsoft.com/office/powerpoint/2010/main" val="163471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965C7-4D3F-4B75-A868-96384194A597}"/>
              </a:ext>
            </a:extLst>
          </p:cNvPr>
          <p:cNvSpPr>
            <a:spLocks noGrp="1"/>
          </p:cNvSpPr>
          <p:nvPr>
            <p:ph type="title"/>
          </p:nvPr>
        </p:nvSpPr>
        <p:spPr/>
        <p:txBody>
          <a:bodyPr/>
          <a:lstStyle/>
          <a:p>
            <a:r>
              <a:rPr lang="ja-JP" altLang="en-US" dirty="0"/>
              <a:t>タスク</a:t>
            </a:r>
            <a:r>
              <a:rPr kumimoji="1" lang="en-US" altLang="ja-JP" dirty="0"/>
              <a:t> </a:t>
            </a:r>
            <a:r>
              <a:rPr kumimoji="1" lang="ja-JP" altLang="en-US" dirty="0"/>
              <a:t>分担</a:t>
            </a:r>
          </a:p>
        </p:txBody>
      </p:sp>
      <p:sp>
        <p:nvSpPr>
          <p:cNvPr id="3" name="コンテンツ プレースホルダー 2">
            <a:extLst>
              <a:ext uri="{FF2B5EF4-FFF2-40B4-BE49-F238E27FC236}">
                <a16:creationId xmlns:a16="http://schemas.microsoft.com/office/drawing/2014/main" id="{2A96E9E2-D47F-4507-88F5-E99A343F1625}"/>
              </a:ext>
            </a:extLst>
          </p:cNvPr>
          <p:cNvSpPr>
            <a:spLocks noGrp="1"/>
          </p:cNvSpPr>
          <p:nvPr>
            <p:ph idx="1"/>
            <p:extLst>
              <p:ext uri="{D42A27DB-BD31-4B8C-83A1-F6EECF244321}">
                <p14:modId xmlns:p14="http://schemas.microsoft.com/office/powerpoint/2010/main" val="3100059270"/>
              </p:ext>
            </p:extLst>
          </p:nvPr>
        </p:nvSpPr>
        <p:spPr/>
        <p:txBody>
          <a:bodyPr vert="horz" lIns="91440" tIns="45720" rIns="91440" bIns="45720" rtlCol="0" anchor="t">
            <a:normAutofit/>
          </a:bodyPr>
          <a:lstStyle/>
          <a:p>
            <a:r>
              <a:rPr lang="en-US" altLang="ja-JP" dirty="0"/>
              <a:t>EXTRACTOR</a:t>
            </a:r>
            <a:r>
              <a:rPr lang="ja-JP" altLang="en-US" dirty="0"/>
              <a:t>班　</a:t>
            </a:r>
            <a:r>
              <a:rPr lang="en-US" altLang="ja-JP" dirty="0"/>
              <a:t>(</a:t>
            </a:r>
            <a:r>
              <a:rPr lang="ja-JP" altLang="en-US" dirty="0"/>
              <a:t>カメラから文字列を読み取り、文字ごとに切り分け</a:t>
            </a:r>
            <a:r>
              <a:rPr lang="en-US" altLang="ja-JP" dirty="0"/>
              <a:t>CNN</a:t>
            </a:r>
            <a:r>
              <a:rPr lang="ja-JP" altLang="en-US" dirty="0"/>
              <a:t>に転送する部分</a:t>
            </a:r>
            <a:r>
              <a:rPr lang="en-US" altLang="ja-JP" dirty="0"/>
              <a:t>)</a:t>
            </a:r>
          </a:p>
          <a:p>
            <a:pPr lvl="2"/>
            <a:r>
              <a:rPr lang="ja-JP" altLang="en-US" dirty="0"/>
              <a:t>やる人：村上</a:t>
            </a:r>
            <a:r>
              <a:rPr lang="ja-JP" altLang="en-US" dirty="0">
                <a:latin typeface="ＭＳ ゴシック"/>
                <a:ea typeface="ＭＳ ゴシック"/>
              </a:rPr>
              <a:t>、斉藤、田中よ</a:t>
            </a:r>
            <a:endParaRPr lang="en-US" altLang="ja-JP" dirty="0">
              <a:latin typeface="ＭＳ ゴシック"/>
              <a:ea typeface="ＭＳ ゴシック"/>
            </a:endParaRPr>
          </a:p>
          <a:p>
            <a:pPr lvl="2"/>
            <a:endParaRPr lang="en-US" altLang="ja-JP" dirty="0">
              <a:latin typeface="ＭＳ ゴシック"/>
              <a:ea typeface="ＭＳ ゴシック"/>
            </a:endParaRPr>
          </a:p>
          <a:p>
            <a:pPr lvl="1"/>
            <a:r>
              <a:rPr kumimoji="1" lang="en-US" altLang="ja-JP" dirty="0"/>
              <a:t>TRACKING</a:t>
            </a:r>
            <a:r>
              <a:rPr kumimoji="1" lang="ja-JP" altLang="en-US" dirty="0"/>
              <a:t>班　</a:t>
            </a:r>
            <a:r>
              <a:rPr kumimoji="1" lang="en-US" altLang="ja-JP" dirty="0"/>
              <a:t>(CNN</a:t>
            </a:r>
            <a:r>
              <a:rPr kumimoji="1" lang="ja-JP" altLang="en-US" dirty="0"/>
              <a:t>から出力された結果（文字列）から住所を検索しディスプレイに表示する部分</a:t>
            </a:r>
            <a:r>
              <a:rPr kumimoji="1" lang="en-US" altLang="ja-JP" dirty="0"/>
              <a:t>)</a:t>
            </a:r>
          </a:p>
          <a:p>
            <a:pPr lvl="2"/>
            <a:r>
              <a:rPr lang="ja-JP" altLang="en-US" dirty="0"/>
              <a:t>やる人：村上</a:t>
            </a:r>
            <a:r>
              <a:rPr lang="ja-JP" altLang="en-US" dirty="0">
                <a:latin typeface="ＭＳ ゴシック"/>
                <a:ea typeface="ＭＳ ゴシック"/>
              </a:rPr>
              <a:t>、田中</a:t>
            </a:r>
            <a:r>
              <a:rPr lang="ja-JP" altLang="en-US" dirty="0" err="1">
                <a:latin typeface="ＭＳ ゴシック"/>
                <a:ea typeface="ＭＳ ゴシック"/>
              </a:rPr>
              <a:t>ま</a:t>
            </a:r>
            <a:r>
              <a:rPr lang="ja-JP" altLang="en-US" dirty="0">
                <a:latin typeface="ＭＳ ゴシック"/>
                <a:ea typeface="ＭＳ ゴシック"/>
              </a:rPr>
              <a:t>、山田</a:t>
            </a:r>
          </a:p>
          <a:p>
            <a:pPr lvl="1"/>
            <a:endParaRPr lang="en-US" altLang="ja-JP" dirty="0"/>
          </a:p>
        </p:txBody>
      </p:sp>
    </p:spTree>
    <p:extLst>
      <p:ext uri="{BB962C8B-B14F-4D97-AF65-F5344CB8AC3E}">
        <p14:creationId xmlns:p14="http://schemas.microsoft.com/office/powerpoint/2010/main" val="165455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FD92C-3946-4452-8046-587A7FEF2216}"/>
              </a:ext>
            </a:extLst>
          </p:cNvPr>
          <p:cNvSpPr>
            <a:spLocks noGrp="1"/>
          </p:cNvSpPr>
          <p:nvPr>
            <p:ph type="title"/>
          </p:nvPr>
        </p:nvSpPr>
        <p:spPr/>
        <p:txBody>
          <a:bodyPr/>
          <a:lstStyle/>
          <a:p>
            <a:r>
              <a:rPr lang="en-US" altLang="ja-JP" dirty="0"/>
              <a:t>Extractor</a:t>
            </a:r>
            <a:endParaRPr kumimoji="1" lang="ja-JP" altLang="en-US" dirty="0"/>
          </a:p>
        </p:txBody>
      </p:sp>
      <p:sp>
        <p:nvSpPr>
          <p:cNvPr id="3" name="コンテンツ プレースホルダー 2">
            <a:extLst>
              <a:ext uri="{FF2B5EF4-FFF2-40B4-BE49-F238E27FC236}">
                <a16:creationId xmlns:a16="http://schemas.microsoft.com/office/drawing/2014/main" id="{E7142A56-1753-49AC-9310-C1AF78CDAB8E}"/>
              </a:ext>
            </a:extLst>
          </p:cNvPr>
          <p:cNvSpPr>
            <a:spLocks noGrp="1"/>
          </p:cNvSpPr>
          <p:nvPr>
            <p:ph idx="1"/>
          </p:nvPr>
        </p:nvSpPr>
        <p:spPr>
          <a:xfrm>
            <a:off x="5610687" y="2011680"/>
            <a:ext cx="5376312" cy="4206240"/>
          </a:xfrm>
        </p:spPr>
        <p:txBody>
          <a:bodyPr/>
          <a:lstStyle/>
          <a:p>
            <a:r>
              <a:rPr lang="en-US" altLang="ja-JP" dirty="0"/>
              <a:t>Web camera</a:t>
            </a:r>
            <a:r>
              <a:rPr lang="ja-JP" altLang="en-US" dirty="0"/>
              <a:t>から文字列を抽出する</a:t>
            </a:r>
            <a:endParaRPr lang="en-US" altLang="ja-JP" dirty="0"/>
          </a:p>
          <a:p>
            <a:r>
              <a:rPr kumimoji="1" lang="ja-JP" altLang="en-US" dirty="0"/>
              <a:t>文字列を文字単体に分割する</a:t>
            </a:r>
            <a:endParaRPr kumimoji="1" lang="en-US" altLang="ja-JP" dirty="0"/>
          </a:p>
          <a:p>
            <a:r>
              <a:rPr lang="ja-JP" altLang="en-US" dirty="0"/>
              <a:t>分割された文字をそれぞれ</a:t>
            </a:r>
            <a:r>
              <a:rPr lang="en-US" altLang="ja-JP" dirty="0"/>
              <a:t>CNN</a:t>
            </a:r>
            <a:r>
              <a:rPr lang="ja-JP" altLang="en-US" dirty="0"/>
              <a:t>に入力</a:t>
            </a:r>
            <a:endParaRPr kumimoji="1" lang="ja-JP" altLang="en-US" dirty="0"/>
          </a:p>
        </p:txBody>
      </p:sp>
      <p:sp>
        <p:nvSpPr>
          <p:cNvPr id="4" name="四角形: 角を丸くする 3">
            <a:extLst>
              <a:ext uri="{FF2B5EF4-FFF2-40B4-BE49-F238E27FC236}">
                <a16:creationId xmlns:a16="http://schemas.microsoft.com/office/drawing/2014/main" id="{DCCE71DF-4F5B-4AF8-9666-5014E783F759}"/>
              </a:ext>
            </a:extLst>
          </p:cNvPr>
          <p:cNvSpPr/>
          <p:nvPr/>
        </p:nvSpPr>
        <p:spPr>
          <a:xfrm>
            <a:off x="204186" y="2876365"/>
            <a:ext cx="4632265" cy="3341555"/>
          </a:xfrm>
          <a:prstGeom prst="roundRect">
            <a:avLst/>
          </a:prstGeom>
          <a:noFill/>
          <a:ln w="57150">
            <a:solidFill>
              <a:schemeClr val="tx1"/>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5" name="矢印: 下カーブ 4">
            <a:extLst>
              <a:ext uri="{FF2B5EF4-FFF2-40B4-BE49-F238E27FC236}">
                <a16:creationId xmlns:a16="http://schemas.microsoft.com/office/drawing/2014/main" id="{0911C541-0260-4C6F-AE07-B32AE4ADBEBF}"/>
              </a:ext>
            </a:extLst>
          </p:cNvPr>
          <p:cNvSpPr/>
          <p:nvPr/>
        </p:nvSpPr>
        <p:spPr>
          <a:xfrm>
            <a:off x="2599278" y="3817560"/>
            <a:ext cx="2344078" cy="571947"/>
          </a:xfrm>
          <a:prstGeom prst="curvedDownArrow">
            <a:avLst>
              <a:gd name="adj1" fmla="val 25000"/>
              <a:gd name="adj2" fmla="val 50000"/>
              <a:gd name="adj3" fmla="val 2498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grpSp>
        <p:nvGrpSpPr>
          <p:cNvPr id="6" name="グループ化 5">
            <a:extLst>
              <a:ext uri="{FF2B5EF4-FFF2-40B4-BE49-F238E27FC236}">
                <a16:creationId xmlns:a16="http://schemas.microsoft.com/office/drawing/2014/main" id="{4EF36B29-ABE4-420E-9A15-9DB53E671757}"/>
              </a:ext>
            </a:extLst>
          </p:cNvPr>
          <p:cNvGrpSpPr/>
          <p:nvPr/>
        </p:nvGrpSpPr>
        <p:grpSpPr>
          <a:xfrm>
            <a:off x="361350" y="3217249"/>
            <a:ext cx="3681614" cy="2484380"/>
            <a:chOff x="547781" y="3261637"/>
            <a:chExt cx="3681614" cy="2484380"/>
          </a:xfrm>
        </p:grpSpPr>
        <p:pic>
          <p:nvPicPr>
            <p:cNvPr id="7" name="Picture 4" descr="「post code recognition」の画像検索結果">
              <a:extLst>
                <a:ext uri="{FF2B5EF4-FFF2-40B4-BE49-F238E27FC236}">
                  <a16:creationId xmlns:a16="http://schemas.microsoft.com/office/drawing/2014/main" id="{5577B7E9-43F1-4200-93A3-3351FDD67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81" y="3768679"/>
              <a:ext cx="2008807" cy="1977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web カメラ」の画像検索結果">
              <a:extLst>
                <a:ext uri="{FF2B5EF4-FFF2-40B4-BE49-F238E27FC236}">
                  <a16:creationId xmlns:a16="http://schemas.microsoft.com/office/drawing/2014/main" id="{3CDC3ABC-C186-40C5-9D3E-4690BC059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312" y="3261637"/>
              <a:ext cx="1014083" cy="1014083"/>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D76A8301-7C24-4AB7-B637-3CA3F4DC6C35}"/>
                </a:ext>
              </a:extLst>
            </p:cNvPr>
            <p:cNvSpPr/>
            <p:nvPr/>
          </p:nvSpPr>
          <p:spPr>
            <a:xfrm>
              <a:off x="662473" y="4114800"/>
              <a:ext cx="889711" cy="401216"/>
            </a:xfrm>
            <a:prstGeom prst="rect">
              <a:avLst/>
            </a:prstGeom>
            <a:noFill/>
            <a:ln w="38100">
              <a:solidFill>
                <a:srgbClr val="FF000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10" name="正方形/長方形 9">
            <a:extLst>
              <a:ext uri="{FF2B5EF4-FFF2-40B4-BE49-F238E27FC236}">
                <a16:creationId xmlns:a16="http://schemas.microsoft.com/office/drawing/2014/main" id="{BF4F0243-F82A-4F8B-A170-5E18E2F5688E}"/>
              </a:ext>
            </a:extLst>
          </p:cNvPr>
          <p:cNvSpPr/>
          <p:nvPr/>
        </p:nvSpPr>
        <p:spPr>
          <a:xfrm>
            <a:off x="1202919" y="2393248"/>
            <a:ext cx="2840045" cy="66582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Extractor</a:t>
            </a:r>
            <a:endParaRPr kumimoji="1" lang="ja-JP" altLang="en-US" dirty="0"/>
          </a:p>
        </p:txBody>
      </p:sp>
      <p:sp>
        <p:nvSpPr>
          <p:cNvPr id="11" name="四角形: 角を丸くする 10">
            <a:extLst>
              <a:ext uri="{FF2B5EF4-FFF2-40B4-BE49-F238E27FC236}">
                <a16:creationId xmlns:a16="http://schemas.microsoft.com/office/drawing/2014/main" id="{E1F89C1B-414E-4C25-8AF6-17F049FE4A14}"/>
              </a:ext>
            </a:extLst>
          </p:cNvPr>
          <p:cNvSpPr/>
          <p:nvPr/>
        </p:nvSpPr>
        <p:spPr>
          <a:xfrm>
            <a:off x="9046200" y="4712960"/>
            <a:ext cx="1174298" cy="9997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2000" dirty="0"/>
              <a:t>CNN</a:t>
            </a:r>
          </a:p>
          <a:p>
            <a:pPr algn="ctr"/>
            <a:r>
              <a:rPr kumimoji="1" lang="en-US" altLang="ja-JP" sz="2000" dirty="0"/>
              <a:t>or</a:t>
            </a:r>
          </a:p>
          <a:p>
            <a:pPr algn="ctr"/>
            <a:r>
              <a:rPr kumimoji="1" lang="en-US" altLang="ja-JP" sz="2000" dirty="0"/>
              <a:t>MLP</a:t>
            </a:r>
          </a:p>
        </p:txBody>
      </p:sp>
      <p:pic>
        <p:nvPicPr>
          <p:cNvPr id="12" name="図 11">
            <a:extLst>
              <a:ext uri="{FF2B5EF4-FFF2-40B4-BE49-F238E27FC236}">
                <a16:creationId xmlns:a16="http://schemas.microsoft.com/office/drawing/2014/main" id="{4236C815-0CBF-4B4E-8F47-02910DBA5CDE}"/>
              </a:ext>
            </a:extLst>
          </p:cNvPr>
          <p:cNvPicPr>
            <a:picLocks noChangeAspect="1"/>
          </p:cNvPicPr>
          <p:nvPr/>
        </p:nvPicPr>
        <p:blipFill>
          <a:blip r:embed="rId4"/>
          <a:stretch>
            <a:fillRect/>
          </a:stretch>
        </p:blipFill>
        <p:spPr>
          <a:xfrm>
            <a:off x="4258690" y="4553692"/>
            <a:ext cx="1038225" cy="514350"/>
          </a:xfrm>
          <a:prstGeom prst="rect">
            <a:avLst/>
          </a:prstGeom>
        </p:spPr>
      </p:pic>
      <p:pic>
        <p:nvPicPr>
          <p:cNvPr id="16" name="図 15">
            <a:extLst>
              <a:ext uri="{FF2B5EF4-FFF2-40B4-BE49-F238E27FC236}">
                <a16:creationId xmlns:a16="http://schemas.microsoft.com/office/drawing/2014/main" id="{D000859E-1347-4E34-9B8C-B11A55A5C00B}"/>
              </a:ext>
            </a:extLst>
          </p:cNvPr>
          <p:cNvPicPr>
            <a:picLocks noChangeAspect="1"/>
          </p:cNvPicPr>
          <p:nvPr/>
        </p:nvPicPr>
        <p:blipFill>
          <a:blip r:embed="rId5"/>
          <a:stretch>
            <a:fillRect/>
          </a:stretch>
        </p:blipFill>
        <p:spPr>
          <a:xfrm>
            <a:off x="8107965" y="3691572"/>
            <a:ext cx="457992" cy="664294"/>
          </a:xfrm>
          <a:prstGeom prst="rect">
            <a:avLst/>
          </a:prstGeom>
        </p:spPr>
      </p:pic>
      <p:pic>
        <p:nvPicPr>
          <p:cNvPr id="17" name="図 16">
            <a:extLst>
              <a:ext uri="{FF2B5EF4-FFF2-40B4-BE49-F238E27FC236}">
                <a16:creationId xmlns:a16="http://schemas.microsoft.com/office/drawing/2014/main" id="{56CB9C56-E546-4B67-9DE3-3D9A3EC472A4}"/>
              </a:ext>
            </a:extLst>
          </p:cNvPr>
          <p:cNvPicPr>
            <a:picLocks noChangeAspect="1"/>
          </p:cNvPicPr>
          <p:nvPr/>
        </p:nvPicPr>
        <p:blipFill>
          <a:blip r:embed="rId6"/>
          <a:stretch>
            <a:fillRect/>
          </a:stretch>
        </p:blipFill>
        <p:spPr>
          <a:xfrm>
            <a:off x="8914167" y="3819558"/>
            <a:ext cx="264067" cy="486874"/>
          </a:xfrm>
          <a:prstGeom prst="rect">
            <a:avLst/>
          </a:prstGeom>
        </p:spPr>
      </p:pic>
      <p:pic>
        <p:nvPicPr>
          <p:cNvPr id="18" name="図 17">
            <a:extLst>
              <a:ext uri="{FF2B5EF4-FFF2-40B4-BE49-F238E27FC236}">
                <a16:creationId xmlns:a16="http://schemas.microsoft.com/office/drawing/2014/main" id="{1CBCEAC9-3F63-4C7B-BE41-E59C0F7D12AA}"/>
              </a:ext>
            </a:extLst>
          </p:cNvPr>
          <p:cNvPicPr>
            <a:picLocks noChangeAspect="1"/>
          </p:cNvPicPr>
          <p:nvPr/>
        </p:nvPicPr>
        <p:blipFill>
          <a:blip r:embed="rId7"/>
          <a:stretch>
            <a:fillRect/>
          </a:stretch>
        </p:blipFill>
        <p:spPr>
          <a:xfrm>
            <a:off x="9526444" y="3834623"/>
            <a:ext cx="292950" cy="528135"/>
          </a:xfrm>
          <a:prstGeom prst="rect">
            <a:avLst/>
          </a:prstGeom>
        </p:spPr>
      </p:pic>
      <p:pic>
        <p:nvPicPr>
          <p:cNvPr id="19" name="図 18">
            <a:extLst>
              <a:ext uri="{FF2B5EF4-FFF2-40B4-BE49-F238E27FC236}">
                <a16:creationId xmlns:a16="http://schemas.microsoft.com/office/drawing/2014/main" id="{A441BACC-23F2-460A-8A0F-57FF9A4291D5}"/>
              </a:ext>
            </a:extLst>
          </p:cNvPr>
          <p:cNvPicPr>
            <a:picLocks noChangeAspect="1"/>
          </p:cNvPicPr>
          <p:nvPr/>
        </p:nvPicPr>
        <p:blipFill>
          <a:blip r:embed="rId8"/>
          <a:stretch>
            <a:fillRect/>
          </a:stretch>
        </p:blipFill>
        <p:spPr>
          <a:xfrm>
            <a:off x="10282505" y="3842251"/>
            <a:ext cx="325958" cy="441488"/>
          </a:xfrm>
          <a:prstGeom prst="rect">
            <a:avLst/>
          </a:prstGeom>
        </p:spPr>
      </p:pic>
      <p:pic>
        <p:nvPicPr>
          <p:cNvPr id="20" name="図 19">
            <a:extLst>
              <a:ext uri="{FF2B5EF4-FFF2-40B4-BE49-F238E27FC236}">
                <a16:creationId xmlns:a16="http://schemas.microsoft.com/office/drawing/2014/main" id="{5710E67F-5133-4101-8325-29B1C2659749}"/>
              </a:ext>
            </a:extLst>
          </p:cNvPr>
          <p:cNvPicPr>
            <a:picLocks noChangeAspect="1"/>
          </p:cNvPicPr>
          <p:nvPr/>
        </p:nvPicPr>
        <p:blipFill>
          <a:blip r:embed="rId9"/>
          <a:stretch>
            <a:fillRect/>
          </a:stretch>
        </p:blipFill>
        <p:spPr>
          <a:xfrm>
            <a:off x="11071574" y="3789840"/>
            <a:ext cx="379597" cy="561143"/>
          </a:xfrm>
          <a:prstGeom prst="rect">
            <a:avLst/>
          </a:prstGeom>
        </p:spPr>
      </p:pic>
      <p:sp>
        <p:nvSpPr>
          <p:cNvPr id="21" name="矢印: 右 20">
            <a:extLst>
              <a:ext uri="{FF2B5EF4-FFF2-40B4-BE49-F238E27FC236}">
                <a16:creationId xmlns:a16="http://schemas.microsoft.com/office/drawing/2014/main" id="{ED9C1BF4-15B5-4AB4-BDE2-CDE40C3F7A8F}"/>
              </a:ext>
            </a:extLst>
          </p:cNvPr>
          <p:cNvSpPr/>
          <p:nvPr/>
        </p:nvSpPr>
        <p:spPr>
          <a:xfrm>
            <a:off x="7236319" y="3989952"/>
            <a:ext cx="541538" cy="16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87DA1E5E-D3EC-49A9-83A7-1A8549315403}"/>
              </a:ext>
            </a:extLst>
          </p:cNvPr>
          <p:cNvCxnSpPr>
            <a:cxnSpLocks/>
            <a:stCxn id="16" idx="2"/>
          </p:cNvCxnSpPr>
          <p:nvPr/>
        </p:nvCxnSpPr>
        <p:spPr>
          <a:xfrm>
            <a:off x="8336961" y="4355866"/>
            <a:ext cx="1344816" cy="3478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直線矢印コネクタ 24">
            <a:extLst>
              <a:ext uri="{FF2B5EF4-FFF2-40B4-BE49-F238E27FC236}">
                <a16:creationId xmlns:a16="http://schemas.microsoft.com/office/drawing/2014/main" id="{30523915-706E-4099-A14D-9426F4EC7D64}"/>
              </a:ext>
            </a:extLst>
          </p:cNvPr>
          <p:cNvCxnSpPr>
            <a:cxnSpLocks/>
            <a:stCxn id="17" idx="2"/>
            <a:endCxn id="11" idx="0"/>
          </p:cNvCxnSpPr>
          <p:nvPr/>
        </p:nvCxnSpPr>
        <p:spPr>
          <a:xfrm>
            <a:off x="9046201" y="4306432"/>
            <a:ext cx="587148" cy="4065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直線矢印コネクタ 26">
            <a:extLst>
              <a:ext uri="{FF2B5EF4-FFF2-40B4-BE49-F238E27FC236}">
                <a16:creationId xmlns:a16="http://schemas.microsoft.com/office/drawing/2014/main" id="{F9E21070-77CB-4A82-BF79-5B6EF3CADAC4}"/>
              </a:ext>
            </a:extLst>
          </p:cNvPr>
          <p:cNvCxnSpPr>
            <a:stCxn id="18" idx="2"/>
            <a:endCxn id="11" idx="0"/>
          </p:cNvCxnSpPr>
          <p:nvPr/>
        </p:nvCxnSpPr>
        <p:spPr>
          <a:xfrm flipH="1">
            <a:off x="9633349" y="4362758"/>
            <a:ext cx="39570" cy="3502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線矢印コネクタ 28">
            <a:extLst>
              <a:ext uri="{FF2B5EF4-FFF2-40B4-BE49-F238E27FC236}">
                <a16:creationId xmlns:a16="http://schemas.microsoft.com/office/drawing/2014/main" id="{5C945BAF-6DED-46C6-990E-EB12901CC3F9}"/>
              </a:ext>
            </a:extLst>
          </p:cNvPr>
          <p:cNvCxnSpPr>
            <a:stCxn id="19" idx="2"/>
            <a:endCxn id="11" idx="0"/>
          </p:cNvCxnSpPr>
          <p:nvPr/>
        </p:nvCxnSpPr>
        <p:spPr>
          <a:xfrm flipH="1">
            <a:off x="9633349" y="4283739"/>
            <a:ext cx="812135" cy="4292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線矢印コネクタ 30">
            <a:extLst>
              <a:ext uri="{FF2B5EF4-FFF2-40B4-BE49-F238E27FC236}">
                <a16:creationId xmlns:a16="http://schemas.microsoft.com/office/drawing/2014/main" id="{87C7CAF9-9B6C-4C77-A9DF-25437A654BD6}"/>
              </a:ext>
            </a:extLst>
          </p:cNvPr>
          <p:cNvCxnSpPr>
            <a:stCxn id="20" idx="2"/>
            <a:endCxn id="11" idx="0"/>
          </p:cNvCxnSpPr>
          <p:nvPr/>
        </p:nvCxnSpPr>
        <p:spPr>
          <a:xfrm flipH="1">
            <a:off x="9633349" y="4350983"/>
            <a:ext cx="1628024" cy="3619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正方形/長方形 33">
            <a:extLst>
              <a:ext uri="{FF2B5EF4-FFF2-40B4-BE49-F238E27FC236}">
                <a16:creationId xmlns:a16="http://schemas.microsoft.com/office/drawing/2014/main" id="{E397C0FD-A2B9-4643-BB83-E1AD8E010BF5}"/>
              </a:ext>
            </a:extLst>
          </p:cNvPr>
          <p:cNvSpPr/>
          <p:nvPr/>
        </p:nvSpPr>
        <p:spPr>
          <a:xfrm>
            <a:off x="8914167" y="6159236"/>
            <a:ext cx="1630199" cy="554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4 0 0 0 4</a:t>
            </a:r>
            <a:endParaRPr kumimoji="1" lang="ja-JP" altLang="en-US" sz="2000" dirty="0"/>
          </a:p>
        </p:txBody>
      </p:sp>
      <p:sp>
        <p:nvSpPr>
          <p:cNvPr id="35" name="矢印: 下 34">
            <a:extLst>
              <a:ext uri="{FF2B5EF4-FFF2-40B4-BE49-F238E27FC236}">
                <a16:creationId xmlns:a16="http://schemas.microsoft.com/office/drawing/2014/main" id="{2DD088A0-0D50-45A5-B35E-806EFD76032A}"/>
              </a:ext>
            </a:extLst>
          </p:cNvPr>
          <p:cNvSpPr/>
          <p:nvPr/>
        </p:nvSpPr>
        <p:spPr>
          <a:xfrm>
            <a:off x="9526444" y="5814874"/>
            <a:ext cx="416546" cy="248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9BFDFF44-482B-4C41-AE85-D21A6CDD31C6}"/>
              </a:ext>
            </a:extLst>
          </p:cNvPr>
          <p:cNvCxnSpPr>
            <a:endCxn id="3" idx="1"/>
          </p:cNvCxnSpPr>
          <p:nvPr/>
        </p:nvCxnSpPr>
        <p:spPr>
          <a:xfrm flipV="1">
            <a:off x="4953000" y="4114800"/>
            <a:ext cx="657687" cy="394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B4B158C1-755A-4997-A4D4-25699C56D099}"/>
              </a:ext>
            </a:extLst>
          </p:cNvPr>
          <p:cNvSpPr/>
          <p:nvPr/>
        </p:nvSpPr>
        <p:spPr>
          <a:xfrm>
            <a:off x="5610687" y="3589506"/>
            <a:ext cx="1625632" cy="8821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文字切り出し機構</a:t>
            </a:r>
          </a:p>
        </p:txBody>
      </p:sp>
    </p:spTree>
    <p:extLst>
      <p:ext uri="{BB962C8B-B14F-4D97-AF65-F5344CB8AC3E}">
        <p14:creationId xmlns:p14="http://schemas.microsoft.com/office/powerpoint/2010/main" val="26643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ADA7C-3F3D-43DB-B6D6-B3FE88EC327F}"/>
              </a:ext>
            </a:extLst>
          </p:cNvPr>
          <p:cNvSpPr>
            <a:spLocks noGrp="1"/>
          </p:cNvSpPr>
          <p:nvPr>
            <p:ph type="title"/>
          </p:nvPr>
        </p:nvSpPr>
        <p:spPr/>
        <p:txBody>
          <a:bodyPr/>
          <a:lstStyle/>
          <a:p>
            <a:r>
              <a:rPr kumimoji="1" lang="ja-JP" altLang="en-US" dirty="0"/>
              <a:t>現状報告</a:t>
            </a:r>
          </a:p>
        </p:txBody>
      </p:sp>
      <p:sp>
        <p:nvSpPr>
          <p:cNvPr id="3" name="コンテンツ プレースホルダー 2">
            <a:extLst>
              <a:ext uri="{FF2B5EF4-FFF2-40B4-BE49-F238E27FC236}">
                <a16:creationId xmlns:a16="http://schemas.microsoft.com/office/drawing/2014/main" id="{2BBCA868-4D03-4997-8CF9-F141FC5F2BAD}"/>
              </a:ext>
            </a:extLst>
          </p:cNvPr>
          <p:cNvSpPr>
            <a:spLocks noGrp="1"/>
          </p:cNvSpPr>
          <p:nvPr>
            <p:ph idx="1"/>
          </p:nvPr>
        </p:nvSpPr>
        <p:spPr/>
        <p:txBody>
          <a:bodyPr/>
          <a:lstStyle/>
          <a:p>
            <a:r>
              <a:rPr kumimoji="1" lang="ja-JP" altLang="en-US" dirty="0"/>
              <a:t>デモ準備</a:t>
            </a:r>
            <a:r>
              <a:rPr kumimoji="1" lang="en-US" altLang="ja-JP" dirty="0"/>
              <a:t>: </a:t>
            </a:r>
            <a:r>
              <a:rPr kumimoji="1" lang="ja-JP" altLang="en-US" dirty="0"/>
              <a:t>村上、田中</a:t>
            </a:r>
            <a:r>
              <a:rPr kumimoji="1" lang="ja-JP" altLang="en-US" dirty="0" err="1"/>
              <a:t>ま</a:t>
            </a:r>
            <a:endParaRPr kumimoji="1" lang="en-US" altLang="ja-JP" dirty="0"/>
          </a:p>
          <a:p>
            <a:pPr lvl="1"/>
            <a:r>
              <a:rPr lang="en-US" altLang="ja-JP" dirty="0"/>
              <a:t>Extractor</a:t>
            </a:r>
            <a:r>
              <a:rPr lang="ja-JP" altLang="en-US" dirty="0"/>
              <a:t>は、成功率８０％くらい。</a:t>
            </a:r>
            <a:endParaRPr lang="en-US" altLang="ja-JP" dirty="0"/>
          </a:p>
          <a:p>
            <a:pPr lvl="1"/>
            <a:r>
              <a:rPr kumimoji="1" lang="en-US" altLang="ja-JP" dirty="0"/>
              <a:t>Trac</a:t>
            </a:r>
            <a:r>
              <a:rPr lang="en-US" altLang="ja-JP" dirty="0"/>
              <a:t>king </a:t>
            </a:r>
            <a:r>
              <a:rPr lang="ja-JP" altLang="en-US" dirty="0"/>
              <a:t>は完成。統合完了。</a:t>
            </a:r>
            <a:endParaRPr kumimoji="1" lang="en-US" altLang="ja-JP" dirty="0"/>
          </a:p>
          <a:p>
            <a:r>
              <a:rPr lang="ja-JP" altLang="en-US" dirty="0"/>
              <a:t>ポスター </a:t>
            </a:r>
            <a:r>
              <a:rPr lang="en-US" altLang="ja-JP" dirty="0"/>
              <a:t>[</a:t>
            </a:r>
            <a:r>
              <a:rPr lang="ja-JP" altLang="en-US" dirty="0"/>
              <a:t>〆切り </a:t>
            </a:r>
            <a:r>
              <a:rPr lang="en-US" altLang="ja-JP" dirty="0"/>
              <a:t>8/9 17</a:t>
            </a:r>
            <a:r>
              <a:rPr lang="ja-JP" altLang="en-US" dirty="0"/>
              <a:t>時</a:t>
            </a:r>
            <a:r>
              <a:rPr lang="en-US" altLang="ja-JP" dirty="0"/>
              <a:t>]: </a:t>
            </a:r>
            <a:r>
              <a:rPr lang="ja-JP" altLang="en-US" dirty="0"/>
              <a:t>全員</a:t>
            </a:r>
            <a:endParaRPr lang="en-US" altLang="ja-JP" dirty="0"/>
          </a:p>
          <a:p>
            <a:pPr lvl="1"/>
            <a:r>
              <a:rPr lang="ja-JP" altLang="en-US" dirty="0"/>
              <a:t>ディープラーニング（主に学習について）知ってもらうポスター</a:t>
            </a:r>
            <a:endParaRPr lang="en-US" altLang="ja-JP" dirty="0"/>
          </a:p>
          <a:p>
            <a:pPr lvl="1"/>
            <a:r>
              <a:rPr lang="ja-JP" altLang="en-US" dirty="0"/>
              <a:t>学部生向けのものはできた</a:t>
            </a:r>
            <a:r>
              <a:rPr lang="en-US" altLang="ja-JP" dirty="0"/>
              <a:t> -&gt; </a:t>
            </a:r>
            <a:r>
              <a:rPr lang="ja-JP" altLang="en-US" dirty="0"/>
              <a:t>高校生向けに表現をやさしくする必要。</a:t>
            </a:r>
            <a:endParaRPr lang="en-US" altLang="ja-JP" dirty="0"/>
          </a:p>
          <a:p>
            <a:pPr lvl="1"/>
            <a:r>
              <a:rPr lang="ja-JP" altLang="en-US" dirty="0"/>
              <a:t>明日の昼</a:t>
            </a:r>
            <a:r>
              <a:rPr lang="en-US" altLang="ja-JP" dirty="0"/>
              <a:t>(</a:t>
            </a:r>
            <a:r>
              <a:rPr lang="ja-JP" altLang="en-US" dirty="0"/>
              <a:t>〆０時</a:t>
            </a:r>
            <a:r>
              <a:rPr lang="en-US" altLang="ja-JP" dirty="0"/>
              <a:t>)</a:t>
            </a:r>
            <a:r>
              <a:rPr lang="ja-JP" altLang="en-US" dirty="0" err="1"/>
              <a:t>までに</a:t>
            </a:r>
            <a:r>
              <a:rPr lang="ja-JP" altLang="en-US" dirty="0"/>
              <a:t>完成させる。</a:t>
            </a:r>
            <a:endParaRPr lang="en-US" altLang="ja-JP" dirty="0"/>
          </a:p>
        </p:txBody>
      </p:sp>
    </p:spTree>
    <p:extLst>
      <p:ext uri="{BB962C8B-B14F-4D97-AF65-F5344CB8AC3E}">
        <p14:creationId xmlns:p14="http://schemas.microsoft.com/office/powerpoint/2010/main" val="407247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6A6C6-62DA-4270-A0E0-61257B6F5D80}"/>
              </a:ext>
            </a:extLst>
          </p:cNvPr>
          <p:cNvSpPr>
            <a:spLocks noGrp="1"/>
          </p:cNvSpPr>
          <p:nvPr>
            <p:ph type="title"/>
          </p:nvPr>
        </p:nvSpPr>
        <p:spPr/>
        <p:txBody>
          <a:bodyPr/>
          <a:lstStyle/>
          <a:p>
            <a:r>
              <a:rPr kumimoji="1" lang="en-US" altLang="ja-JP" dirty="0"/>
              <a:t>Extractor</a:t>
            </a:r>
            <a:endParaRPr kumimoji="1" lang="ja-JP" altLang="en-US" dirty="0"/>
          </a:p>
        </p:txBody>
      </p:sp>
      <p:sp>
        <p:nvSpPr>
          <p:cNvPr id="3" name="コンテンツ プレースホルダー 2">
            <a:extLst>
              <a:ext uri="{FF2B5EF4-FFF2-40B4-BE49-F238E27FC236}">
                <a16:creationId xmlns:a16="http://schemas.microsoft.com/office/drawing/2014/main" id="{C0E3E611-A6E2-40D3-AC44-092A381A4AEA}"/>
              </a:ext>
            </a:extLst>
          </p:cNvPr>
          <p:cNvSpPr>
            <a:spLocks noGrp="1"/>
          </p:cNvSpPr>
          <p:nvPr>
            <p:ph idx="1"/>
          </p:nvPr>
        </p:nvSpPr>
        <p:spPr>
          <a:xfrm>
            <a:off x="1202918" y="1855433"/>
            <a:ext cx="10623991" cy="4793942"/>
          </a:xfrm>
        </p:spPr>
        <p:txBody>
          <a:bodyPr>
            <a:normAutofit/>
          </a:bodyPr>
          <a:lstStyle/>
          <a:p>
            <a:pPr marL="0" indent="0">
              <a:buNone/>
            </a:pPr>
            <a:r>
              <a:rPr lang="en-US" altLang="ja-JP" dirty="0"/>
              <a:t>[</a:t>
            </a:r>
            <a:r>
              <a:rPr lang="ja-JP" altLang="en-US" dirty="0"/>
              <a:t>前回まで</a:t>
            </a:r>
            <a:r>
              <a:rPr lang="en-US" altLang="ja-JP" dirty="0"/>
              <a:t>]</a:t>
            </a:r>
          </a:p>
          <a:p>
            <a:r>
              <a:rPr lang="ja-JP" altLang="en-US" dirty="0"/>
              <a:t>シンプルなネットワークの</a:t>
            </a:r>
            <a:r>
              <a:rPr lang="en-US" altLang="ja-JP" dirty="0"/>
              <a:t>CNN</a:t>
            </a:r>
            <a:r>
              <a:rPr lang="ja-JP" altLang="en-US" dirty="0"/>
              <a:t>モデル</a:t>
            </a:r>
            <a:r>
              <a:rPr lang="en-US" altLang="ja-JP" dirty="0"/>
              <a:t>(</a:t>
            </a:r>
            <a:r>
              <a:rPr lang="ja-JP" altLang="en-US" dirty="0"/>
              <a:t>認識率</a:t>
            </a:r>
            <a:r>
              <a:rPr lang="en-US" altLang="ja-JP" dirty="0"/>
              <a:t>98.96%)</a:t>
            </a:r>
          </a:p>
          <a:p>
            <a:pPr lvl="1"/>
            <a:r>
              <a:rPr lang="ja-JP" altLang="en-US" dirty="0"/>
              <a:t>正面じゃないと識別が厳しい。</a:t>
            </a:r>
            <a:endParaRPr lang="en-US" altLang="ja-JP" dirty="0"/>
          </a:p>
          <a:p>
            <a:pPr marL="0" indent="0">
              <a:buNone/>
            </a:pPr>
            <a:r>
              <a:rPr lang="en-US" altLang="ja-JP" dirty="0"/>
              <a:t>[</a:t>
            </a:r>
            <a:r>
              <a:rPr lang="ja-JP" altLang="en-US" dirty="0"/>
              <a:t>現在</a:t>
            </a:r>
            <a:r>
              <a:rPr lang="en-US" altLang="ja-JP" dirty="0"/>
              <a:t>]</a:t>
            </a:r>
          </a:p>
          <a:p>
            <a:r>
              <a:rPr lang="ja-JP" altLang="en-US" dirty="0"/>
              <a:t>マージした</a:t>
            </a:r>
            <a:r>
              <a:rPr lang="en-US" altLang="ja-JP" dirty="0"/>
              <a:t>(extractor + tracking)</a:t>
            </a:r>
          </a:p>
          <a:p>
            <a:r>
              <a:rPr lang="ja-JP" altLang="en-US" dirty="0"/>
              <a:t>ネットワークをより深くし、データを水増し</a:t>
            </a:r>
            <a:r>
              <a:rPr lang="en-US" altLang="ja-JP" dirty="0"/>
              <a:t>(-4~+4</a:t>
            </a:r>
            <a:r>
              <a:rPr lang="ja-JP" altLang="en-US" dirty="0"/>
              <a:t>の範囲で上下左右ランダムに移動</a:t>
            </a:r>
            <a:r>
              <a:rPr lang="en-US" altLang="ja-JP" dirty="0"/>
              <a:t>)</a:t>
            </a:r>
            <a:r>
              <a:rPr lang="ja-JP" altLang="en-US" dirty="0"/>
              <a:t>して再学習 </a:t>
            </a:r>
            <a:r>
              <a:rPr lang="en-US" altLang="ja-JP" dirty="0"/>
              <a:t>-&gt; </a:t>
            </a:r>
            <a:r>
              <a:rPr lang="ja-JP" altLang="en-US" dirty="0"/>
              <a:t>認識率 </a:t>
            </a:r>
            <a:r>
              <a:rPr lang="en-US" altLang="ja-JP" dirty="0"/>
              <a:t>99.45%</a:t>
            </a:r>
          </a:p>
          <a:p>
            <a:pPr marL="0" indent="0">
              <a:buNone/>
            </a:pPr>
            <a:r>
              <a:rPr lang="en-US" altLang="ja-JP" dirty="0"/>
              <a:t>[</a:t>
            </a:r>
            <a:r>
              <a:rPr lang="ja-JP" altLang="en-US" dirty="0"/>
              <a:t>問題</a:t>
            </a:r>
            <a:r>
              <a:rPr lang="en-US" altLang="ja-JP" dirty="0"/>
              <a:t>]</a:t>
            </a:r>
          </a:p>
          <a:p>
            <a:r>
              <a:rPr lang="ja-JP" altLang="en-US" dirty="0"/>
              <a:t>文字を濃く書いてもらわないと</a:t>
            </a:r>
            <a:r>
              <a:rPr lang="en-US" altLang="ja-JP" dirty="0"/>
              <a:t>(</a:t>
            </a:r>
            <a:r>
              <a:rPr lang="ja-JP" altLang="en-US" dirty="0"/>
              <a:t>細いと切れてしまう</a:t>
            </a:r>
            <a:r>
              <a:rPr lang="en-US" altLang="ja-JP" dirty="0"/>
              <a:t>)</a:t>
            </a:r>
            <a:r>
              <a:rPr lang="ja-JP" altLang="en-US" dirty="0"/>
              <a:t>他の数字に間違われてしまう。</a:t>
            </a:r>
            <a:endParaRPr lang="en-US" altLang="ja-JP" dirty="0"/>
          </a:p>
          <a:p>
            <a:pPr lvl="1"/>
            <a:r>
              <a:rPr lang="ja-JP" altLang="en-US" dirty="0"/>
              <a:t>生成画像の閾値処理等である程度薄くても認識できるようにできるかも？</a:t>
            </a:r>
            <a:endParaRPr lang="en-US" altLang="ja-JP" dirty="0"/>
          </a:p>
          <a:p>
            <a:pPr lvl="1"/>
            <a:r>
              <a:rPr lang="ja-JP" altLang="en-US" dirty="0"/>
              <a:t>画像の歪み </a:t>
            </a:r>
            <a:r>
              <a:rPr lang="en-US" altLang="ja-JP" dirty="0"/>
              <a:t>-&gt; Affine</a:t>
            </a:r>
            <a:r>
              <a:rPr lang="ja-JP" altLang="en-US" dirty="0"/>
              <a:t>変換</a:t>
            </a:r>
            <a:endParaRPr lang="en-US" altLang="ja-JP" dirty="0"/>
          </a:p>
        </p:txBody>
      </p:sp>
    </p:spTree>
    <p:extLst>
      <p:ext uri="{BB962C8B-B14F-4D97-AF65-F5344CB8AC3E}">
        <p14:creationId xmlns:p14="http://schemas.microsoft.com/office/powerpoint/2010/main" val="165609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2D2DF-5C5C-4025-B9E1-F35122852BE1}"/>
              </a:ext>
            </a:extLst>
          </p:cNvPr>
          <p:cNvSpPr>
            <a:spLocks noGrp="1"/>
          </p:cNvSpPr>
          <p:nvPr>
            <p:ph type="title"/>
          </p:nvPr>
        </p:nvSpPr>
        <p:spPr/>
        <p:txBody>
          <a:bodyPr/>
          <a:lstStyle/>
          <a:p>
            <a:r>
              <a:rPr kumimoji="1" lang="ja-JP" altLang="en-US" dirty="0"/>
              <a:t>次にすること</a:t>
            </a:r>
          </a:p>
        </p:txBody>
      </p:sp>
      <p:sp>
        <p:nvSpPr>
          <p:cNvPr id="3" name="コンテンツ プレースホルダー 2">
            <a:extLst>
              <a:ext uri="{FF2B5EF4-FFF2-40B4-BE49-F238E27FC236}">
                <a16:creationId xmlns:a16="http://schemas.microsoft.com/office/drawing/2014/main" id="{75722147-DAEB-4C13-B100-4AD08894436E}"/>
              </a:ext>
            </a:extLst>
          </p:cNvPr>
          <p:cNvSpPr>
            <a:spLocks noGrp="1"/>
          </p:cNvSpPr>
          <p:nvPr>
            <p:ph idx="1"/>
          </p:nvPr>
        </p:nvSpPr>
        <p:spPr/>
        <p:txBody>
          <a:bodyPr>
            <a:normAutofit fontScale="92500" lnSpcReduction="10000"/>
          </a:bodyPr>
          <a:lstStyle/>
          <a:p>
            <a:pPr marL="0" indent="0">
              <a:buNone/>
            </a:pPr>
            <a:r>
              <a:rPr lang="ja-JP" altLang="en-US" dirty="0"/>
              <a:t>デモを成功させるために</a:t>
            </a:r>
            <a:endParaRPr lang="en-US" altLang="ja-JP" dirty="0"/>
          </a:p>
          <a:p>
            <a:r>
              <a:rPr lang="ja-JP" altLang="en-US" dirty="0"/>
              <a:t>画像の前処理</a:t>
            </a:r>
            <a:r>
              <a:rPr lang="en-US" altLang="ja-JP" dirty="0"/>
              <a:t>(</a:t>
            </a:r>
            <a:r>
              <a:rPr lang="ja-JP" altLang="en-US" dirty="0"/>
              <a:t>閾値処理</a:t>
            </a:r>
            <a:r>
              <a:rPr lang="en-US" altLang="ja-JP" dirty="0"/>
              <a:t>)</a:t>
            </a:r>
          </a:p>
          <a:p>
            <a:pPr lvl="1"/>
            <a:r>
              <a:rPr lang="en-US" altLang="ja-JP" dirty="0"/>
              <a:t>Cv2.threshold(</a:t>
            </a:r>
            <a:r>
              <a:rPr lang="en-US" altLang="ja-JP" dirty="0" err="1"/>
              <a:t>img</a:t>
            </a:r>
            <a:r>
              <a:rPr lang="en-US" altLang="ja-JP" dirty="0"/>
              <a:t>, 70, 255, cv2.THRESH_BINARY)</a:t>
            </a:r>
          </a:p>
          <a:p>
            <a:pPr marL="228600" lvl="1" indent="0">
              <a:buNone/>
            </a:pPr>
            <a:r>
              <a:rPr lang="ja-JP" altLang="en-US" dirty="0"/>
              <a:t>＃</a:t>
            </a:r>
            <a:r>
              <a:rPr lang="en-US" altLang="ja-JP" dirty="0"/>
              <a:t>pixel</a:t>
            </a:r>
            <a:r>
              <a:rPr lang="ja-JP" altLang="en-US" dirty="0"/>
              <a:t>値が</a:t>
            </a:r>
            <a:r>
              <a:rPr lang="en-US" altLang="ja-JP" dirty="0"/>
              <a:t>70</a:t>
            </a:r>
            <a:r>
              <a:rPr lang="ja-JP" altLang="en-US" dirty="0"/>
              <a:t>を超えた場合</a:t>
            </a:r>
            <a:r>
              <a:rPr lang="en-US" altLang="ja-JP" dirty="0"/>
              <a:t>255</a:t>
            </a:r>
            <a:r>
              <a:rPr lang="ja-JP" altLang="en-US" dirty="0"/>
              <a:t>にする。それ以外は</a:t>
            </a:r>
            <a:r>
              <a:rPr lang="en-US" altLang="ja-JP" dirty="0"/>
              <a:t>0.</a:t>
            </a:r>
          </a:p>
          <a:p>
            <a:pPr lvl="1"/>
            <a:r>
              <a:rPr lang="ja-JP" altLang="en-US" dirty="0"/>
              <a:t>輝度</a:t>
            </a:r>
            <a:r>
              <a:rPr lang="en-US" altLang="ja-JP" dirty="0"/>
              <a:t>70</a:t>
            </a:r>
            <a:r>
              <a:rPr lang="ja-JP" altLang="en-US" dirty="0"/>
              <a:t>を閾値とし２値化</a:t>
            </a:r>
            <a:r>
              <a:rPr lang="en-US" altLang="ja-JP" dirty="0"/>
              <a:t>(</a:t>
            </a:r>
            <a:r>
              <a:rPr lang="ja-JP" altLang="en-US" dirty="0"/>
              <a:t>黒</a:t>
            </a:r>
            <a:r>
              <a:rPr lang="en-US" altLang="ja-JP" dirty="0"/>
              <a:t>(0), </a:t>
            </a:r>
            <a:r>
              <a:rPr lang="ja-JP" altLang="en-US" dirty="0"/>
              <a:t>白</a:t>
            </a:r>
            <a:r>
              <a:rPr lang="en-US" altLang="ja-JP" dirty="0"/>
              <a:t>(255))</a:t>
            </a:r>
            <a:r>
              <a:rPr lang="ja-JP" altLang="en-US" dirty="0"/>
              <a:t>する。</a:t>
            </a:r>
            <a:endParaRPr lang="en-US" altLang="ja-JP" dirty="0"/>
          </a:p>
          <a:p>
            <a:r>
              <a:rPr lang="ja-JP" altLang="en-US" dirty="0"/>
              <a:t>位置ロバスト性をあげる</a:t>
            </a:r>
            <a:endParaRPr lang="en-US" altLang="ja-JP" dirty="0"/>
          </a:p>
          <a:p>
            <a:pPr lvl="1"/>
            <a:r>
              <a:rPr lang="ja-JP" altLang="en-US" dirty="0"/>
              <a:t>データに回転、ノイズを加えて再学習すると強くなれるかも。</a:t>
            </a:r>
            <a:endParaRPr lang="en-US" altLang="ja-JP" dirty="0"/>
          </a:p>
          <a:p>
            <a:pPr lvl="1"/>
            <a:endParaRPr lang="en-US" altLang="ja-JP" dirty="0"/>
          </a:p>
          <a:p>
            <a:pPr marL="0" indent="0">
              <a:buNone/>
            </a:pPr>
            <a:r>
              <a:rPr lang="ja-JP" altLang="en-US" dirty="0"/>
              <a:t>デモの見せ方を考える</a:t>
            </a:r>
            <a:endParaRPr lang="en-US" altLang="ja-JP" dirty="0"/>
          </a:p>
          <a:p>
            <a:pPr marL="0" indent="0">
              <a:buNone/>
            </a:pPr>
            <a:r>
              <a:rPr lang="en-US" altLang="ja-JP" dirty="0"/>
              <a:t>Tracking</a:t>
            </a:r>
            <a:r>
              <a:rPr lang="ja-JP" altLang="en-US" dirty="0"/>
              <a:t>の例外処理を追加する</a:t>
            </a:r>
            <a:endParaRPr lang="en-US" altLang="ja-JP" dirty="0"/>
          </a:p>
          <a:p>
            <a:pPr marL="0" indent="0">
              <a:buNone/>
            </a:pPr>
            <a:r>
              <a:rPr lang="ja-JP" altLang="en-US" dirty="0"/>
              <a:t>現在データベースにないポストコードを受けると落ちてしまうので落ちないように</a:t>
            </a:r>
            <a:endParaRPr lang="en-US" altLang="ja-JP" dirty="0"/>
          </a:p>
        </p:txBody>
      </p:sp>
    </p:spTree>
    <p:extLst>
      <p:ext uri="{BB962C8B-B14F-4D97-AF65-F5344CB8AC3E}">
        <p14:creationId xmlns:p14="http://schemas.microsoft.com/office/powerpoint/2010/main" val="285175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DCE616-11CB-4CA7-9E8B-6409F2703D17}"/>
              </a:ext>
            </a:extLst>
          </p:cNvPr>
          <p:cNvSpPr>
            <a:spLocks noGrp="1"/>
          </p:cNvSpPr>
          <p:nvPr>
            <p:ph type="title"/>
          </p:nvPr>
        </p:nvSpPr>
        <p:spPr/>
        <p:txBody>
          <a:bodyPr/>
          <a:lstStyle/>
          <a:p>
            <a:r>
              <a:rPr kumimoji="1" lang="en-US" altLang="ja-JP" dirty="0"/>
              <a:t>Tracking</a:t>
            </a:r>
            <a:endParaRPr kumimoji="1" lang="ja-JP" altLang="en-US" dirty="0"/>
          </a:p>
        </p:txBody>
      </p:sp>
      <p:grpSp>
        <p:nvGrpSpPr>
          <p:cNvPr id="4" name="グループ化 3">
            <a:extLst>
              <a:ext uri="{FF2B5EF4-FFF2-40B4-BE49-F238E27FC236}">
                <a16:creationId xmlns:a16="http://schemas.microsoft.com/office/drawing/2014/main" id="{51A154D3-FE17-4EDB-B9BB-A1F5EEE076EB}"/>
              </a:ext>
            </a:extLst>
          </p:cNvPr>
          <p:cNvGrpSpPr/>
          <p:nvPr/>
        </p:nvGrpSpPr>
        <p:grpSpPr>
          <a:xfrm>
            <a:off x="0" y="2393452"/>
            <a:ext cx="5599676" cy="3824468"/>
            <a:chOff x="6537257" y="2393451"/>
            <a:chExt cx="5599676" cy="3824468"/>
          </a:xfrm>
        </p:grpSpPr>
        <p:sp>
          <p:nvSpPr>
            <p:cNvPr id="5" name="矢印: 下カーブ 4">
              <a:extLst>
                <a:ext uri="{FF2B5EF4-FFF2-40B4-BE49-F238E27FC236}">
                  <a16:creationId xmlns:a16="http://schemas.microsoft.com/office/drawing/2014/main" id="{D4D123FF-5AC9-486A-B675-AE016DB55056}"/>
                </a:ext>
              </a:extLst>
            </p:cNvPr>
            <p:cNvSpPr/>
            <p:nvPr/>
          </p:nvSpPr>
          <p:spPr>
            <a:xfrm>
              <a:off x="8167456" y="3817398"/>
              <a:ext cx="2237173" cy="25301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B6F5021-00E3-4583-926B-7607849D3A7D}"/>
                </a:ext>
              </a:extLst>
            </p:cNvPr>
            <p:cNvSpPr/>
            <p:nvPr/>
          </p:nvSpPr>
          <p:spPr>
            <a:xfrm>
              <a:off x="6537257" y="4343291"/>
              <a:ext cx="1630199" cy="554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t>4 0 0 0 4</a:t>
              </a:r>
              <a:endParaRPr kumimoji="1" lang="ja-JP" altLang="en-US" sz="2000" dirty="0"/>
            </a:p>
          </p:txBody>
        </p:sp>
        <p:grpSp>
          <p:nvGrpSpPr>
            <p:cNvPr id="7" name="グループ化 6">
              <a:extLst>
                <a:ext uri="{FF2B5EF4-FFF2-40B4-BE49-F238E27FC236}">
                  <a16:creationId xmlns:a16="http://schemas.microsoft.com/office/drawing/2014/main" id="{43D211EB-838E-4CA1-B6F0-DA1B4562E1B8}"/>
                </a:ext>
              </a:extLst>
            </p:cNvPr>
            <p:cNvGrpSpPr/>
            <p:nvPr/>
          </p:nvGrpSpPr>
          <p:grpSpPr>
            <a:xfrm>
              <a:off x="8625519" y="3098307"/>
              <a:ext cx="1146378" cy="1083184"/>
              <a:chOff x="9416251" y="4100125"/>
              <a:chExt cx="914400" cy="914400"/>
            </a:xfrm>
          </p:grpSpPr>
          <p:sp>
            <p:nvSpPr>
              <p:cNvPr id="11" name="正方形/長方形 10">
                <a:extLst>
                  <a:ext uri="{FF2B5EF4-FFF2-40B4-BE49-F238E27FC236}">
                    <a16:creationId xmlns:a16="http://schemas.microsoft.com/office/drawing/2014/main" id="{5A9C72BF-7304-42A4-B8CA-7DCE454B482D}"/>
                  </a:ext>
                </a:extLst>
              </p:cNvPr>
              <p:cNvSpPr/>
              <p:nvPr/>
            </p:nvSpPr>
            <p:spPr>
              <a:xfrm>
                <a:off x="9416251" y="4271020"/>
                <a:ext cx="914400" cy="572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2" name="グラフィックス 11" descr="コンピューター">
                <a:extLst>
                  <a:ext uri="{FF2B5EF4-FFF2-40B4-BE49-F238E27FC236}">
                    <a16:creationId xmlns:a16="http://schemas.microsoft.com/office/drawing/2014/main" id="{E46C7541-DA6A-435F-A4B1-9BB196D8912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6251" y="4100125"/>
                <a:ext cx="914400" cy="914400"/>
              </a:xfrm>
              <a:prstGeom prst="rect">
                <a:avLst/>
              </a:prstGeom>
            </p:spPr>
          </p:pic>
        </p:grpSp>
        <p:sp>
          <p:nvSpPr>
            <p:cNvPr id="8" name="四角形: メモ 7">
              <a:extLst>
                <a:ext uri="{FF2B5EF4-FFF2-40B4-BE49-F238E27FC236}">
                  <a16:creationId xmlns:a16="http://schemas.microsoft.com/office/drawing/2014/main" id="{0F931E06-C8C3-4E12-A107-FCD35B9E3E35}"/>
                </a:ext>
              </a:extLst>
            </p:cNvPr>
            <p:cNvSpPr/>
            <p:nvPr/>
          </p:nvSpPr>
          <p:spPr>
            <a:xfrm>
              <a:off x="9771897" y="4254566"/>
              <a:ext cx="2365036" cy="1321913"/>
            </a:xfrm>
            <a:prstGeom prst="foldedCorner">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a:t>Postcode 4004, Spring Hill, Queensland</a:t>
              </a:r>
            </a:p>
          </p:txBody>
        </p:sp>
        <p:sp>
          <p:nvSpPr>
            <p:cNvPr id="9" name="四角形: 角を丸くする 8">
              <a:extLst>
                <a:ext uri="{FF2B5EF4-FFF2-40B4-BE49-F238E27FC236}">
                  <a16:creationId xmlns:a16="http://schemas.microsoft.com/office/drawing/2014/main" id="{A50EA4E9-6123-4561-AFB3-9EACE3CB5C22}"/>
                </a:ext>
              </a:extLst>
            </p:cNvPr>
            <p:cNvSpPr/>
            <p:nvPr/>
          </p:nvSpPr>
          <p:spPr>
            <a:xfrm>
              <a:off x="6931852" y="2876364"/>
              <a:ext cx="4632265" cy="3341555"/>
            </a:xfrm>
            <a:prstGeom prst="roundRect">
              <a:avLst/>
            </a:prstGeom>
            <a:noFill/>
            <a:ln w="57150">
              <a:solidFill>
                <a:schemeClr val="tx1"/>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F375698-F9A9-496E-874C-3945CE6E0D73}"/>
                </a:ext>
              </a:extLst>
            </p:cNvPr>
            <p:cNvSpPr/>
            <p:nvPr/>
          </p:nvSpPr>
          <p:spPr>
            <a:xfrm>
              <a:off x="8024410" y="2393451"/>
              <a:ext cx="2840045" cy="66582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Tracking</a:t>
              </a:r>
              <a:endParaRPr kumimoji="1" lang="ja-JP" altLang="en-US" dirty="0"/>
            </a:p>
          </p:txBody>
        </p:sp>
      </p:grpSp>
      <p:sp>
        <p:nvSpPr>
          <p:cNvPr id="13" name="コンテンツ プレースホルダー 2">
            <a:extLst>
              <a:ext uri="{FF2B5EF4-FFF2-40B4-BE49-F238E27FC236}">
                <a16:creationId xmlns:a16="http://schemas.microsoft.com/office/drawing/2014/main" id="{089F93F8-15F3-4FF4-9AAD-600316366D58}"/>
              </a:ext>
            </a:extLst>
          </p:cNvPr>
          <p:cNvSpPr>
            <a:spLocks noGrp="1"/>
          </p:cNvSpPr>
          <p:nvPr>
            <p:ph idx="1"/>
          </p:nvPr>
        </p:nvSpPr>
        <p:spPr>
          <a:xfrm>
            <a:off x="5610686" y="2011680"/>
            <a:ext cx="6427434" cy="4206240"/>
          </a:xfrm>
        </p:spPr>
        <p:txBody>
          <a:bodyPr/>
          <a:lstStyle/>
          <a:p>
            <a:r>
              <a:rPr kumimoji="1" lang="en-US" altLang="ja-JP" dirty="0"/>
              <a:t>CNN</a:t>
            </a:r>
            <a:r>
              <a:rPr kumimoji="1" lang="ja-JP" altLang="en-US" dirty="0"/>
              <a:t>の出力から得られた文字コードを</a:t>
            </a:r>
            <a:r>
              <a:rPr kumimoji="1" lang="en-US" altLang="ja-JP" dirty="0"/>
              <a:t>PC</a:t>
            </a:r>
            <a:r>
              <a:rPr kumimoji="1" lang="ja-JP" altLang="en-US" dirty="0"/>
              <a:t>に送る</a:t>
            </a:r>
            <a:endParaRPr kumimoji="1" lang="en-US" altLang="ja-JP" dirty="0"/>
          </a:p>
          <a:p>
            <a:r>
              <a:rPr lang="ja-JP" altLang="en-US" dirty="0"/>
              <a:t>認識結果をもとに住所をトラックする</a:t>
            </a:r>
            <a:endParaRPr lang="en-US" altLang="ja-JP" dirty="0"/>
          </a:p>
          <a:p>
            <a:r>
              <a:rPr kumimoji="1" lang="ja-JP" altLang="en-US" dirty="0"/>
              <a:t>画面に住所を表示！</a:t>
            </a:r>
            <a:endParaRPr kumimoji="1" lang="en-US" altLang="ja-JP" dirty="0"/>
          </a:p>
          <a:p>
            <a:r>
              <a:rPr kumimoji="1" lang="en-US" altLang="ja-JP" dirty="0"/>
              <a:t>(</a:t>
            </a:r>
            <a:r>
              <a:rPr kumimoji="1" lang="ja-JP" altLang="en-US" dirty="0"/>
              <a:t>来場者の住所を特定する！</a:t>
            </a:r>
            <a:r>
              <a:rPr kumimoji="1" lang="en-US" altLang="ja-JP" dirty="0"/>
              <a:t>)</a:t>
            </a:r>
            <a:endParaRPr kumimoji="1" lang="ja-JP" altLang="en-US" dirty="0"/>
          </a:p>
        </p:txBody>
      </p:sp>
      <p:cxnSp>
        <p:nvCxnSpPr>
          <p:cNvPr id="15" name="直線コネクタ 14">
            <a:extLst>
              <a:ext uri="{FF2B5EF4-FFF2-40B4-BE49-F238E27FC236}">
                <a16:creationId xmlns:a16="http://schemas.microsoft.com/office/drawing/2014/main" id="{8D906980-9E5C-4556-97F5-179949C148CC}"/>
              </a:ext>
            </a:extLst>
          </p:cNvPr>
          <p:cNvCxnSpPr/>
          <p:nvPr/>
        </p:nvCxnSpPr>
        <p:spPr>
          <a:xfrm>
            <a:off x="5894772" y="3641702"/>
            <a:ext cx="356882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09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6A6C6-62DA-4270-A0E0-61257B6F5D80}"/>
              </a:ext>
            </a:extLst>
          </p:cNvPr>
          <p:cNvSpPr>
            <a:spLocks noGrp="1"/>
          </p:cNvSpPr>
          <p:nvPr>
            <p:ph type="title"/>
          </p:nvPr>
        </p:nvSpPr>
        <p:spPr/>
        <p:txBody>
          <a:bodyPr/>
          <a:lstStyle/>
          <a:p>
            <a:r>
              <a:rPr kumimoji="1" lang="en-US" altLang="ja-JP" dirty="0"/>
              <a:t>tracking</a:t>
            </a:r>
            <a:r>
              <a:rPr kumimoji="1" lang="ja-JP" altLang="en-US" dirty="0"/>
              <a:t>班　</a:t>
            </a:r>
            <a:r>
              <a:rPr kumimoji="1" lang="en-US" altLang="ja-JP" dirty="0"/>
              <a:t>status report</a:t>
            </a:r>
            <a:endParaRPr kumimoji="1" lang="ja-JP" altLang="en-US" dirty="0"/>
          </a:p>
        </p:txBody>
      </p:sp>
      <p:sp>
        <p:nvSpPr>
          <p:cNvPr id="3" name="コンテンツ プレースホルダー 2">
            <a:extLst>
              <a:ext uri="{FF2B5EF4-FFF2-40B4-BE49-F238E27FC236}">
                <a16:creationId xmlns:a16="http://schemas.microsoft.com/office/drawing/2014/main" id="{C0E3E611-A6E2-40D3-AC44-092A381A4AEA}"/>
              </a:ext>
            </a:extLst>
          </p:cNvPr>
          <p:cNvSpPr>
            <a:spLocks noGrp="1"/>
          </p:cNvSpPr>
          <p:nvPr>
            <p:ph idx="1"/>
            <p:extLst>
              <p:ext uri="{D42A27DB-BD31-4B8C-83A1-F6EECF244321}">
                <p14:modId xmlns:p14="http://schemas.microsoft.com/office/powerpoint/2010/main" val="2970649836"/>
              </p:ext>
            </p:extLst>
          </p:nvPr>
        </p:nvSpPr>
        <p:spPr/>
        <p:txBody>
          <a:bodyPr vert="horz" lIns="91440" tIns="45720" rIns="91440" bIns="45720" rtlCol="0" anchor="t">
            <a:normAutofit/>
          </a:bodyPr>
          <a:lstStyle/>
          <a:p>
            <a:pPr marL="0" indent="0">
              <a:buNone/>
            </a:pPr>
            <a:r>
              <a:rPr lang="en-US" altLang="ja-JP" dirty="0"/>
              <a:t>[</a:t>
            </a:r>
            <a:r>
              <a:rPr lang="ja-JP" altLang="en-US" dirty="0"/>
              <a:t>やったこと</a:t>
            </a:r>
            <a:r>
              <a:rPr lang="en-US" altLang="ja-JP" dirty="0"/>
              <a:t>]</a:t>
            </a:r>
          </a:p>
          <a:p>
            <a:r>
              <a:rPr lang="ja-JP" altLang="en-US" dirty="0">
                <a:latin typeface="ＭＳ ゴシック"/>
                <a:ea typeface="ＭＳ ゴシック"/>
              </a:rPr>
              <a:t>進捗なんてなかった</a:t>
            </a:r>
            <a:r>
              <a:rPr lang="bo-CN" altLang="ja-JP" dirty="0">
                <a:latin typeface="ＭＳ ゴシック"/>
                <a:ea typeface="ＭＳ ゴシック"/>
              </a:rPr>
              <a:t>_(´ཀ</a:t>
            </a:r>
            <a:r>
              <a:rPr lang="ja-JP" altLang="en-US" dirty="0">
                <a:latin typeface="ＭＳ ゴシック"/>
                <a:ea typeface="ＭＳ ゴシック"/>
              </a:rPr>
              <a:t>｀</a:t>
            </a:r>
            <a:r>
              <a:rPr lang="ja-JP" altLang="bo-CN" dirty="0">
                <a:latin typeface="ＭＳ ゴシック"/>
                <a:ea typeface="ＭＳ ゴシック"/>
              </a:rPr>
              <a:t>」∠</a:t>
            </a:r>
            <a:r>
              <a:rPr lang="en-US" altLang="ja-JP" dirty="0">
                <a:latin typeface="ＭＳ ゴシック"/>
                <a:ea typeface="ＭＳ ゴシック"/>
              </a:rPr>
              <a:t>)_</a:t>
            </a:r>
          </a:p>
          <a:p>
            <a:pPr marL="0" indent="0">
              <a:buNone/>
            </a:pPr>
            <a:r>
              <a:rPr lang="en-US" altLang="ja-JP" dirty="0">
                <a:latin typeface="ＭＳ ゴシック"/>
                <a:ea typeface="ＭＳ ゴシック"/>
              </a:rPr>
              <a:t>[</a:t>
            </a:r>
            <a:r>
              <a:rPr lang="ja-JP" altLang="en-US" dirty="0">
                <a:latin typeface="ＭＳ ゴシック"/>
                <a:ea typeface="ＭＳ ゴシック"/>
              </a:rPr>
              <a:t>困ってること</a:t>
            </a:r>
            <a:r>
              <a:rPr lang="en-US" altLang="ja-JP" dirty="0">
                <a:latin typeface="ＭＳ ゴシック"/>
                <a:ea typeface="ＭＳ ゴシック"/>
              </a:rPr>
              <a:t>]</a:t>
            </a:r>
          </a:p>
          <a:p>
            <a:r>
              <a:rPr lang="ja-JP" altLang="en-US" dirty="0">
                <a:latin typeface="ＭＳ ゴシック"/>
                <a:ea typeface="ＭＳ ゴシック"/>
              </a:rPr>
              <a:t>ネットワーク関係弱すぎてどうしたら</a:t>
            </a:r>
            <a:br>
              <a:rPr lang="en-US" altLang="ja-JP" dirty="0">
                <a:latin typeface="ＭＳ ゴシック"/>
                <a:ea typeface="ＭＳ ゴシック"/>
              </a:rPr>
            </a:br>
            <a:r>
              <a:rPr lang="ja-JP" altLang="en-US" dirty="0">
                <a:latin typeface="ＭＳ ゴシック"/>
                <a:ea typeface="ＭＳ ゴシック"/>
              </a:rPr>
              <a:t>マージさせられるかわかんない</a:t>
            </a:r>
            <a:endParaRPr lang="en-US" altLang="ja-JP" dirty="0">
              <a:latin typeface="ＭＳ ゴシック"/>
              <a:ea typeface="ＭＳ ゴシック"/>
            </a:endParaRPr>
          </a:p>
          <a:p>
            <a:pPr marL="0" indent="0">
              <a:buNone/>
            </a:pPr>
            <a:r>
              <a:rPr kumimoji="1" lang="en-US" altLang="ja-JP" dirty="0"/>
              <a:t>[</a:t>
            </a:r>
            <a:r>
              <a:rPr kumimoji="1" lang="ja-JP" altLang="en-US" dirty="0"/>
              <a:t>つぎにすること</a:t>
            </a:r>
            <a:r>
              <a:rPr kumimoji="1" lang="en-US" altLang="ja-JP" dirty="0"/>
              <a:t>]</a:t>
            </a:r>
          </a:p>
          <a:p>
            <a:r>
              <a:rPr lang="en-US" altLang="ja-JP" dirty="0"/>
              <a:t>Extractor</a:t>
            </a:r>
            <a:r>
              <a:rPr lang="ja-JP" altLang="en-US" dirty="0"/>
              <a:t>とマージ</a:t>
            </a:r>
            <a:endParaRPr lang="en-US" altLang="ja-JP" dirty="0" err="1"/>
          </a:p>
          <a:p>
            <a:pPr>
              <a:buChar char="•"/>
            </a:pPr>
            <a:endParaRPr lang="en-US" altLang="ja-JP" dirty="0">
              <a:latin typeface="ＭＳ ゴシック"/>
              <a:ea typeface="ＭＳ ゴシック"/>
            </a:endParaRPr>
          </a:p>
        </p:txBody>
      </p:sp>
      <p:pic>
        <p:nvPicPr>
          <p:cNvPr id="4" name="図 4" descr="image.png"/>
          <p:cNvPicPr>
            <a:picLocks noChangeAspect="1"/>
          </p:cNvPicPr>
          <p:nvPr/>
        </p:nvPicPr>
        <p:blipFill rotWithShape="1">
          <a:blip r:embed="rId3"/>
          <a:srcRect l="738" t="1186" r="16691" b="25964"/>
          <a:stretch/>
        </p:blipFill>
        <p:spPr>
          <a:xfrm>
            <a:off x="7660233" y="2762678"/>
            <a:ext cx="3938860" cy="3455242"/>
          </a:xfrm>
          <a:prstGeom prst="rect">
            <a:avLst/>
          </a:prstGeom>
        </p:spPr>
      </p:pic>
    </p:spTree>
    <p:extLst>
      <p:ext uri="{BB962C8B-B14F-4D97-AF65-F5344CB8AC3E}">
        <p14:creationId xmlns:p14="http://schemas.microsoft.com/office/powerpoint/2010/main" val="1193981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TM03090430[[fn=縞模様]]</Template>
  <TotalTime>3088</TotalTime>
  <Words>532</Words>
  <Application>Microsoft Office PowerPoint</Application>
  <PresentationFormat>ワイド画面</PresentationFormat>
  <Paragraphs>123</Paragraphs>
  <Slides>14</Slides>
  <Notes>1</Notes>
  <HiddenSlides>10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HGP行書体</vt:lpstr>
      <vt:lpstr>ＭＳ ゴシック</vt:lpstr>
      <vt:lpstr>游ゴシック</vt:lpstr>
      <vt:lpstr>Corbel</vt:lpstr>
      <vt:lpstr>Microsoft Himalaya</vt:lpstr>
      <vt:lpstr>Wingdings</vt:lpstr>
      <vt:lpstr>縞模様</vt:lpstr>
      <vt:lpstr>Team RINKOH</vt:lpstr>
      <vt:lpstr>目標　  CNNを用いてPOST CODE RECOGNIITONします</vt:lpstr>
      <vt:lpstr>タスク 分担</vt:lpstr>
      <vt:lpstr>Extractor</vt:lpstr>
      <vt:lpstr>現状報告</vt:lpstr>
      <vt:lpstr>Extractor</vt:lpstr>
      <vt:lpstr>次にすること</vt:lpstr>
      <vt:lpstr>Tracking</vt:lpstr>
      <vt:lpstr>tracking班　status report</vt:lpstr>
      <vt:lpstr>schedule</vt:lpstr>
      <vt:lpstr>Tracking 班</vt:lpstr>
      <vt:lpstr>Extractor </vt:lpstr>
      <vt:lpstr>Ｂｋ</vt:lpstr>
      <vt:lpstr>文字認識の様子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RINKO</dc:title>
  <dc:creator>村上龍之介</dc:creator>
  <cp:lastModifiedBy>村上龍之介</cp:lastModifiedBy>
  <cp:revision>29</cp:revision>
  <dcterms:created xsi:type="dcterms:W3CDTF">2017-06-27T04:28:43Z</dcterms:created>
  <dcterms:modified xsi:type="dcterms:W3CDTF">2017-08-08T08:09:48Z</dcterms:modified>
</cp:coreProperties>
</file>