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494" r:id="rId2"/>
    <p:sldId id="498" r:id="rId3"/>
    <p:sldId id="616" r:id="rId4"/>
    <p:sldId id="617" r:id="rId5"/>
    <p:sldId id="603" r:id="rId6"/>
    <p:sldId id="564" r:id="rId7"/>
    <p:sldId id="619" r:id="rId8"/>
    <p:sldId id="604" r:id="rId9"/>
    <p:sldId id="618" r:id="rId10"/>
    <p:sldId id="606" r:id="rId11"/>
    <p:sldId id="607" r:id="rId12"/>
    <p:sldId id="608" r:id="rId13"/>
    <p:sldId id="605" r:id="rId14"/>
    <p:sldId id="613" r:id="rId15"/>
    <p:sldId id="614" r:id="rId16"/>
    <p:sldId id="610" r:id="rId17"/>
    <p:sldId id="611" r:id="rId18"/>
    <p:sldId id="598" r:id="rId19"/>
  </p:sldIdLst>
  <p:sldSz cx="12192000" cy="6858000"/>
  <p:notesSz cx="9872663" cy="6742113"/>
  <p:embeddedFontLst>
    <p:embeddedFont>
      <p:font typeface="굴림" panose="020B0600000101010101" pitchFamily="34" charset="-127"/>
      <p:regular r:id="rId21"/>
    </p:embeddedFont>
    <p:embeddedFont>
      <p:font typeface="맑은 고딕" panose="020B0503020000020004" pitchFamily="34" charset="-127"/>
      <p:regular r:id="rId22"/>
      <p:bold r:id="rId23"/>
    </p:embeddedFont>
    <p:embeddedFont>
      <p:font typeface="나눔바른고딕" panose="020B0603020101020101" pitchFamily="34" charset="-127"/>
      <p:regular r:id="rId24"/>
      <p:bold r:id="rId25"/>
    </p:embeddedFont>
    <p:embeddedFont>
      <p:font typeface="Cambria Math" panose="02040503050406030204" pitchFamily="18" charset="0"/>
      <p:regular r:id="rId26"/>
    </p:embeddedFont>
    <p:embeddedFont>
      <p:font typeface="NanumBarunGothic" panose="020B0603020101020101" pitchFamily="34" charset="-127"/>
      <p:regular r:id="rId27"/>
      <p:bold r:id="rId28"/>
    </p:embeddedFont>
    <p:embeddedFont>
      <p:font typeface="Stencil" pitchFamily="82" charset="0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6" clrIdx="0">
    <p:extLst>
      <p:ext uri="{19B8F6BF-5375-455C-9EA6-DF929625EA0E}">
        <p15:presenceInfo xmlns:p15="http://schemas.microsoft.com/office/powerpoint/2012/main" userId="5d1de84827d3635b" providerId="Windows Live"/>
      </p:ext>
    </p:extLst>
  </p:cmAuthor>
  <p:cmAuthor id="2" name="82108" initials="8" lastIdx="1" clrIdx="1">
    <p:extLst>
      <p:ext uri="{19B8F6BF-5375-455C-9EA6-DF929625EA0E}">
        <p15:presenceInfo xmlns:p15="http://schemas.microsoft.com/office/powerpoint/2012/main" userId="8210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929292"/>
    <a:srgbClr val="636C73"/>
    <a:srgbClr val="91979C"/>
    <a:srgbClr val="191C2E"/>
    <a:srgbClr val="8E786E"/>
    <a:srgbClr val="4B3840"/>
    <a:srgbClr val="CD0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 autoAdjust="0"/>
    <p:restoredTop sz="89575"/>
  </p:normalViewPr>
  <p:slideViewPr>
    <p:cSldViewPr>
      <p:cViewPr varScale="1">
        <p:scale>
          <a:sx n="113" d="100"/>
          <a:sy n="113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17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154" cy="337106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226" y="0"/>
            <a:ext cx="4278154" cy="337106"/>
          </a:xfrm>
          <a:prstGeom prst="rect">
            <a:avLst/>
          </a:prstGeom>
        </p:spPr>
        <p:txBody>
          <a:bodyPr vert="horz" lIns="90836" tIns="45418" rIns="90836" bIns="45418" rtlCol="0"/>
          <a:lstStyle>
            <a:lvl1pPr algn="r">
              <a:defRPr sz="1200"/>
            </a:lvl1pPr>
          </a:lstStyle>
          <a:p>
            <a:fld id="{359E9D7F-4824-4491-9315-F4429136E7F8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4825"/>
            <a:ext cx="4494213" cy="2528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36" tIns="45418" rIns="90836" bIns="454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267" y="3202504"/>
            <a:ext cx="7898130" cy="3033951"/>
          </a:xfrm>
          <a:prstGeom prst="rect">
            <a:avLst/>
          </a:prstGeom>
        </p:spPr>
        <p:txBody>
          <a:bodyPr vert="horz" lIns="90836" tIns="45418" rIns="90836" bIns="454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03837"/>
            <a:ext cx="4278154" cy="337106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226" y="6403837"/>
            <a:ext cx="4278154" cy="337106"/>
          </a:xfrm>
          <a:prstGeom prst="rect">
            <a:avLst/>
          </a:prstGeom>
        </p:spPr>
        <p:txBody>
          <a:bodyPr vert="horz" lIns="90836" tIns="45418" rIns="90836" bIns="45418" rtlCol="0" anchor="b"/>
          <a:lstStyle>
            <a:lvl1pPr algn="r">
              <a:defRPr sz="1200"/>
            </a:lvl1pPr>
          </a:lstStyle>
          <a:p>
            <a:fld id="{0A23F2E4-FEDC-465B-BF16-A608676C06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19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318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0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1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ratio</a:t>
            </a:r>
            <a:r>
              <a:rPr lang="ko-KR" altLang="en-US" dirty="0"/>
              <a:t>에 대한 설명</a:t>
            </a:r>
            <a:r>
              <a:rPr lang="en-US" altLang="ko-KR" dirty="0"/>
              <a:t>(11/16)</a:t>
            </a:r>
          </a:p>
          <a:p>
            <a:endParaRPr lang="en-US" altLang="ko-KR" dirty="0"/>
          </a:p>
          <a:p>
            <a:r>
              <a:rPr lang="en-US" altLang="ko-KR" dirty="0"/>
              <a:t>K-means</a:t>
            </a:r>
          </a:p>
          <a:p>
            <a:r>
              <a:rPr lang="ko-KR" altLang="en-US" dirty="0"/>
              <a:t>계산이 어떻게 이루어 지는가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가 무엇인가 </a:t>
            </a:r>
            <a:r>
              <a:rPr lang="en-US" altLang="ko-KR" dirty="0"/>
              <a:t>:</a:t>
            </a:r>
            <a:r>
              <a:rPr lang="ko-KR" altLang="en-US" dirty="0"/>
              <a:t> 최종 중심점을 </a:t>
            </a:r>
            <a:r>
              <a:rPr lang="ko-KR" altLang="en-US" dirty="0" err="1"/>
              <a:t>찾았다는것을</a:t>
            </a:r>
            <a:r>
              <a:rPr lang="ko-KR" altLang="en-US" dirty="0"/>
              <a:t> 설명 해야함</a:t>
            </a:r>
            <a:endParaRPr lang="en-US" altLang="ko-KR" dirty="0"/>
          </a:p>
          <a:p>
            <a:r>
              <a:rPr lang="ko-KR" altLang="en-US" dirty="0"/>
              <a:t>위 연결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클러스터 중심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군집된</a:t>
            </a:r>
            <a:r>
              <a:rPr lang="ko-KR" altLang="en-US" dirty="0"/>
              <a:t> 이미지들의 중심 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4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en-US" altLang="ko-KR" dirty="0"/>
              <a:t>:</a:t>
            </a:r>
            <a:r>
              <a:rPr lang="ko-KR" altLang="en-US" dirty="0"/>
              <a:t> 사진을 어떻게 거리를 </a:t>
            </a:r>
            <a:r>
              <a:rPr lang="ko-KR" altLang="en-US" dirty="0" err="1"/>
              <a:t>낼것인가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WHY? </a:t>
            </a:r>
            <a:r>
              <a:rPr lang="ko-KR" altLang="en-US" dirty="0"/>
              <a:t>왜 이것을 하는가 </a:t>
            </a:r>
            <a:r>
              <a:rPr lang="en-US" altLang="ko-KR" dirty="0"/>
              <a:t>-&gt;</a:t>
            </a:r>
            <a:r>
              <a:rPr lang="ko-KR" altLang="en-US" dirty="0"/>
              <a:t> 군집의 특징을 추출하기 위해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7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94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7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random_state</a:t>
            </a:r>
            <a:r>
              <a:rPr lang="en-US" altLang="ko-KR" dirty="0"/>
              <a:t> </a:t>
            </a:r>
            <a:r>
              <a:rPr lang="ko-KR" altLang="en-US" dirty="0"/>
              <a:t>뜻 이게 </a:t>
            </a:r>
            <a:r>
              <a:rPr lang="ko-KR" altLang="en-US" dirty="0" err="1"/>
              <a:t>의미하는것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290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8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3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중심점</a:t>
            </a:r>
            <a:r>
              <a:rPr kumimoji="1" lang="en-US" altLang="ko-KR" dirty="0"/>
              <a:t>(</a:t>
            </a:r>
            <a:r>
              <a:rPr kumimoji="1" lang="ko-KR" altLang="en-US" dirty="0"/>
              <a:t>숫자</a:t>
            </a:r>
            <a:r>
              <a:rPr kumimoji="1" lang="en-US" altLang="ko-KR" dirty="0"/>
              <a:t>)</a:t>
            </a:r>
            <a:r>
              <a:rPr kumimoji="1" lang="ko-KR" altLang="en-US" dirty="0"/>
              <a:t> 소속이라는 단어를 쓰지 않음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중심점</a:t>
            </a:r>
            <a:r>
              <a:rPr kumimoji="1" lang="en-US" altLang="ko-KR" dirty="0"/>
              <a:t>(</a:t>
            </a:r>
            <a:r>
              <a:rPr kumimoji="1" lang="ko-KR" altLang="en-US" dirty="0"/>
              <a:t>숫자</a:t>
            </a:r>
            <a:r>
              <a:rPr kumimoji="1" lang="en-US" altLang="ko-KR" dirty="0"/>
              <a:t>)</a:t>
            </a:r>
            <a:r>
              <a:rPr kumimoji="1" lang="ko-KR" altLang="en-US" dirty="0"/>
              <a:t> 소속이라는 단어를 쓰지 않음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24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비슷한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그림을 모아 평균을 구해 이미지를 찾는 방법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0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en-US" altLang="ko-KR" dirty="0"/>
              <a:t>K-Means</a:t>
            </a:r>
            <a:r>
              <a:rPr lang="ko-KR" altLang="en-US" dirty="0"/>
              <a:t>가 이루어 지는가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클러스터 </a:t>
            </a:r>
            <a:r>
              <a:rPr lang="en-US" altLang="ko-KR" dirty="0"/>
              <a:t>-&gt;</a:t>
            </a:r>
            <a:r>
              <a:rPr lang="ko-KR" altLang="en-US" dirty="0"/>
              <a:t> 군집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5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군집번호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en-US" altLang="ko-KR" dirty="0"/>
              <a:t>111</a:t>
            </a:r>
            <a:r>
              <a:rPr lang="ko-KR" altLang="en-US" dirty="0"/>
              <a:t>개의 샘플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98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 </a:t>
            </a:r>
            <a:r>
              <a:rPr lang="en-US" altLang="ko-KR" dirty="0"/>
              <a:t>91</a:t>
            </a:r>
            <a:r>
              <a:rPr lang="ko-KR" altLang="en-US" dirty="0"/>
              <a:t>개로 나누어 짐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16)</a:t>
            </a:r>
          </a:p>
          <a:p>
            <a:endParaRPr lang="en-US" altLang="ko-KR" dirty="0"/>
          </a:p>
          <a:p>
            <a:r>
              <a:rPr lang="ko-KR" altLang="en-US" dirty="0"/>
              <a:t>어떻게 </a:t>
            </a:r>
            <a:r>
              <a:rPr lang="en-US" altLang="ko-KR" dirty="0"/>
              <a:t>K-Means</a:t>
            </a:r>
            <a:r>
              <a:rPr lang="ko-KR" altLang="en-US" dirty="0"/>
              <a:t>가 이루어 지는가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클러스터 </a:t>
            </a:r>
            <a:r>
              <a:rPr lang="en-US" altLang="ko-KR" dirty="0"/>
              <a:t>-&gt;</a:t>
            </a:r>
            <a:r>
              <a:rPr lang="ko-KR" altLang="en-US" dirty="0"/>
              <a:t> 군집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63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내장함수 찾아보기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하이라이트 </a:t>
            </a:r>
            <a:r>
              <a:rPr lang="en-US" altLang="ko-KR" dirty="0"/>
              <a:t>or </a:t>
            </a:r>
            <a:r>
              <a:rPr lang="ko-KR" altLang="en-US" dirty="0"/>
              <a:t>따로 정리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draw_fruits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(</a:t>
            </a:r>
            <a:r>
              <a:rPr lang="ko-KR" altLang="en-US" dirty="0"/>
              <a:t>샘플 개수</a:t>
            </a:r>
            <a:r>
              <a:rPr lang="en-US" altLang="ko-KR" dirty="0"/>
              <a:t>, </a:t>
            </a:r>
            <a:r>
              <a:rPr lang="ko-KR" altLang="en-US" dirty="0"/>
              <a:t>너비</a:t>
            </a:r>
            <a:r>
              <a:rPr lang="en-US" altLang="ko-KR" dirty="0"/>
              <a:t>, 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배열을 </a:t>
            </a:r>
            <a:r>
              <a:rPr lang="ko-KR" altLang="en-US" dirty="0" err="1"/>
              <a:t>입력받아</a:t>
            </a:r>
            <a:r>
              <a:rPr lang="ko-KR" altLang="en-US" dirty="0"/>
              <a:t> 가로로 </a:t>
            </a:r>
            <a:r>
              <a:rPr lang="en-US" altLang="ko-KR" dirty="0"/>
              <a:t>10</a:t>
            </a:r>
            <a:r>
              <a:rPr lang="ko-KR" altLang="en-US" dirty="0"/>
              <a:t>개씩 이미지를 출력하는 함수</a:t>
            </a:r>
            <a:endParaRPr lang="en-US" altLang="ko-KR" dirty="0"/>
          </a:p>
          <a:p>
            <a:r>
              <a:rPr lang="ko-KR" altLang="en-US" dirty="0"/>
              <a:t>샘플의 개수에 따라 행과 열의 개수를 계산하고 </a:t>
            </a:r>
            <a:r>
              <a:rPr lang="en-US" altLang="ko-KR" dirty="0" err="1"/>
              <a:t>figsize</a:t>
            </a:r>
            <a:r>
              <a:rPr lang="ko-KR" altLang="en-US" dirty="0"/>
              <a:t>를 지정합니다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figsize</a:t>
            </a:r>
            <a:r>
              <a:rPr lang="ko-KR" altLang="en-US" dirty="0"/>
              <a:t>는 </a:t>
            </a:r>
            <a:r>
              <a:rPr lang="en-US" altLang="ko-KR" dirty="0"/>
              <a:t>ratio</a:t>
            </a:r>
            <a:r>
              <a:rPr lang="ko-KR" altLang="en-US" dirty="0"/>
              <a:t> 매개변수에 비례하여 커집니다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ratio </a:t>
            </a:r>
            <a:r>
              <a:rPr lang="ko-KR" altLang="en-US" dirty="0"/>
              <a:t>매개변수에 비례 </a:t>
            </a:r>
            <a:r>
              <a:rPr lang="en-US" altLang="ko-KR" dirty="0"/>
              <a:t>( ratio</a:t>
            </a:r>
            <a:r>
              <a:rPr lang="ko-KR" altLang="en-US" dirty="0"/>
              <a:t>의 기본값 </a:t>
            </a:r>
            <a:r>
              <a:rPr lang="en-US" altLang="ko-KR" dirty="0"/>
              <a:t>1 )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2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내장함수 찾아보기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하이라이트 </a:t>
            </a:r>
            <a:r>
              <a:rPr lang="en-US" altLang="ko-KR" dirty="0"/>
              <a:t>or </a:t>
            </a:r>
            <a:r>
              <a:rPr lang="ko-KR" altLang="en-US" dirty="0"/>
              <a:t>따로 정리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draw_fruits</a:t>
            </a:r>
            <a:r>
              <a:rPr lang="en-US" altLang="ko-KR" dirty="0"/>
              <a:t>() </a:t>
            </a:r>
            <a:r>
              <a:rPr lang="ko-KR" altLang="en-US" dirty="0"/>
              <a:t>함수는 </a:t>
            </a:r>
            <a:r>
              <a:rPr lang="en-US" altLang="ko-KR" dirty="0"/>
              <a:t>(</a:t>
            </a:r>
            <a:r>
              <a:rPr lang="ko-KR" altLang="en-US" dirty="0"/>
              <a:t>샘플 개수</a:t>
            </a:r>
            <a:r>
              <a:rPr lang="en-US" altLang="ko-KR" dirty="0"/>
              <a:t>, </a:t>
            </a:r>
            <a:r>
              <a:rPr lang="ko-KR" altLang="en-US" dirty="0"/>
              <a:t>너비</a:t>
            </a:r>
            <a:r>
              <a:rPr lang="en-US" altLang="ko-KR" dirty="0"/>
              <a:t>, 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배열을 </a:t>
            </a:r>
            <a:r>
              <a:rPr lang="ko-KR" altLang="en-US" dirty="0" err="1"/>
              <a:t>입력받아</a:t>
            </a:r>
            <a:r>
              <a:rPr lang="ko-KR" altLang="en-US" dirty="0"/>
              <a:t> 가로로 </a:t>
            </a:r>
            <a:r>
              <a:rPr lang="en-US" altLang="ko-KR" dirty="0"/>
              <a:t>10</a:t>
            </a:r>
            <a:r>
              <a:rPr lang="ko-KR" altLang="en-US" dirty="0"/>
              <a:t>개씩 이미지를 출력하는 함수</a:t>
            </a:r>
            <a:endParaRPr lang="en-US" altLang="ko-KR" dirty="0"/>
          </a:p>
          <a:p>
            <a:r>
              <a:rPr lang="ko-KR" altLang="en-US" dirty="0"/>
              <a:t>샘플의 개수에 따라 행과 열의 개수를 계산하고 </a:t>
            </a:r>
            <a:r>
              <a:rPr lang="en-US" altLang="ko-KR" dirty="0" err="1"/>
              <a:t>figsize</a:t>
            </a:r>
            <a:r>
              <a:rPr lang="ko-KR" altLang="en-US" dirty="0"/>
              <a:t>를 지정합니다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figsize</a:t>
            </a:r>
            <a:r>
              <a:rPr lang="ko-KR" altLang="en-US" dirty="0"/>
              <a:t>는 </a:t>
            </a:r>
            <a:r>
              <a:rPr lang="en-US" altLang="ko-KR" dirty="0"/>
              <a:t>ratio</a:t>
            </a:r>
            <a:r>
              <a:rPr lang="ko-KR" altLang="en-US" dirty="0"/>
              <a:t> 매개변수에 비례하여 커집니다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ratio </a:t>
            </a:r>
            <a:r>
              <a:rPr lang="ko-KR" altLang="en-US" dirty="0"/>
              <a:t>매개변수에 비례 </a:t>
            </a:r>
            <a:r>
              <a:rPr lang="en-US" altLang="ko-KR" dirty="0"/>
              <a:t>( ratio</a:t>
            </a:r>
            <a:r>
              <a:rPr lang="ko-KR" altLang="en-US" dirty="0"/>
              <a:t>의 기본값 </a:t>
            </a:r>
            <a:r>
              <a:rPr lang="en-US" altLang="ko-KR" dirty="0"/>
              <a:t>1 )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3F2E4-FEDC-465B-BF16-A608676C0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5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84137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latin typeface="Stencil" panose="040409050D0802020404" pitchFamily="8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BB84B4-18EB-48C7-929D-F0C5CABA86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12000" y="-4183"/>
            <a:ext cx="12204000" cy="11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5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3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0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6804"/>
            <a:ext cx="12192000" cy="617311"/>
          </a:xfrm>
          <a:prstGeom prst="rect">
            <a:avLst/>
          </a:prstGeom>
          <a:solidFill>
            <a:srgbClr val="F49F42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64772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2F6D8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11039012" y="6571720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76470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2F6D81"/>
              </a:buClr>
              <a:buSzPct val="100000"/>
              <a:buFont typeface="Wingdings" panose="05000000000000000000" pitchFamily="2" charset="2"/>
              <a:buChar char="n"/>
              <a:defRPr sz="2000" b="1">
                <a:latin typeface="+mn-ea"/>
                <a:ea typeface="+mn-ea"/>
              </a:defRPr>
            </a:lvl1pPr>
            <a:lvl2pPr marL="541338" indent="-185738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tabLst>
                <a:tab pos="627063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804863" indent="-263525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tabLst>
                <a:tab pos="271463" algn="l"/>
              </a:tabLst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tabLst>
                <a:tab pos="271463" algn="l"/>
              </a:tabLst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tabLst>
                <a:tab pos="271463" algn="l"/>
              </a:tabLst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tabLst>
                <a:tab pos="271463" algn="l"/>
              </a:tabLst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76581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14869-73B8-4562-BBFA-CBF90555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9A96-ABFE-4034-A369-3FF1A05A65CD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451D6B-C2C0-4550-9080-4DC01D36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2EDA3-01BF-4ECD-B78F-99E2B807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DFEB1-8C8B-4D8D-B717-C50F0F78370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D1BA497-384C-46F3-BAEB-B7FA98E4ED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" y="9526"/>
            <a:ext cx="4724400" cy="5413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C27B6B7-973F-4875-A37A-1F1BF22DDA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799" y="1271588"/>
            <a:ext cx="10791826" cy="433863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360000" indent="285750">
              <a:buFont typeface="Arial" panose="020B0604020202020204" pitchFamily="34" charset="0"/>
              <a:buChar char="•"/>
              <a:defRPr sz="1800"/>
            </a:lvl2pPr>
            <a:lvl3pPr marL="720000" indent="285750">
              <a:buFont typeface="Wingdings" panose="05000000000000000000" pitchFamily="2" charset="2"/>
              <a:buChar char="ü"/>
              <a:defRPr sz="1600"/>
            </a:lvl3pPr>
            <a:lvl4pPr marL="1600200" indent="-228600">
              <a:buFont typeface="Wingdings" panose="05000000000000000000" pitchFamily="2" charset="2"/>
              <a:buChar char="v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9701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790"/>
            <a:ext cx="5735960" cy="545890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E95CD58-A101-412F-BD6F-50FF48C580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744932"/>
          </a:xfrm>
        </p:spPr>
        <p:txBody>
          <a:bodyPr/>
          <a:lstStyle>
            <a:lvl1pPr>
              <a:defRPr baseline="0"/>
            </a:lvl1pPr>
            <a:lvl2pPr marL="645750" indent="-285750">
              <a:buFont typeface="Arial" panose="020B0604020202020204" pitchFamily="34" charset="0"/>
              <a:buChar char="•"/>
              <a:defRPr baseline="0"/>
            </a:lvl2pPr>
            <a:lvl3pPr marL="1005750" indent="-285750">
              <a:buFont typeface="Wingdings" panose="05000000000000000000" pitchFamily="2" charset="2"/>
              <a:buChar char="ü"/>
              <a:defRPr baseline="0"/>
            </a:lvl3pPr>
            <a:lvl4pPr marL="1080000" indent="284400">
              <a:defRPr baseline="0"/>
            </a:lvl4pPr>
            <a:lvl5pPr>
              <a:defRPr baseline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endParaRPr lang="en-US" altLang="ko-KR" dirty="0"/>
          </a:p>
          <a:p>
            <a:pPr lvl="1"/>
            <a:r>
              <a:rPr lang="ko-KR" altLang="en-US" dirty="0"/>
              <a:t>두 번째 수준 </a:t>
            </a:r>
          </a:p>
          <a:p>
            <a:pPr lvl="2"/>
            <a:r>
              <a:rPr lang="ko-KR" altLang="en-US" dirty="0"/>
              <a:t>세 번째 수준 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420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14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24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2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570F-38B6-4445-BC0D-DCDCE7D2642A}" type="datetimeFigureOut">
              <a:rPr lang="ko-KR" altLang="en-US" smtClean="0"/>
              <a:t>2022. 11. 23.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158E-E033-4627-AAC9-934245355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3452" y="1279301"/>
            <a:ext cx="10972800" cy="4525963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1"/>
            <a:endParaRPr lang="ko-KR" altLang="en-US" dirty="0"/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5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570F-38B6-4445-BC0D-DCDCE7D2642A}" type="datetimeFigureOut">
              <a:rPr lang="ko-KR" altLang="en-US" smtClean="0"/>
              <a:pPr/>
              <a:t>2022. 11. 23.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5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50000"/>
              </a:lnSpc>
              <a:defRPr sz="1200" spc="-7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4158E-E033-4627-AAC9-934245355C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A63648-08AA-4D95-91A7-D82FBD909E2B}"/>
              </a:ext>
            </a:extLst>
          </p:cNvPr>
          <p:cNvSpPr/>
          <p:nvPr userDrawn="1"/>
        </p:nvSpPr>
        <p:spPr>
          <a:xfrm>
            <a:off x="0" y="1156"/>
            <a:ext cx="12192000" cy="547524"/>
          </a:xfrm>
          <a:prstGeom prst="rect">
            <a:avLst/>
          </a:prstGeom>
          <a:solidFill>
            <a:srgbClr val="5B9BD5">
              <a:alpha val="3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r" defTabSz="91437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-7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prstClr val="white"/>
              </a:solidFill>
              <a:effectLst/>
              <a:uLnTx/>
              <a:uFillTx/>
              <a:latin typeface="Stencil" panose="040409050D0802020404" pitchFamily="82" charset="0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549DFD-41A7-46DC-A344-DBC64E49788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5319614"/>
            <a:ext cx="12192000" cy="1539900"/>
          </a:xfrm>
          <a:prstGeom prst="rect">
            <a:avLst/>
          </a:prstGeom>
        </p:spPr>
      </p:pic>
      <p:sp>
        <p:nvSpPr>
          <p:cNvPr id="10" name="부제목 4">
            <a:extLst>
              <a:ext uri="{FF2B5EF4-FFF2-40B4-BE49-F238E27FC236}">
                <a16:creationId xmlns:a16="http://schemas.microsoft.com/office/drawing/2014/main" id="{D7440C5A-A3D4-47C4-90CE-48FFB64769CB}"/>
              </a:ext>
            </a:extLst>
          </p:cNvPr>
          <p:cNvSpPr txBox="1">
            <a:spLocks/>
          </p:cNvSpPr>
          <p:nvPr userDrawn="1"/>
        </p:nvSpPr>
        <p:spPr>
          <a:xfrm>
            <a:off x="10186325" y="6529646"/>
            <a:ext cx="2005675" cy="32719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2000" kern="1200" spc="-7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400" spc="-70" baseline="0" dirty="0">
                <a:solidFill>
                  <a:schemeClr val="bg1">
                    <a:lumMod val="65000"/>
                  </a:schemeClr>
                </a:solidFill>
                <a:latin typeface="Stencil" panose="040409050D0802020404" pitchFamily="82" charset="0"/>
              </a:rPr>
              <a:t>By Jung In Seo</a:t>
            </a:r>
            <a:r>
              <a:rPr lang="ko-KR" altLang="en-US" sz="1400" spc="-70" baseline="0" dirty="0">
                <a:solidFill>
                  <a:schemeClr val="bg1">
                    <a:lumMod val="65000"/>
                  </a:schemeClr>
                </a:solidFill>
                <a:latin typeface="Stencil" panose="040409050D0802020404" pitchFamily="82" charset="0"/>
              </a:rPr>
              <a:t>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A17AFD5-1122-4A2E-AEFD-14F0D4A6B8DF}"/>
              </a:ext>
            </a:extLst>
          </p:cNvPr>
          <p:cNvSpPr txBox="1">
            <a:spLocks/>
          </p:cNvSpPr>
          <p:nvPr userDrawn="1"/>
        </p:nvSpPr>
        <p:spPr>
          <a:xfrm>
            <a:off x="1" y="10615"/>
            <a:ext cx="4007768" cy="5380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800" b="1" kern="1200" spc="-7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40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377" rtl="0" eaLnBrk="1" latinLnBrk="1" hangingPunct="1">
        <a:lnSpc>
          <a:spcPct val="150000"/>
        </a:lnSpc>
        <a:spcBef>
          <a:spcPct val="0"/>
        </a:spcBef>
        <a:buNone/>
        <a:defRPr sz="440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000" indent="-342000" algn="l" defTabSz="914377" rtl="0" eaLnBrk="1" latinLnBrk="1" hangingPunct="1">
        <a:lnSpc>
          <a:spcPct val="150000"/>
        </a:lnSpc>
        <a:spcBef>
          <a:spcPct val="20000"/>
        </a:spcBef>
        <a:buFont typeface="Wingdings" panose="05000000000000000000" pitchFamily="2" charset="2"/>
        <a:buChar char="§"/>
        <a:defRPr sz="20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60000" indent="285744" algn="l" defTabSz="914377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8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720000" indent="284400" algn="l" defTabSz="914377" rtl="0" eaLnBrk="1" latinLnBrk="1" hangingPunct="1">
        <a:lnSpc>
          <a:spcPct val="150000"/>
        </a:lnSpc>
        <a:spcBef>
          <a:spcPct val="20000"/>
        </a:spcBef>
        <a:buFont typeface="Wingdings" panose="05000000000000000000" pitchFamily="2" charset="2"/>
        <a:buChar char="ü"/>
        <a:defRPr sz="16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4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1200" kern="1200" spc="-70" baseline="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09686A-A8A1-4850-8752-03398B645372}"/>
              </a:ext>
            </a:extLst>
          </p:cNvPr>
          <p:cNvSpPr txBox="1"/>
          <p:nvPr/>
        </p:nvSpPr>
        <p:spPr>
          <a:xfrm>
            <a:off x="0" y="6271180"/>
            <a:ext cx="5951984" cy="57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수업자료는 저작권법 제25조2항에 따라 학교 수업을 목적으로 이용되었으므로, 본 수업자료를 외부에 공개, 게시하는 것을 금지하며, 이를 위반하는 경우 저작권 침해로서 관련법에 따라 처벌될 수 있습니다.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DCD3B-B101-1ED2-2D29-A3CB9C705CC1}"/>
              </a:ext>
            </a:extLst>
          </p:cNvPr>
          <p:cNvSpPr txBox="1"/>
          <p:nvPr/>
        </p:nvSpPr>
        <p:spPr>
          <a:xfrm>
            <a:off x="3557720" y="2890391"/>
            <a:ext cx="507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Chapter 6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 비지도 학습 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  <a:latin typeface="Stencil" pitchFamily="82" charset="0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6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-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2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(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K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 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-</a:t>
            </a:r>
            <a:r>
              <a:rPr lang="ko-KR" altLang="en-US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 평균</a:t>
            </a:r>
            <a:r>
              <a:rPr lang="en-US" altLang="ko-KR" sz="3200" b="1" dirty="0">
                <a:solidFill>
                  <a:schemeClr val="bg1">
                    <a:lumMod val="65000"/>
                  </a:schemeClr>
                </a:solidFill>
                <a:latin typeface="Stencil" pitchFamily="82" charset="0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374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 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첫번째 군집을 그림으로 출력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레이블이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 클러스터링 된 이미지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111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2BC15-BE41-6CAE-317C-C9F3101BF36D}"/>
              </a:ext>
            </a:extLst>
          </p:cNvPr>
          <p:cNvSpPr txBox="1"/>
          <p:nvPr/>
        </p:nvSpPr>
        <p:spPr>
          <a:xfrm>
            <a:off x="1343472" y="2636912"/>
            <a:ext cx="1108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draw_fruits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km.labels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_== 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04CFD-16DE-C52F-8F79-0EA3163FA4F6}"/>
              </a:ext>
            </a:extLst>
          </p:cNvPr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4072" y="1196752"/>
            <a:ext cx="46800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13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 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두번째 군집을 그림으로 출력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레이블이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클러스터링 된 이미지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98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2BC15-BE41-6CAE-317C-C9F3101BF36D}"/>
              </a:ext>
            </a:extLst>
          </p:cNvPr>
          <p:cNvSpPr txBox="1"/>
          <p:nvPr/>
        </p:nvSpPr>
        <p:spPr>
          <a:xfrm>
            <a:off x="1343472" y="2636912"/>
            <a:ext cx="1108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draw_fruits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km.labels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_== 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8DC992-A01E-7306-12E3-A2E446F5F780}"/>
              </a:ext>
            </a:extLst>
          </p:cNvPr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2064" y="1196752"/>
            <a:ext cx="46800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781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 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세번째 군집을 그림으로 출력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레이블이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클러스터링 된 이미지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91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0">
              <a:buNone/>
            </a:pP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2BC15-BE41-6CAE-317C-C9F3101BF36D}"/>
              </a:ext>
            </a:extLst>
          </p:cNvPr>
          <p:cNvSpPr txBox="1"/>
          <p:nvPr/>
        </p:nvSpPr>
        <p:spPr>
          <a:xfrm>
            <a:off x="1343472" y="2636912"/>
            <a:ext cx="1108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draw_fruits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km.labels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_== 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4613B0-EC4D-114E-9D72-96689309AC42}"/>
              </a:ext>
            </a:extLst>
          </p:cNvPr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056" y="1196752"/>
            <a:ext cx="4680000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413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68760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 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클래스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“K-Means” :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최종적으로 찾은 군집의 중심 출력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군집의 중심의 형태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각 군집의 중심을 출력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AEBA1-14F4-BBDA-5F04-1DF263277C78}"/>
              </a:ext>
            </a:extLst>
          </p:cNvPr>
          <p:cNvSpPr txBox="1"/>
          <p:nvPr/>
        </p:nvSpPr>
        <p:spPr>
          <a:xfrm>
            <a:off x="1343472" y="3861048"/>
            <a:ext cx="1108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draw_fruits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km.cluster_centers_.reshape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ratio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9FBEBF-AA31-0BEA-A46A-948EE3D537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2649" y="4330658"/>
            <a:ext cx="4839375" cy="1800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D4092-9211-5C16-64F2-590B0E1BE4D4}"/>
              </a:ext>
            </a:extLst>
          </p:cNvPr>
          <p:cNvSpPr txBox="1"/>
          <p:nvPr/>
        </p:nvSpPr>
        <p:spPr>
          <a:xfrm>
            <a:off x="1338412" y="2636912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km.cluster_centers_.shape</a:t>
            </a:r>
            <a:endParaRPr lang="en" altLang="ko-Kore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99CBF5-7415-5F88-14BD-7B61DC06CE1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49" y="3058609"/>
            <a:ext cx="1257300" cy="36933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D313324-F583-3B03-A0B8-C03F1328B86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29949" y="3243275"/>
            <a:ext cx="557739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8">
            <a:extLst>
              <a:ext uri="{FF2B5EF4-FFF2-40B4-BE49-F238E27FC236}">
                <a16:creationId xmlns:a16="http://schemas.microsoft.com/office/drawing/2014/main" id="{4176BEEA-CF6D-E59F-719E-3EA56AF68173}"/>
              </a:ext>
            </a:extLst>
          </p:cNvPr>
          <p:cNvSpPr/>
          <p:nvPr/>
        </p:nvSpPr>
        <p:spPr>
          <a:xfrm>
            <a:off x="3359696" y="3070017"/>
            <a:ext cx="7920880" cy="369332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군집의 중심점이</a:t>
            </a:r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1</a:t>
            </a:r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차원으로 되어있기 때문에 이미지로 출력하려면 </a:t>
            </a:r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100*100</a:t>
            </a:r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크기의 </a:t>
            </a:r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차원 배열로 바꿔야한다</a:t>
            </a:r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12C5CA1-BAF2-DBAF-D99E-2C53C372483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814416" y="4159431"/>
            <a:ext cx="116673" cy="51387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8">
            <a:extLst>
              <a:ext uri="{FF2B5EF4-FFF2-40B4-BE49-F238E27FC236}">
                <a16:creationId xmlns:a16="http://schemas.microsoft.com/office/drawing/2014/main" id="{3AD40FE2-C6A0-F0CC-0ADE-E387AEBA63EE}"/>
              </a:ext>
            </a:extLst>
          </p:cNvPr>
          <p:cNvSpPr/>
          <p:nvPr/>
        </p:nvSpPr>
        <p:spPr>
          <a:xfrm>
            <a:off x="6953058" y="4673310"/>
            <a:ext cx="3722715" cy="577119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ratio : </a:t>
            </a:r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이미지 개수 </a:t>
            </a:r>
            <a:endParaRPr lang="en-US" altLang="ko-KR" sz="1400" dirty="0">
              <a:solidFill>
                <a:sysClr val="windowText" lastClr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(3</a:t>
            </a:r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개의 이미지가 들어갈 수 있는 공간이 만들어짐</a:t>
            </a:r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6993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수행과정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클래스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“K-Means” :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훈련 데이터 샘플에서 클러스터 중심까지 거리로 변환해 주는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transform()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메서드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인덱스가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100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인 이미지와 중심점과의 거리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highlight>
                <a:srgbClr val="FF0000"/>
              </a:highlight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첫번째 클러스터까지의 거리가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3393.8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가장 작다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 샘플은 레이블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에 속함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레이블을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예측하였으므로 이  샘플은 파인애플이라고 예상할 수 있음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BCDF1-B454-7C79-81C7-7FC13E032607}"/>
              </a:ext>
            </a:extLst>
          </p:cNvPr>
          <p:cNvSpPr txBox="1"/>
          <p:nvPr/>
        </p:nvSpPr>
        <p:spPr>
          <a:xfrm>
            <a:off x="1343472" y="2646203"/>
            <a:ext cx="556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km.transform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(fruits_2d[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ECEA0-EAEF-ADB3-E649-92A99B13BF0C}"/>
              </a:ext>
            </a:extLst>
          </p:cNvPr>
          <p:cNvSpPr txBox="1"/>
          <p:nvPr/>
        </p:nvSpPr>
        <p:spPr>
          <a:xfrm>
            <a:off x="1343472" y="4355812"/>
            <a:ext cx="528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km.predict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(fruits_2d[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F26015-72F1-2C8A-00D0-E14ACDCBBC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045746"/>
            <a:ext cx="5384800" cy="455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86A340-FC9B-8DC9-D5C2-BE69E083F9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96" y="4852392"/>
            <a:ext cx="4445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사각형: 둥근 모서리 18">
            <a:extLst>
              <a:ext uri="{FF2B5EF4-FFF2-40B4-BE49-F238E27FC236}">
                <a16:creationId xmlns:a16="http://schemas.microsoft.com/office/drawing/2014/main" id="{D75B8C47-49BD-7BC1-2579-9227D8BE1446}"/>
              </a:ext>
            </a:extLst>
          </p:cNvPr>
          <p:cNvSpPr/>
          <p:nvPr/>
        </p:nvSpPr>
        <p:spPr>
          <a:xfrm>
            <a:off x="7968208" y="4230317"/>
            <a:ext cx="3746986" cy="629220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샘플은 가장 가까운 클러스터 중심을</a:t>
            </a:r>
            <a:endParaRPr lang="en-US" altLang="ko-KR" sz="1400" dirty="0">
              <a:solidFill>
                <a:sysClr val="windowText" lastClr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자신의 군집으로 선택하기 때문이다</a:t>
            </a:r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endParaRPr lang="ko-KR" altLang="en-US" sz="1400" dirty="0">
              <a:solidFill>
                <a:sysClr val="windowText" lastClr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45CF1A4-9275-C35A-75E6-1AC84DDA1320}"/>
              </a:ext>
            </a:extLst>
          </p:cNvPr>
          <p:cNvCxnSpPr>
            <a:cxnSpLocks/>
          </p:cNvCxnSpPr>
          <p:nvPr/>
        </p:nvCxnSpPr>
        <p:spPr>
          <a:xfrm>
            <a:off x="7482827" y="4122183"/>
            <a:ext cx="485381" cy="41829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5F95D6-7D91-EC15-ABF0-D8ECBC1EBDA9}"/>
              </a:ext>
            </a:extLst>
          </p:cNvPr>
          <p:cNvCxnSpPr>
            <a:cxnSpLocks/>
          </p:cNvCxnSpPr>
          <p:nvPr/>
        </p:nvCxnSpPr>
        <p:spPr>
          <a:xfrm>
            <a:off x="4124041" y="3517353"/>
            <a:ext cx="2451300" cy="21819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8">
            <a:extLst>
              <a:ext uri="{FF2B5EF4-FFF2-40B4-BE49-F238E27FC236}">
                <a16:creationId xmlns:a16="http://schemas.microsoft.com/office/drawing/2014/main" id="{5E1EE09B-69B7-9160-D2EA-F3C273D25BBF}"/>
              </a:ext>
            </a:extLst>
          </p:cNvPr>
          <p:cNvSpPr/>
          <p:nvPr/>
        </p:nvSpPr>
        <p:spPr>
          <a:xfrm>
            <a:off x="6575341" y="3550850"/>
            <a:ext cx="5384800" cy="369333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[[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첫번째 군집과의 거리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두번째 군집과의 거리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세번째 군집과의 거리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]]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1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수행과정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예상 했듯이 이 샘플은 파인애플로 출력되었다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lvl="1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0">
              <a:buNone/>
            </a:pP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Kmeans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클래스의 반복횟수는  </a:t>
            </a:r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n_iter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_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속성에 저장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F98DB-1C81-6BCD-819A-8315509202C4}"/>
              </a:ext>
            </a:extLst>
          </p:cNvPr>
          <p:cNvSpPr txBox="1"/>
          <p:nvPr/>
        </p:nvSpPr>
        <p:spPr>
          <a:xfrm>
            <a:off x="983432" y="407537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km.n_iter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E6C9F-89B5-CB0E-15A5-2C33311BEC0C}"/>
              </a:ext>
            </a:extLst>
          </p:cNvPr>
          <p:cNvSpPr txBox="1"/>
          <p:nvPr/>
        </p:nvSpPr>
        <p:spPr>
          <a:xfrm>
            <a:off x="983432" y="228352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draw_fruits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(fruits[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DE01CC-C7EB-C5FA-2B23-904ED11BF9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0" y="2662932"/>
            <a:ext cx="1066800" cy="1054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838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값 찾기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알고리즘의 단점 중 하나는 클러스터 개수를 사전에 지정 해야함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적절한 클러스터 개수를 찾기 위한 대표적인 방법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엘보우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Ellbow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기법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클러스터 개수를 증가시키면서 </a:t>
            </a:r>
            <a:r>
              <a:rPr lang="ko-KR" altLang="en-US" dirty="0" err="1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이너셔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의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변화를 관찰하여 최적의 클러스터 개수를 찾는 방법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클러스터 개수를 증가시키면서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이너셔를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그래프로 그리면 감소하는 속도가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꺽이는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지점이 최적의 클러스터 개수임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720000" lvl="2" indent="0">
              <a:buNone/>
            </a:pP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026" name="Picture 2" descr="Python Machine Learning - K-means">
            <a:extLst>
              <a:ext uri="{FF2B5EF4-FFF2-40B4-BE49-F238E27FC236}">
                <a16:creationId xmlns:a16="http://schemas.microsoft.com/office/drawing/2014/main" id="{966488A3-F475-D95C-E877-718D653D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3" y="3426550"/>
            <a:ext cx="4571547" cy="342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9F71F6-A9C4-559B-ED1E-656F70EB5518}"/>
              </a:ext>
            </a:extLst>
          </p:cNvPr>
          <p:cNvCxnSpPr>
            <a:cxnSpLocks/>
          </p:cNvCxnSpPr>
          <p:nvPr/>
        </p:nvCxnSpPr>
        <p:spPr>
          <a:xfrm flipV="1">
            <a:off x="2411252" y="5284931"/>
            <a:ext cx="588404" cy="39523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8">
            <a:extLst>
              <a:ext uri="{FF2B5EF4-FFF2-40B4-BE49-F238E27FC236}">
                <a16:creationId xmlns:a16="http://schemas.microsoft.com/office/drawing/2014/main" id="{E14CDDF0-4F83-B73D-5D73-C45431252827}"/>
              </a:ext>
            </a:extLst>
          </p:cNvPr>
          <p:cNvSpPr/>
          <p:nvPr/>
        </p:nvSpPr>
        <p:spPr>
          <a:xfrm>
            <a:off x="2999656" y="5108700"/>
            <a:ext cx="1584176" cy="341995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최적의 클러스터 개수</a:t>
            </a:r>
          </a:p>
        </p:txBody>
      </p:sp>
      <p:sp>
        <p:nvSpPr>
          <p:cNvPr id="4" name="사각형: 둥근 모서리 18">
            <a:extLst>
              <a:ext uri="{FF2B5EF4-FFF2-40B4-BE49-F238E27FC236}">
                <a16:creationId xmlns:a16="http://schemas.microsoft.com/office/drawing/2014/main" id="{67F8419A-CEEA-F885-0C88-88AE1EF65D04}"/>
              </a:ext>
            </a:extLst>
          </p:cNvPr>
          <p:cNvSpPr/>
          <p:nvPr/>
        </p:nvSpPr>
        <p:spPr>
          <a:xfrm>
            <a:off x="6744072" y="764704"/>
            <a:ext cx="5447928" cy="826262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클러스터 중심과 클러스터에 속한 샘플사이의 거리의 </a:t>
            </a:r>
            <a:r>
              <a:rPr lang="ko-KR" altLang="en-US" sz="1400" dirty="0" err="1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제곱합</a:t>
            </a:r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en-US" altLang="ko-KR" sz="1400" dirty="0">
              <a:solidFill>
                <a:sysClr val="windowText" lastClr="000000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즉</a:t>
            </a:r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  클러스터에 속한 샘플이 얼마나 가깝게 모여 있는지를 나타내는 값 </a:t>
            </a:r>
            <a:r>
              <a:rPr lang="en-US" altLang="ko-KR" sz="1400" dirty="0">
                <a:solidFill>
                  <a:sysClr val="windowText" lastClr="000000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2A6EAA9-B49A-FB22-1BB4-CAF66C5A861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295800" y="1177835"/>
            <a:ext cx="2448272" cy="173706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값 찾기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찾기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엘보우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Ellbow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기법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AEBA1-14F4-BBDA-5F04-1DF263277C78}"/>
              </a:ext>
            </a:extLst>
          </p:cNvPr>
          <p:cNvSpPr txBox="1"/>
          <p:nvPr/>
        </p:nvSpPr>
        <p:spPr>
          <a:xfrm>
            <a:off x="983432" y="2264961"/>
            <a:ext cx="110892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inertia = []</a:t>
            </a:r>
          </a:p>
          <a:p>
            <a:r>
              <a:rPr lang="en" altLang="ko-Kore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 =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n_clusters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k,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km.fit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(fruits_2d)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inertia.append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km.inertia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),inertia)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'k'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'inertia'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64FE0-7C80-8171-8F32-D1BBCE7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26" y="1772816"/>
            <a:ext cx="4704582" cy="3221484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88A432D-899D-7288-BFD7-9ACF921E968E}"/>
              </a:ext>
            </a:extLst>
          </p:cNvPr>
          <p:cNvCxnSpPr>
            <a:cxnSpLocks/>
          </p:cNvCxnSpPr>
          <p:nvPr/>
        </p:nvCxnSpPr>
        <p:spPr>
          <a:xfrm flipV="1">
            <a:off x="9099217" y="2564904"/>
            <a:ext cx="885215" cy="47174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18">
            <a:extLst>
              <a:ext uri="{FF2B5EF4-FFF2-40B4-BE49-F238E27FC236}">
                <a16:creationId xmlns:a16="http://schemas.microsoft.com/office/drawing/2014/main" id="{F9F07DD5-26A9-FC1B-0123-7E11EF408CFD}"/>
              </a:ext>
            </a:extLst>
          </p:cNvPr>
          <p:cNvSpPr/>
          <p:nvPr/>
        </p:nvSpPr>
        <p:spPr>
          <a:xfrm>
            <a:off x="10040350" y="2388354"/>
            <a:ext cx="1759984" cy="353099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최적의 클러스터 개수</a:t>
            </a:r>
          </a:p>
        </p:txBody>
      </p:sp>
    </p:spTree>
    <p:extLst>
      <p:ext uri="{BB962C8B-B14F-4D97-AF65-F5344CB8AC3E}">
        <p14:creationId xmlns:p14="http://schemas.microsoft.com/office/powerpoint/2010/main" val="124819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465012"/>
          </a:xfrm>
        </p:spPr>
        <p:txBody>
          <a:bodyPr>
            <a:normAutofit/>
          </a:bodyPr>
          <a:lstStyle/>
          <a:p>
            <a:r>
              <a:rPr lang="ko-KR" altLang="en-US" dirty="0"/>
              <a:t>키워드</a:t>
            </a:r>
            <a:endParaRPr lang="en-US" altLang="ko-KR" dirty="0"/>
          </a:p>
          <a:p>
            <a:pPr lvl="1"/>
            <a:r>
              <a:rPr lang="en-US" altLang="ko-KR" dirty="0"/>
              <a:t>K-</a:t>
            </a:r>
            <a:r>
              <a:rPr lang="ko-KR" altLang="en-US" dirty="0"/>
              <a:t> 평균 알고리즘 </a:t>
            </a:r>
            <a:r>
              <a:rPr lang="en-US" altLang="ko-KR" dirty="0"/>
              <a:t>( K-Means Algorithm )</a:t>
            </a:r>
          </a:p>
          <a:p>
            <a:pPr lvl="2"/>
            <a:r>
              <a:rPr lang="ko-KR" altLang="en-US" dirty="0"/>
              <a:t>처음에는 랜덤하게 클러스터 중심을 정하고 클러스터를 생성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 클러스터의 중심을 이동하고 다시 클러스터를 만드는 식으로 반복해서 최적의 클러스터를 구성하는 알고리즘</a:t>
            </a:r>
            <a:endParaRPr lang="en-US" altLang="ko-KR" dirty="0"/>
          </a:p>
          <a:p>
            <a:pPr lvl="1"/>
            <a:r>
              <a:rPr lang="ko-KR" altLang="en-US" dirty="0"/>
              <a:t>클러스터 중심 </a:t>
            </a:r>
            <a:endParaRPr lang="en-US" altLang="ko-KR"/>
          </a:p>
          <a:p>
            <a:pPr lvl="2"/>
            <a:r>
              <a:rPr lang="en-US" altLang="ko-KR" dirty="0"/>
              <a:t>K- </a:t>
            </a:r>
            <a:r>
              <a:rPr lang="ko-KR" altLang="en-US" dirty="0"/>
              <a:t>평균 알고리즘이 만든 클러스터에 속한 샘플의 특정 평균값</a:t>
            </a:r>
            <a:endParaRPr lang="en-US" altLang="ko-KR" dirty="0"/>
          </a:p>
          <a:p>
            <a:pPr lvl="2"/>
            <a:r>
              <a:rPr lang="ko-KR" altLang="en-US" dirty="0"/>
              <a:t>가장 가까운 클러스터 중심을 샘플의 또 다른 특성을 사용하거나 새로운 샘플에 대한 예측으로 활용할 수 있음</a:t>
            </a:r>
            <a:endParaRPr lang="en-US" altLang="ko-KR" dirty="0"/>
          </a:p>
          <a:p>
            <a:pPr lvl="1"/>
            <a:r>
              <a:rPr lang="ko-KR" altLang="en-US" dirty="0" err="1"/>
              <a:t>엘보우</a:t>
            </a:r>
            <a:r>
              <a:rPr lang="ko-KR" altLang="en-US" dirty="0"/>
              <a:t> 방법</a:t>
            </a:r>
            <a:r>
              <a:rPr lang="en-US" altLang="ko-KR" dirty="0"/>
              <a:t> ( Elbow Method )</a:t>
            </a:r>
          </a:p>
          <a:p>
            <a:pPr lvl="2"/>
            <a:r>
              <a:rPr lang="ko-KR" altLang="en-US" dirty="0"/>
              <a:t>최적의 클러스터 개수를 정하는 방법</a:t>
            </a:r>
            <a:endParaRPr lang="en-US" altLang="ko-KR" dirty="0"/>
          </a:p>
          <a:p>
            <a:pPr lvl="2"/>
            <a:r>
              <a:rPr lang="ko-KR" altLang="en-US" dirty="0" err="1"/>
              <a:t>이너셔는</a:t>
            </a:r>
            <a:r>
              <a:rPr lang="ko-KR" altLang="en-US" dirty="0"/>
              <a:t> 클러스터 중심과 샘플 사이 거리의 제곱 합</a:t>
            </a:r>
            <a:endParaRPr lang="en-US" altLang="ko-KR" dirty="0"/>
          </a:p>
          <a:p>
            <a:pPr lvl="2"/>
            <a:r>
              <a:rPr lang="ko-KR" altLang="en-US" dirty="0"/>
              <a:t>클러스터 개수에 따라 </a:t>
            </a:r>
            <a:r>
              <a:rPr lang="ko-KR" altLang="en-US" dirty="0" err="1"/>
              <a:t>이너셔</a:t>
            </a:r>
            <a:r>
              <a:rPr lang="ko-KR" altLang="en-US" dirty="0"/>
              <a:t>  감소가 꺾이는 지점이 적절한 클러스터 개수 </a:t>
            </a:r>
            <a:r>
              <a:rPr lang="en-US" altLang="ko-KR" dirty="0"/>
              <a:t>k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200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99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272EA21-FD8A-C5D5-3C11-FB54284A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8680"/>
            <a:ext cx="5866757" cy="619268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C86D925-1A4B-8439-0A3A-39A1450A3F1D}"/>
              </a:ext>
            </a:extLst>
          </p:cNvPr>
          <p:cNvGrpSpPr/>
          <p:nvPr/>
        </p:nvGrpSpPr>
        <p:grpSpPr>
          <a:xfrm>
            <a:off x="6096000" y="1417445"/>
            <a:ext cx="3661637" cy="3523723"/>
            <a:chOff x="726675" y="915053"/>
            <a:chExt cx="3661637" cy="35237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C0182A0-C965-3D7B-85A8-7C428F8B3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6123" y="1129980"/>
              <a:ext cx="2902740" cy="32460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0AC2AE-9BF7-4673-8EBF-23724B86AB56}"/>
                </a:ext>
              </a:extLst>
            </p:cNvPr>
            <p:cNvSpPr/>
            <p:nvPr/>
          </p:nvSpPr>
          <p:spPr>
            <a:xfrm>
              <a:off x="2652765" y="915053"/>
              <a:ext cx="1477171" cy="903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9AB0D7E-0492-D160-ABD2-B30454D5E8B0}"/>
                </a:ext>
              </a:extLst>
            </p:cNvPr>
            <p:cNvSpPr/>
            <p:nvPr/>
          </p:nvSpPr>
          <p:spPr>
            <a:xfrm>
              <a:off x="726675" y="4224871"/>
              <a:ext cx="811456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A452491-4C61-33BE-E211-75BE7663FD42}"/>
                </a:ext>
              </a:extLst>
            </p:cNvPr>
            <p:cNvSpPr/>
            <p:nvPr/>
          </p:nvSpPr>
          <p:spPr>
            <a:xfrm>
              <a:off x="3917010" y="4194726"/>
              <a:ext cx="471302" cy="2139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84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평균 알고리즘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104972"/>
          </a:xfrm>
        </p:spPr>
        <p:txBody>
          <a:bodyPr/>
          <a:lstStyle/>
          <a:p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목적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분류 문제에서 이미지의 정보가 부족할 경우 중심점을 이용하여 군집을 구분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시나리오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작동 방식 소개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군집의 개수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 )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설정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초기 군집의 중심점 설정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각각 데이터 포인터를 군집에 할당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유클리드 거리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를 사용하여 중심점과의 거리 계산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3" indent="0">
              <a:buNone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       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군집의 중심점 업데이트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앞의 두 방법을 반복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더 이상의 이동이 없으면  종료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실습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전처리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데이터 불러오기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차원 축소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이미지를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차원에서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차원으로 축소하여 연산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3"/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적용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결과 확인 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중심점 출력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-&gt;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군집된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결과 확인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최적의 군집 개수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찾기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( K-Means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단점 중 하나는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 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값을 지정해 주어야 함 이를 해결하기 위한 것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2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15C8F8E-B389-BDE1-A141-487B54338FE2}"/>
              </a:ext>
            </a:extLst>
          </p:cNvPr>
          <p:cNvCxnSpPr>
            <a:cxnSpLocks/>
          </p:cNvCxnSpPr>
          <p:nvPr/>
        </p:nvCxnSpPr>
        <p:spPr>
          <a:xfrm flipV="1">
            <a:off x="8063041" y="2687677"/>
            <a:ext cx="841271" cy="95734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사각형: 둥근 모서리 18">
                <a:extLst>
                  <a:ext uri="{FF2B5EF4-FFF2-40B4-BE49-F238E27FC236}">
                    <a16:creationId xmlns:a16="http://schemas.microsoft.com/office/drawing/2014/main" id="{C30857D2-EB09-CC5A-5ED0-E2E558A50F03}"/>
                  </a:ext>
                </a:extLst>
              </p:cNvPr>
              <p:cNvSpPr/>
              <p:nvPr/>
            </p:nvSpPr>
            <p:spPr>
              <a:xfrm>
                <a:off x="7968208" y="2086588"/>
                <a:ext cx="3025334" cy="601089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두</a:t>
                </a:r>
                <a14:m>
                  <m:oMath xmlns:m="http://schemas.openxmlformats.org/officeDocument/2006/math"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점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사이의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거리</m:t>
                    </m:r>
                  </m:oMath>
                </a14:m>
                <a:endParaRPr lang="en-US" altLang="ko-KR" sz="1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사각형: 둥근 모서리 18">
                <a:extLst>
                  <a:ext uri="{FF2B5EF4-FFF2-40B4-BE49-F238E27FC236}">
                    <a16:creationId xmlns:a16="http://schemas.microsoft.com/office/drawing/2014/main" id="{C30857D2-EB09-CC5A-5ED0-E2E558A50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208" y="2086588"/>
                <a:ext cx="3025334" cy="601089"/>
              </a:xfrm>
              <a:prstGeom prst="roundRect">
                <a:avLst/>
              </a:prstGeom>
              <a:blipFill>
                <a:blip r:embed="rId3"/>
                <a:stretch>
                  <a:fillRect b="-20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59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7E15E82-C185-D013-2832-B8F0FC746957}"/>
              </a:ext>
            </a:extLst>
          </p:cNvPr>
          <p:cNvCxnSpPr>
            <a:cxnSpLocks/>
          </p:cNvCxnSpPr>
          <p:nvPr/>
        </p:nvCxnSpPr>
        <p:spPr>
          <a:xfrm flipV="1">
            <a:off x="5086890" y="1695124"/>
            <a:ext cx="742905" cy="84161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DDC9AF3-27B0-1BA3-5A94-9909467D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평균 알고리즘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7FC7-4630-6047-5A43-BBE6D8FDD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</a:p>
          <a:p>
            <a:pPr lvl="1"/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원리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D4B6A-7780-7EEB-42FA-372FE7E8AECD}"/>
              </a:ext>
            </a:extLst>
          </p:cNvPr>
          <p:cNvSpPr txBox="1"/>
          <p:nvPr/>
        </p:nvSpPr>
        <p:spPr>
          <a:xfrm>
            <a:off x="2297473" y="2445306"/>
            <a:ext cx="1535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초기</a:t>
            </a:r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군집의 중심점 설정</a:t>
            </a:r>
            <a:endParaRPr kumimoji="1" lang="en-US" altLang="ko-KR" sz="11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4A9D7-2882-86FA-0786-2D4E48734B79}"/>
              </a:ext>
            </a:extLst>
          </p:cNvPr>
          <p:cNvSpPr txBox="1"/>
          <p:nvPr/>
        </p:nvSpPr>
        <p:spPr>
          <a:xfrm>
            <a:off x="4020374" y="2356986"/>
            <a:ext cx="1945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각각의 데이터 포인트를 군집에 할당 </a:t>
            </a:r>
            <a:r>
              <a:rPr kumimoji="1" lang="en-US" altLang="ko-KR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1100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유클리드 거리</a:t>
            </a:r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사용</a:t>
            </a:r>
            <a:r>
              <a:rPr kumimoji="1" lang="en-US" altLang="ko-KR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kumimoji="1" lang="ko-Kore-KR" altLang="en-US" sz="11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CA97B-C6E7-ED67-895A-51ADBC2E44A1}"/>
              </a:ext>
            </a:extLst>
          </p:cNvPr>
          <p:cNvSpPr txBox="1"/>
          <p:nvPr/>
        </p:nvSpPr>
        <p:spPr>
          <a:xfrm>
            <a:off x="6159353" y="2441625"/>
            <a:ext cx="1167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중심점 업데이트</a:t>
            </a:r>
            <a:endParaRPr kumimoji="1" lang="ko-Kore-KR" altLang="en-US" sz="1100" dirty="0">
              <a:highlight>
                <a:srgbClr val="FF0000"/>
              </a:highlight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A2B94-CF14-22DA-2197-C429EBF4CAB8}"/>
              </a:ext>
            </a:extLst>
          </p:cNvPr>
          <p:cNvSpPr txBox="1"/>
          <p:nvPr/>
        </p:nvSpPr>
        <p:spPr>
          <a:xfrm>
            <a:off x="7573425" y="2441625"/>
            <a:ext cx="19069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각각의 데이터 포인트를</a:t>
            </a:r>
            <a:endParaRPr kumimoji="1" lang="en-US" altLang="ko-KR" sz="11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/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군집에 업데이트</a:t>
            </a:r>
            <a:endParaRPr kumimoji="1" lang="ko-Kore-KR" altLang="en-US" sz="1100" dirty="0">
              <a:highlight>
                <a:srgbClr val="FF0000"/>
              </a:highlight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51343-7407-B7B4-C11A-09E70AE6FEB7}"/>
              </a:ext>
            </a:extLst>
          </p:cNvPr>
          <p:cNvSpPr txBox="1"/>
          <p:nvPr/>
        </p:nvSpPr>
        <p:spPr>
          <a:xfrm>
            <a:off x="4000261" y="5530973"/>
            <a:ext cx="31783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A, B, C, D, E</a:t>
            </a:r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en-US" altLang="ko-KR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데이터 포인트</a:t>
            </a:r>
            <a:r>
              <a:rPr kumimoji="1" lang="en-US" altLang="ko-KR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⚫️ </a:t>
            </a:r>
            <a:r>
              <a:rPr kumimoji="1" lang="en-US" altLang="ko-KR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군집의 중심점 </a:t>
            </a:r>
            <a:endParaRPr kumimoji="1" lang="ko-Kore-KR" altLang="en-US" sz="11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17441-7FD4-C554-9D56-E557234D7E0D}"/>
              </a:ext>
            </a:extLst>
          </p:cNvPr>
          <p:cNvSpPr txBox="1"/>
          <p:nvPr/>
        </p:nvSpPr>
        <p:spPr>
          <a:xfrm>
            <a:off x="9564987" y="2227655"/>
            <a:ext cx="2478168" cy="689550"/>
          </a:xfrm>
          <a:prstGeom prst="roundRect">
            <a:avLst/>
          </a:prstGeom>
          <a:noFill/>
          <a:ln w="31750">
            <a:solidFill>
              <a:schemeClr val="bg1">
                <a:lumMod val="65000"/>
                <a:alpha val="3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중심점을 업데이트 하였지만 </a:t>
            </a:r>
            <a:endParaRPr kumimoji="1" lang="en-US" altLang="ko-KR" sz="12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중심점  변화가 없으면 군집화 완료</a:t>
            </a:r>
            <a:endParaRPr kumimoji="1" lang="ko-Kore-KR" altLang="en-US" sz="1200" dirty="0">
              <a:highlight>
                <a:srgbClr val="FF0000"/>
              </a:highlight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B82A0-3EA5-DC4A-26D2-119DF1FF9C38}"/>
              </a:ext>
            </a:extLst>
          </p:cNvPr>
          <p:cNvSpPr txBox="1"/>
          <p:nvPr/>
        </p:nvSpPr>
        <p:spPr>
          <a:xfrm>
            <a:off x="982875" y="3789040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군집의 개수 지정</a:t>
            </a:r>
            <a:endParaRPr kumimoji="1" lang="ko-Kore-KR" altLang="en-US" sz="11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B76A8C-FD3A-4008-66F3-A2F42BB0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28" y="2808575"/>
            <a:ext cx="1441087" cy="24338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5B38C02-FC7C-823F-4CD5-8083C96F9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668" y="2808576"/>
            <a:ext cx="1441086" cy="24338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AB8074-9056-ED46-EACC-3D2DC7C64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08" y="2808575"/>
            <a:ext cx="1391093" cy="24338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7EF6664-3752-719E-9C12-89740560DC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32" y="2808575"/>
            <a:ext cx="1505135" cy="24338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7FB14CF-83CF-DF74-6EDB-F8A1AB837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152" y="3086525"/>
            <a:ext cx="1293531" cy="2155885"/>
          </a:xfrm>
          <a:prstGeom prst="rect">
            <a:avLst/>
          </a:prstGeom>
        </p:spPr>
      </p:pic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C55ECE7A-415E-214C-66D3-037108634600}"/>
              </a:ext>
            </a:extLst>
          </p:cNvPr>
          <p:cNvCxnSpPr>
            <a:cxnSpLocks/>
            <a:stCxn id="9" idx="0"/>
            <a:endCxn id="5" idx="0"/>
          </p:cNvCxnSpPr>
          <p:nvPr/>
        </p:nvCxnSpPr>
        <p:spPr>
          <a:xfrm rot="16200000" flipV="1">
            <a:off x="7635063" y="1549786"/>
            <a:ext cx="12700" cy="1783677"/>
          </a:xfrm>
          <a:prstGeom prst="curvedConnector3">
            <a:avLst>
              <a:gd name="adj1" fmla="val 4644441"/>
            </a:avLst>
          </a:prstGeom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화살표: 오른쪽 19">
            <a:extLst>
              <a:ext uri="{FF2B5EF4-FFF2-40B4-BE49-F238E27FC236}">
                <a16:creationId xmlns:a16="http://schemas.microsoft.com/office/drawing/2014/main" id="{F0FC2E95-8434-9160-7065-699CBE9A297C}"/>
              </a:ext>
            </a:extLst>
          </p:cNvPr>
          <p:cNvSpPr/>
          <p:nvPr/>
        </p:nvSpPr>
        <p:spPr>
          <a:xfrm>
            <a:off x="2045566" y="3653359"/>
            <a:ext cx="283025" cy="445014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solidFill>
              <a:schemeClr val="bg1">
                <a:lumMod val="65000"/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화살표: 오른쪽 19">
            <a:extLst>
              <a:ext uri="{FF2B5EF4-FFF2-40B4-BE49-F238E27FC236}">
                <a16:creationId xmlns:a16="http://schemas.microsoft.com/office/drawing/2014/main" id="{B20BAB01-F0AD-EF26-C54B-867E17533265}"/>
              </a:ext>
            </a:extLst>
          </p:cNvPr>
          <p:cNvSpPr/>
          <p:nvPr/>
        </p:nvSpPr>
        <p:spPr>
          <a:xfrm>
            <a:off x="3858748" y="3653359"/>
            <a:ext cx="283025" cy="445014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solidFill>
              <a:schemeClr val="bg1">
                <a:lumMod val="65000"/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화살표: 오른쪽 19">
            <a:extLst>
              <a:ext uri="{FF2B5EF4-FFF2-40B4-BE49-F238E27FC236}">
                <a16:creationId xmlns:a16="http://schemas.microsoft.com/office/drawing/2014/main" id="{0C44CA57-5F7A-3D3B-6CDF-9CF5C8160D38}"/>
              </a:ext>
            </a:extLst>
          </p:cNvPr>
          <p:cNvSpPr/>
          <p:nvPr/>
        </p:nvSpPr>
        <p:spPr>
          <a:xfrm>
            <a:off x="5645978" y="3645997"/>
            <a:ext cx="283025" cy="445014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solidFill>
              <a:schemeClr val="bg1">
                <a:lumMod val="65000"/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화살표: 오른쪽 19">
            <a:extLst>
              <a:ext uri="{FF2B5EF4-FFF2-40B4-BE49-F238E27FC236}">
                <a16:creationId xmlns:a16="http://schemas.microsoft.com/office/drawing/2014/main" id="{9335A924-24B1-3BD3-FBDD-DB3DE6E488B4}"/>
              </a:ext>
            </a:extLst>
          </p:cNvPr>
          <p:cNvSpPr/>
          <p:nvPr/>
        </p:nvSpPr>
        <p:spPr>
          <a:xfrm>
            <a:off x="7438930" y="3645997"/>
            <a:ext cx="283025" cy="445014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solidFill>
              <a:schemeClr val="bg1">
                <a:lumMod val="65000"/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화살표: 오른쪽 19">
            <a:extLst>
              <a:ext uri="{FF2B5EF4-FFF2-40B4-BE49-F238E27FC236}">
                <a16:creationId xmlns:a16="http://schemas.microsoft.com/office/drawing/2014/main" id="{21041959-AE24-DEF9-59AB-41DC7FF64405}"/>
              </a:ext>
            </a:extLst>
          </p:cNvPr>
          <p:cNvSpPr/>
          <p:nvPr/>
        </p:nvSpPr>
        <p:spPr>
          <a:xfrm>
            <a:off x="9525797" y="3653359"/>
            <a:ext cx="283025" cy="445014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 w="12700" cap="flat" cmpd="sng" algn="ctr">
            <a:solidFill>
              <a:schemeClr val="bg1">
                <a:lumMod val="65000"/>
                <a:alpha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사각형: 둥근 모서리 18">
                <a:extLst>
                  <a:ext uri="{FF2B5EF4-FFF2-40B4-BE49-F238E27FC236}">
                    <a16:creationId xmlns:a16="http://schemas.microsoft.com/office/drawing/2014/main" id="{0F189D85-9912-67FD-CDC2-21886792782E}"/>
                  </a:ext>
                </a:extLst>
              </p:cNvPr>
              <p:cNvSpPr/>
              <p:nvPr/>
            </p:nvSpPr>
            <p:spPr>
              <a:xfrm>
                <a:off x="5086890" y="988694"/>
                <a:ext cx="3025334" cy="601089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</a:rPr>
                  <a:t> 두</a:t>
                </a:r>
                <a14:m>
                  <m:oMath xmlns:m="http://schemas.openxmlformats.org/officeDocument/2006/math"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점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사이의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거리</m:t>
                    </m:r>
                  </m:oMath>
                </a14:m>
                <a:endParaRPr lang="en-US" altLang="ko-KR" sz="1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사각형: 둥근 모서리 18">
                <a:extLst>
                  <a:ext uri="{FF2B5EF4-FFF2-40B4-BE49-F238E27FC236}">
                    <a16:creationId xmlns:a16="http://schemas.microsoft.com/office/drawing/2014/main" id="{0F189D85-9912-67FD-CDC2-218867927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890" y="988694"/>
                <a:ext cx="3025334" cy="60108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68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17698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전처리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데이터 불러오기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k–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평균 모델을 훈련하기 위해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차원 배열을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차원 배열로 축소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차원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샘플 개수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너비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높이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-&gt;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차원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샘플 개수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너비 * 높이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DC520-D160-6E9A-0DF0-53273A4F77B1}"/>
              </a:ext>
            </a:extLst>
          </p:cNvPr>
          <p:cNvSpPr txBox="1"/>
          <p:nvPr/>
        </p:nvSpPr>
        <p:spPr>
          <a:xfrm>
            <a:off x="983432" y="2283837"/>
            <a:ext cx="693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wget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https://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bit.ly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/fruits_300 -O fruits_300.npy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25DCA-5A0F-5F73-0C52-96F4B5569082}"/>
              </a:ext>
            </a:extLst>
          </p:cNvPr>
          <p:cNvSpPr txBox="1"/>
          <p:nvPr/>
        </p:nvSpPr>
        <p:spPr>
          <a:xfrm>
            <a:off x="1459932" y="3660650"/>
            <a:ext cx="5561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 =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np.load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'fruits_300.npy'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fruits_2d =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fruits.reshape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498E7C0-E304-DF7C-390C-CEBCBC92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52" y="2124124"/>
            <a:ext cx="4292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510497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적용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군집 개수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n_clusters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를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3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지정하여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적용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주요 파라미터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3"/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n_clusters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군집의 중심점 개수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즉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군집의 개수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3"/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init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최초의 군집 중심점의 좌표를 설정할 방식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 Default : k-means++ ) </a:t>
            </a:r>
          </a:p>
          <a:p>
            <a:pPr lvl="3"/>
            <a:r>
              <a:rPr lang="en-US" altLang="ko-KR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random_state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: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중심점의 초기값을 난수 생성을 결정하는 고정 값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A953A4-B3A2-4616-CD08-A99969FFAC93}"/>
              </a:ext>
            </a:extLst>
          </p:cNvPr>
          <p:cNvSpPr txBox="1"/>
          <p:nvPr/>
        </p:nvSpPr>
        <p:spPr>
          <a:xfrm>
            <a:off x="1343472" y="2638295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sklearn.cluster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endParaRPr lang="en" altLang="ko-Kore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 =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n_clusters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ko-Kore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" altLang="ko-Kore-KR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random_state</a:t>
            </a:r>
            <a:r>
              <a:rPr lang="en" altLang="ko-Kore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= </a:t>
            </a:r>
            <a:r>
              <a:rPr lang="en" altLang="ko-Kore-KR" b="0" dirty="0">
                <a:solidFill>
                  <a:srgbClr val="09885A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42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km.fit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(fruits_2d)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625F6F0-927C-DD21-0BAE-146BC9E88766}"/>
              </a:ext>
            </a:extLst>
          </p:cNvPr>
          <p:cNvCxnSpPr>
            <a:cxnSpLocks/>
          </p:cNvCxnSpPr>
          <p:nvPr/>
        </p:nvCxnSpPr>
        <p:spPr>
          <a:xfrm flipV="1">
            <a:off x="7330798" y="2694238"/>
            <a:ext cx="1178800" cy="2557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18">
            <a:extLst>
              <a:ext uri="{FF2B5EF4-FFF2-40B4-BE49-F238E27FC236}">
                <a16:creationId xmlns:a16="http://schemas.microsoft.com/office/drawing/2014/main" id="{4363226C-C121-D1C8-DFF0-5C4339A42B88}"/>
              </a:ext>
            </a:extLst>
          </p:cNvPr>
          <p:cNvSpPr/>
          <p:nvPr/>
        </p:nvSpPr>
        <p:spPr>
          <a:xfrm>
            <a:off x="8509598" y="2492896"/>
            <a:ext cx="3203026" cy="402683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중심점의 초기값을 고정시키기 위해 사용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4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39600" y="1268760"/>
            <a:ext cx="11512800" cy="539300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</a:p>
          <a:p>
            <a:pPr lvl="1"/>
            <a:r>
              <a:rPr lang="en-US" altLang="ko-KR" sz="19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 </a:t>
            </a:r>
            <a:r>
              <a:rPr lang="ko-KR" altLang="en-US" sz="19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결과 확인</a:t>
            </a:r>
            <a:endParaRPr lang="en-US" altLang="ko-KR" sz="19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sz="17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군집된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결과는 </a:t>
            </a:r>
            <a:r>
              <a:rPr lang="en-US" altLang="ko-KR" sz="17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Kmeans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클래스 객체의 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labels_ 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속성에 저장 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labels_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배열의 길이 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==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샘플의 개수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lvl="2"/>
            <a:r>
              <a:rPr lang="en-US" altLang="ko-KR" sz="17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n_cluster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을 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lang="ko-KR" altLang="en-US" sz="17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으로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지정했기 때문에 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labels_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배열의 값은 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0,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1,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sz="17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중 하나</a:t>
            </a:r>
            <a:endParaRPr lang="en-US" altLang="ko-KR" sz="17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sz="17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0">
              <a:buNone/>
            </a:pP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sz="19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군집 </a:t>
            </a:r>
            <a:r>
              <a:rPr lang="ko-KR" altLang="en-US" sz="19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번호별</a:t>
            </a:r>
            <a:r>
              <a:rPr lang="ko-KR" altLang="en-US" sz="19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개수 확인</a:t>
            </a:r>
            <a:endParaRPr lang="en-US" altLang="ko-KR" sz="19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군집 번호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</a:t>
            </a:r>
            <a:r>
              <a:rPr lang="en-US" altLang="ko-KR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111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</a:t>
            </a:r>
            <a:r>
              <a:rPr lang="en-US" altLang="ko-KR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98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 </a:t>
            </a:r>
            <a:r>
              <a:rPr lang="en-US" altLang="ko-KR" dirty="0">
                <a:highlight>
                  <a:srgbClr val="FFFF00"/>
                </a:highlight>
                <a:latin typeface="NanumBarunGothic" panose="020B0603020101020101" pitchFamily="34" charset="-127"/>
                <a:ea typeface="NanumBarunGothic" panose="020B0603020101020101" pitchFamily="34" charset="-127"/>
              </a:rPr>
              <a:t>91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개로 나누어짐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C7366-CC3C-AD66-45EE-931B1E755B73}"/>
              </a:ext>
            </a:extLst>
          </p:cNvPr>
          <p:cNvSpPr txBox="1"/>
          <p:nvPr/>
        </p:nvSpPr>
        <p:spPr>
          <a:xfrm>
            <a:off x="1055440" y="5301208"/>
            <a:ext cx="7056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np.unique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km.labels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_,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return_counts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29083B-A3E3-7E53-20B3-4BEA2DFF094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733504"/>
            <a:ext cx="5969000" cy="43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전자기기, 키보드이(가) 표시된 사진&#10;&#10;자동 생성된 설명">
            <a:extLst>
              <a:ext uri="{FF2B5EF4-FFF2-40B4-BE49-F238E27FC236}">
                <a16:creationId xmlns:a16="http://schemas.microsoft.com/office/drawing/2014/main" id="{8453E08F-40ED-C34E-6096-2BDF5C2F31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74" y="3328268"/>
            <a:ext cx="6362700" cy="161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F0931-D758-A701-EC4C-B76359E00250}"/>
              </a:ext>
            </a:extLst>
          </p:cNvPr>
          <p:cNvSpPr txBox="1"/>
          <p:nvPr/>
        </p:nvSpPr>
        <p:spPr>
          <a:xfrm>
            <a:off x="1343472" y="2915652"/>
            <a:ext cx="615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km.labels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</p:txBody>
      </p:sp>
    </p:spTree>
    <p:extLst>
      <p:ext uri="{BB962C8B-B14F-4D97-AF65-F5344CB8AC3E}">
        <p14:creationId xmlns:p14="http://schemas.microsoft.com/office/powerpoint/2010/main" val="2406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나눠진 클러스터를 그림으로 출력하기 위한 함수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2BC15-BE41-6CAE-317C-C9F3101BF36D}"/>
              </a:ext>
            </a:extLst>
          </p:cNvPr>
          <p:cNvSpPr txBox="1"/>
          <p:nvPr/>
        </p:nvSpPr>
        <p:spPr>
          <a:xfrm>
            <a:off x="983432" y="2276872"/>
            <a:ext cx="110892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draw_fruits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ratio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n = 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rows = 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np.ceil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(n/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cols = n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rows &lt;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(rows, cols,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         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(cols*ratio, rows*ratio), squeeze =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(rows):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j 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(cols):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j &lt; n: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j].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imshow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j],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gray_r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axs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j].axis(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'off'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" name="사각형: 둥근 모서리 18">
            <a:extLst>
              <a:ext uri="{FF2B5EF4-FFF2-40B4-BE49-F238E27FC236}">
                <a16:creationId xmlns:a16="http://schemas.microsoft.com/office/drawing/2014/main" id="{39418D80-2262-A61A-F7FC-A71E62588CA3}"/>
              </a:ext>
            </a:extLst>
          </p:cNvPr>
          <p:cNvSpPr/>
          <p:nvPr/>
        </p:nvSpPr>
        <p:spPr>
          <a:xfrm>
            <a:off x="6312024" y="2174488"/>
            <a:ext cx="1440160" cy="318408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n :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샘플의 개수</a:t>
            </a:r>
          </a:p>
        </p:txBody>
      </p:sp>
      <p:sp>
        <p:nvSpPr>
          <p:cNvPr id="5" name="사각형: 둥근 모서리 18">
            <a:extLst>
              <a:ext uri="{FF2B5EF4-FFF2-40B4-BE49-F238E27FC236}">
                <a16:creationId xmlns:a16="http://schemas.microsoft.com/office/drawing/2014/main" id="{E1C18A9A-F623-D99E-B58C-6C9DB8085C02}"/>
              </a:ext>
            </a:extLst>
          </p:cNvPr>
          <p:cNvSpPr/>
          <p:nvPr/>
        </p:nvSpPr>
        <p:spPr>
          <a:xfrm>
            <a:off x="6292453" y="2793235"/>
            <a:ext cx="5760640" cy="318408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한 줄에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개씩 이미지를 그림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샘플 개수를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10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으로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나누어 전체 행 개수를 계산</a:t>
            </a:r>
          </a:p>
        </p:txBody>
      </p:sp>
      <p:sp>
        <p:nvSpPr>
          <p:cNvPr id="6" name="사각형: 둥근 모서리 18">
            <a:extLst>
              <a:ext uri="{FF2B5EF4-FFF2-40B4-BE49-F238E27FC236}">
                <a16:creationId xmlns:a16="http://schemas.microsoft.com/office/drawing/2014/main" id="{94A827E1-CD3C-B07A-A598-406447963C4F}"/>
              </a:ext>
            </a:extLst>
          </p:cNvPr>
          <p:cNvSpPr/>
          <p:nvPr/>
        </p:nvSpPr>
        <p:spPr>
          <a:xfrm>
            <a:off x="6727673" y="3332368"/>
            <a:ext cx="4240088" cy="318408"/>
          </a:xfrm>
          <a:prstGeom prst="roundRect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행이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개이면 열의 개수는 샘플 개수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.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그렇지 않으면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10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개</a:t>
            </a:r>
          </a:p>
        </p:txBody>
      </p:sp>
      <p:cxnSp>
        <p:nvCxnSpPr>
          <p:cNvPr id="13" name="연결선: 꺾임 3">
            <a:extLst>
              <a:ext uri="{FF2B5EF4-FFF2-40B4-BE49-F238E27FC236}">
                <a16:creationId xmlns:a16="http://schemas.microsoft.com/office/drawing/2014/main" id="{5583A02F-B2A2-EC8B-4801-C07A44380227}"/>
              </a:ext>
            </a:extLst>
          </p:cNvPr>
          <p:cNvCxnSpPr>
            <a:cxnSpLocks/>
          </p:cNvCxnSpPr>
          <p:nvPr/>
        </p:nvCxnSpPr>
        <p:spPr>
          <a:xfrm flipV="1">
            <a:off x="4783191" y="2952439"/>
            <a:ext cx="1489691" cy="337783"/>
          </a:xfrm>
          <a:prstGeom prst="bentConnector3">
            <a:avLst>
              <a:gd name="adj1" fmla="val 68335"/>
            </a:avLst>
          </a:prstGeom>
          <a:ln w="254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3">
            <a:extLst>
              <a:ext uri="{FF2B5EF4-FFF2-40B4-BE49-F238E27FC236}">
                <a16:creationId xmlns:a16="http://schemas.microsoft.com/office/drawing/2014/main" id="{4DA96664-74D5-B477-858D-91FB1B6F5900}"/>
              </a:ext>
            </a:extLst>
          </p:cNvPr>
          <p:cNvCxnSpPr>
            <a:cxnSpLocks/>
          </p:cNvCxnSpPr>
          <p:nvPr/>
        </p:nvCxnSpPr>
        <p:spPr>
          <a:xfrm flipV="1">
            <a:off x="5207027" y="3481885"/>
            <a:ext cx="1489691" cy="337783"/>
          </a:xfrm>
          <a:prstGeom prst="bentConnector3">
            <a:avLst>
              <a:gd name="adj1" fmla="val 68335"/>
            </a:avLst>
          </a:prstGeom>
          <a:ln w="254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/>
              <a:t>평균 알고리즘</a:t>
            </a:r>
          </a:p>
        </p:txBody>
      </p:sp>
      <p:sp>
        <p:nvSpPr>
          <p:cNvPr id="7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343452" y="1276356"/>
            <a:ext cx="11512800" cy="438489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K-Means</a:t>
            </a:r>
            <a:endParaRPr lang="en-US" altLang="ko-KR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1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비슷한 특징을 가진 이미지들을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3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개의 군집으로 나눠 그림으로 출력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레이블이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0,1,2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로 클러스터링 된 이미지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111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98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91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개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vl="2"/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360000" lvl="1" indent="0">
              <a:buNone/>
            </a:pP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8D45C-4F5E-C1F0-DC7B-8277C8150C2D}"/>
              </a:ext>
            </a:extLst>
          </p:cNvPr>
          <p:cNvSpPr txBox="1"/>
          <p:nvPr/>
        </p:nvSpPr>
        <p:spPr>
          <a:xfrm>
            <a:off x="1343472" y="2649686"/>
            <a:ext cx="11089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draw_fruits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km.labels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_== 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draw_fruits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km.labels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_== 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draw_fruits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(fruits[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km.labels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_== </a:t>
            </a:r>
            <a:r>
              <a:rPr lang="en-US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47AC4AB-D945-30EC-47BC-3CBAD1DF5EB0}"/>
              </a:ext>
            </a:extLst>
          </p:cNvPr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2656" y="3805788"/>
            <a:ext cx="3168000" cy="27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53D8C72-85CA-3DF1-B680-6F57482FD452}"/>
              </a:ext>
            </a:extLst>
          </p:cNvPr>
          <p:cNvPicPr>
            <a:picLocks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9663" y="3805788"/>
            <a:ext cx="3168000" cy="27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8197A5-B1AA-9399-0F01-5C1669718402}"/>
              </a:ext>
            </a:extLst>
          </p:cNvPr>
          <p:cNvPicPr>
            <a:picLocks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6670" y="3805788"/>
            <a:ext cx="3168000" cy="27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654140-4AD5-F2A3-50C8-D1D27E395ACA}"/>
              </a:ext>
            </a:extLst>
          </p:cNvPr>
          <p:cNvSpPr txBox="1"/>
          <p:nvPr/>
        </p:nvSpPr>
        <p:spPr>
          <a:xfrm>
            <a:off x="2496405" y="3465492"/>
            <a:ext cx="94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labels = 0</a:t>
            </a:r>
            <a:endParaRPr kumimoji="1" lang="ko-Kore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0B900D-EAE8-4745-D6A9-E3855F0F7919}"/>
              </a:ext>
            </a:extLst>
          </p:cNvPr>
          <p:cNvSpPr txBox="1"/>
          <p:nvPr/>
        </p:nvSpPr>
        <p:spPr>
          <a:xfrm>
            <a:off x="6219398" y="3429000"/>
            <a:ext cx="94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labels = 1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2810A-38F8-8408-63F9-BF03934054A7}"/>
              </a:ext>
            </a:extLst>
          </p:cNvPr>
          <p:cNvSpPr txBox="1"/>
          <p:nvPr/>
        </p:nvSpPr>
        <p:spPr>
          <a:xfrm>
            <a:off x="9942391" y="3429001"/>
            <a:ext cx="94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labels = 2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893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25852</TotalTime>
  <Words>1572</Words>
  <Application>Microsoft Macintosh PowerPoint</Application>
  <PresentationFormat>와이드스크린</PresentationFormat>
  <Paragraphs>250</Paragraphs>
  <Slides>18</Slides>
  <Notes>18</Notes>
  <HiddenSlides>3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Stencil</vt:lpstr>
      <vt:lpstr>Courier New</vt:lpstr>
      <vt:lpstr>맑은 고딕</vt:lpstr>
      <vt:lpstr>NanumBarunGothic</vt:lpstr>
      <vt:lpstr>굴림</vt:lpstr>
      <vt:lpstr>나눔바른고딕</vt:lpstr>
      <vt:lpstr>Cambria Math</vt:lpstr>
      <vt:lpstr>Wingdings</vt:lpstr>
      <vt:lpstr>Arial</vt:lpstr>
      <vt:lpstr>Office 테마</vt:lpstr>
      <vt:lpstr>PowerPoint 프레젠테이션</vt:lpstr>
      <vt:lpstr>출처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K-평균 알고리즘</vt:lpstr>
      <vt:lpstr>정리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류승호</cp:lastModifiedBy>
  <cp:revision>901</cp:revision>
  <cp:lastPrinted>2019-01-17T13:48:49Z</cp:lastPrinted>
  <dcterms:created xsi:type="dcterms:W3CDTF">2015-12-22T09:49:45Z</dcterms:created>
  <dcterms:modified xsi:type="dcterms:W3CDTF">2022-11-23T11:57:15Z</dcterms:modified>
</cp:coreProperties>
</file>