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494" r:id="rId2"/>
    <p:sldId id="295" r:id="rId3"/>
    <p:sldId id="648" r:id="rId4"/>
    <p:sldId id="657" r:id="rId5"/>
    <p:sldId id="698" r:id="rId6"/>
    <p:sldId id="659" r:id="rId7"/>
    <p:sldId id="651" r:id="rId8"/>
    <p:sldId id="652" r:id="rId9"/>
    <p:sldId id="696" r:id="rId10"/>
    <p:sldId id="653" r:id="rId11"/>
    <p:sldId id="678" r:id="rId12"/>
    <p:sldId id="654" r:id="rId13"/>
    <p:sldId id="658" r:id="rId14"/>
    <p:sldId id="677" r:id="rId15"/>
    <p:sldId id="681" r:id="rId16"/>
    <p:sldId id="682" r:id="rId17"/>
    <p:sldId id="669" r:id="rId18"/>
    <p:sldId id="676" r:id="rId19"/>
    <p:sldId id="683" r:id="rId20"/>
    <p:sldId id="670" r:id="rId21"/>
    <p:sldId id="675" r:id="rId22"/>
    <p:sldId id="684" r:id="rId23"/>
    <p:sldId id="685" r:id="rId24"/>
    <p:sldId id="671" r:id="rId25"/>
    <p:sldId id="674" r:id="rId26"/>
    <p:sldId id="687" r:id="rId27"/>
    <p:sldId id="697" r:id="rId28"/>
    <p:sldId id="672" r:id="rId29"/>
    <p:sldId id="673" r:id="rId30"/>
    <p:sldId id="690" r:id="rId31"/>
    <p:sldId id="691" r:id="rId32"/>
    <p:sldId id="692" r:id="rId33"/>
    <p:sldId id="693" r:id="rId34"/>
    <p:sldId id="694" r:id="rId35"/>
    <p:sldId id="695" r:id="rId36"/>
  </p:sldIdLst>
  <p:sldSz cx="12192000" cy="6858000"/>
  <p:notesSz cx="9872663" cy="6742113"/>
  <p:embeddedFontLst>
    <p:embeddedFont>
      <p:font typeface="굴림" panose="020B0600000101010101" pitchFamily="34" charset="-127"/>
      <p:regular r:id="rId38"/>
    </p:embeddedFont>
    <p:embeddedFont>
      <p:font typeface="맑은 고딕" panose="020B0503020000020004" pitchFamily="34" charset="-127"/>
      <p:regular r:id="rId39"/>
      <p:bold r:id="rId40"/>
    </p:embeddedFont>
    <p:embeddedFont>
      <p:font typeface="나눔바른고딕" panose="020B0603020101020101" pitchFamily="34" charset="-127"/>
      <p:regular r:id="rId41"/>
      <p:bold r:id="rId42"/>
    </p:embeddedFont>
    <p:embeddedFont>
      <p:font typeface="Cambria Math" panose="02040503050406030204" pitchFamily="18" charset="0"/>
      <p:regular r:id="rId43"/>
    </p:embeddedFont>
    <p:embeddedFont>
      <p:font typeface="NanumBarunGothic" panose="020B0603020101020101" pitchFamily="34" charset="-127"/>
      <p:regular r:id="rId44"/>
      <p:bold r:id="rId45"/>
    </p:embeddedFont>
    <p:embeddedFont>
      <p:font typeface="Stencil" pitchFamily="82" charset="0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7DA5B27-CE79-CB41-B8A5-A72047CDA718}">
          <p14:sldIdLst>
            <p14:sldId id="494"/>
            <p14:sldId id="295"/>
            <p14:sldId id="648"/>
            <p14:sldId id="657"/>
            <p14:sldId id="698"/>
          </p14:sldIdLst>
        </p14:section>
        <p14:section name="확률적 경사 하강법(SGD)" id="{FC858807-2835-2C48-A12A-B9D823FA6D2A}">
          <p14:sldIdLst>
            <p14:sldId id="659"/>
            <p14:sldId id="651"/>
            <p14:sldId id="652"/>
            <p14:sldId id="696"/>
            <p14:sldId id="653"/>
            <p14:sldId id="678"/>
            <p14:sldId id="654"/>
          </p14:sldIdLst>
        </p14:section>
        <p14:section name="SGD 모멘텀(Momentum)" id="{DDADF6A6-DBC3-C64E-A3BD-79AB50087223}">
          <p14:sldIdLst>
            <p14:sldId id="658"/>
            <p14:sldId id="677"/>
            <p14:sldId id="681"/>
            <p14:sldId id="682"/>
          </p14:sldIdLst>
        </p14:section>
        <p14:section name="네스테로프 모멘텀" id="{B94EFC32-2FB6-9243-AD49-A2F5F3EFB1E2}">
          <p14:sldIdLst>
            <p14:sldId id="669"/>
            <p14:sldId id="676"/>
            <p14:sldId id="683"/>
          </p14:sldIdLst>
        </p14:section>
        <p14:section name="AdaGrad" id="{06D6843A-C177-F941-AFF5-5722A1744F31}">
          <p14:sldIdLst>
            <p14:sldId id="670"/>
            <p14:sldId id="675"/>
            <p14:sldId id="684"/>
            <p14:sldId id="685"/>
          </p14:sldIdLst>
        </p14:section>
        <p14:section name="RMSProp" id="{DEB9F0C8-C391-104D-9E8F-37F3CF8808C9}">
          <p14:sldIdLst>
            <p14:sldId id="671"/>
            <p14:sldId id="674"/>
            <p14:sldId id="687"/>
            <p14:sldId id="697"/>
          </p14:sldIdLst>
        </p14:section>
        <p14:section name="Adam" id="{6674C275-C092-F74B-A405-53638BA52F67}">
          <p14:sldIdLst>
            <p14:sldId id="672"/>
            <p14:sldId id="673"/>
          </p14:sldIdLst>
        </p14:section>
        <p14:section name="정리" id="{BFBB42D2-4FCD-C044-A312-9CC67DE154AE}">
          <p14:sldIdLst>
            <p14:sldId id="690"/>
            <p14:sldId id="691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5d1de84827d3635b" providerId="Windows Live"/>
      </p:ext>
    </p:extLst>
  </p:cmAuthor>
  <p:cmAuthor id="2" name="82108" initials="8" lastIdx="1" clrIdx="1">
    <p:extLst>
      <p:ext uri="{19B8F6BF-5375-455C-9EA6-DF929625EA0E}">
        <p15:presenceInfo xmlns:p15="http://schemas.microsoft.com/office/powerpoint/2012/main" userId="821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C2E"/>
    <a:srgbClr val="929292"/>
    <a:srgbClr val="D9D9D9"/>
    <a:srgbClr val="636C73"/>
    <a:srgbClr val="91979C"/>
    <a:srgbClr val="8E786E"/>
    <a:srgbClr val="4B3840"/>
    <a:srgbClr val="CD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7305"/>
  </p:normalViewPr>
  <p:slideViewPr>
    <p:cSldViewPr>
      <p:cViewPr varScale="1">
        <p:scale>
          <a:sx n="116" d="100"/>
          <a:sy n="116" d="100"/>
        </p:scale>
        <p:origin x="200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17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226" y="0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>
              <a:defRPr sz="1200"/>
            </a:lvl1pPr>
          </a:lstStyle>
          <a:p>
            <a:fld id="{359E9D7F-4824-4491-9315-F4429136E7F8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4825"/>
            <a:ext cx="4494213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36" tIns="45418" rIns="90836" bIns="454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0836" tIns="45418" rIns="90836" bIns="454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03837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226" y="6403837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>
              <a:defRPr sz="1200"/>
            </a:lvl1pPr>
          </a:lstStyle>
          <a:p>
            <a:fld id="{0A23F2E4-FEDC-465B-BF16-A608676C0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1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7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89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74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7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16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모멘텀 값과 기울기 값이 더해져 실제 값을 만드는 기존 모멘텀과 달리</a:t>
            </a:r>
            <a:endParaRPr kumimoji="1" lang="en-US" altLang="ko-KR" dirty="0"/>
          </a:p>
          <a:p>
            <a:r>
              <a:rPr kumimoji="1" lang="ko-KR" altLang="en-US" dirty="0"/>
              <a:t>모멘텀 값이 적용된 지점에서 기울기 값을 계산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58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en-US" dirty="0"/>
              <a:t>https://</a:t>
            </a:r>
            <a:r>
              <a:rPr kumimoji="1" lang="en" altLang="en-US" dirty="0" err="1"/>
              <a:t>tensorflow.blog</a:t>
            </a:r>
            <a:r>
              <a:rPr kumimoji="1" lang="en" altLang="en-US" dirty="0"/>
              <a:t>/2017/03/22/momentum-</a:t>
            </a:r>
            <a:r>
              <a:rPr kumimoji="1" lang="en" altLang="en-US" dirty="0" err="1"/>
              <a:t>nesterov</a:t>
            </a:r>
            <a:r>
              <a:rPr kumimoji="1" lang="en" altLang="en-US" dirty="0"/>
              <a:t>-momentum/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1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51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9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794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91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60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31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25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41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61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17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0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7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8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0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8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2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658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9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=tVLCE2lGAZI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3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학습률이</a:t>
            </a:r>
            <a:r>
              <a:rPr kumimoji="1" lang="ko-KR" altLang="en-US" dirty="0"/>
              <a:t> 너무 작을 경우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알고리즘이 수렴하기 위해 반복해야 하는 값이 많으므로 학습 시간이 오래 걸린다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지역 최소값</a:t>
            </a:r>
            <a:r>
              <a:rPr kumimoji="1" lang="en-US" altLang="ko-KR" dirty="0"/>
              <a:t>(Local </a:t>
            </a:r>
            <a:r>
              <a:rPr kumimoji="1" lang="en-US" altLang="ko-KR" dirty="0" err="1"/>
              <a:t>Minimun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수렴할 수 있다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학습률이</a:t>
            </a:r>
            <a:r>
              <a:rPr kumimoji="1" lang="ko-KR" altLang="en-US" dirty="0"/>
              <a:t> 너무 클 경우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학습 시간이 적게 걸림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r>
              <a:rPr kumimoji="1" lang="ko-KR" altLang="en-US" dirty="0"/>
              <a:t>스텝이 너무 커져서 전역 최소값을 가로질러 반대편으로 건너뛰어 </a:t>
            </a:r>
            <a:r>
              <a:rPr kumimoji="1" lang="ko-KR" altLang="en-US" dirty="0" err="1"/>
              <a:t>최소갖ㅅ에서</a:t>
            </a:r>
            <a:r>
              <a:rPr kumimoji="1" lang="ko-KR" altLang="en-US" dirty="0"/>
              <a:t> 멀어질 수 있음</a:t>
            </a: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pPr marL="171450" indent="-171450">
              <a:buFontTx/>
              <a:buChar char="-"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4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이해가 필요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9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9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0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84137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Stencil" panose="040409050D0802020404" pitchFamily="8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BB84B4-18EB-48C7-929D-F0C5CABA86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12000" y="-4183"/>
            <a:ext cx="12204000" cy="11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6804"/>
            <a:ext cx="12192000" cy="617311"/>
          </a:xfrm>
          <a:prstGeom prst="rect">
            <a:avLst/>
          </a:prstGeom>
          <a:solidFill>
            <a:srgbClr val="F49F4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64772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2F6D8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11039012" y="6571720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76470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2F6D81"/>
              </a:buClr>
              <a:buSzPct val="100000"/>
              <a:buFont typeface="Wingdings" panose="05000000000000000000" pitchFamily="2" charset="2"/>
              <a:buChar char="n"/>
              <a:defRPr sz="2000" b="1">
                <a:latin typeface="+mn-ea"/>
                <a:ea typeface="+mn-ea"/>
              </a:defRPr>
            </a:lvl1pPr>
            <a:lvl2pPr marL="541338" indent="-1857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tabLst>
                <a:tab pos="627063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4863" indent="-263525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tabLst>
                <a:tab pos="271463" algn="l"/>
              </a:tabLst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tabLst>
                <a:tab pos="271463" algn="l"/>
              </a:tabLst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tabLst>
                <a:tab pos="271463" algn="l"/>
              </a:tabLst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tabLst>
                <a:tab pos="271463" algn="l"/>
              </a:tabLst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6581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14869-73B8-4562-BBFA-CBF90555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A96-ABFE-4034-A369-3FF1A05A65CD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51D6B-C2C0-4550-9080-4DC01D36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2EDA3-01BF-4ECD-B78F-99E2B80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FEB1-8C8B-4D8D-B717-C50F0F7837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D1BA497-384C-46F3-BAEB-B7FA98E4ED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" y="9526"/>
            <a:ext cx="4724400" cy="5413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C27B6B7-973F-4875-A37A-1F1BF22DDA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799" y="1271588"/>
            <a:ext cx="10791826" cy="433863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360000" indent="285750">
              <a:buFont typeface="Arial" panose="020B0604020202020204" pitchFamily="34" charset="0"/>
              <a:buChar char="•"/>
              <a:defRPr sz="1800"/>
            </a:lvl2pPr>
            <a:lvl3pPr marL="720000" indent="285750">
              <a:buFont typeface="Wingdings" panose="05000000000000000000" pitchFamily="2" charset="2"/>
              <a:buChar char="ü"/>
              <a:defRPr sz="1600"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9701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4B819-A0F0-4851-BEE9-9E2C3F3938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0515600" cy="541176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6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제목 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A3A968-FC3E-47D8-9361-A752A717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+mn-ea"/>
                <a:ea typeface="+mn-ea"/>
              </a:defRPr>
            </a:lvl1pPr>
          </a:lstStyle>
          <a:p>
            <a:fld id="{39BFB5CF-08CC-4CDF-90FD-7511462F18DD}" type="datetimeFigureOut">
              <a:rPr lang="ko-KR" altLang="en-US" smtClean="0"/>
              <a:pPr/>
              <a:t>2023. 3. 13.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1A9175-226D-4FDD-B097-9080C40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4678C-4111-4D4E-B534-3AC98DD4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+mn-ea"/>
                <a:ea typeface="+mn-ea"/>
              </a:defRPr>
            </a:lvl1pPr>
          </a:lstStyle>
          <a:p>
            <a:fld id="{21D56409-0894-400A-8DBA-38868C7E79A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43930" y="1264856"/>
            <a:ext cx="10515600" cy="4351338"/>
          </a:xfrm>
        </p:spPr>
        <p:txBody>
          <a:bodyPr/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1pPr>
            <a:lvl2pPr marL="360000" indent="180000">
              <a:lnSpc>
                <a:spcPct val="150000"/>
              </a:lnSpc>
              <a:defRPr sz="1600"/>
            </a:lvl2pPr>
            <a:lvl3pPr marL="720000" indent="180000">
              <a:lnSpc>
                <a:spcPct val="150000"/>
              </a:lnSpc>
              <a:buFont typeface="Wingdings" panose="05000000000000000000" pitchFamily="2" charset="2"/>
              <a:buChar char="ü"/>
              <a:defRPr sz="14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8597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90"/>
            <a:ext cx="5735960" cy="54589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E95CD58-A101-412F-BD6F-50FF48C58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744932"/>
          </a:xfrm>
        </p:spPr>
        <p:txBody>
          <a:bodyPr/>
          <a:lstStyle>
            <a:lvl1pPr>
              <a:defRPr baseline="0"/>
            </a:lvl1pPr>
            <a:lvl2pPr marL="645750" indent="-285750">
              <a:buFont typeface="Arial" panose="020B0604020202020204" pitchFamily="34" charset="0"/>
              <a:buChar char="•"/>
              <a:defRPr baseline="0"/>
            </a:lvl2pPr>
            <a:lvl3pPr marL="1005750" indent="-285750">
              <a:buFont typeface="Wingdings" panose="05000000000000000000" pitchFamily="2" charset="2"/>
              <a:buChar char="ü"/>
              <a:defRPr baseline="0"/>
            </a:lvl3pPr>
            <a:lvl4pPr marL="1080000" indent="284400"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en-US" altLang="ko-KR" dirty="0"/>
          </a:p>
          <a:p>
            <a:pPr lvl="1"/>
            <a:r>
              <a:rPr lang="ko-KR" altLang="en-US" dirty="0"/>
              <a:t>두 번째 수준 </a:t>
            </a:r>
          </a:p>
          <a:p>
            <a:pPr lvl="2"/>
            <a:r>
              <a:rPr lang="ko-KR" altLang="en-US" dirty="0"/>
              <a:t>세 번째 수준 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420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2023. 3. 13.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3452" y="1279301"/>
            <a:ext cx="10972800" cy="452596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570F-38B6-4445-BC0D-DCDCE7D2642A}" type="datetimeFigureOut">
              <a:rPr lang="ko-KR" altLang="en-US" smtClean="0"/>
              <a:pPr/>
              <a:t>2023. 3. 13.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158E-E033-4627-AAC9-934245355C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63648-08AA-4D95-91A7-D82FBD909E2B}"/>
              </a:ext>
            </a:extLst>
          </p:cNvPr>
          <p:cNvSpPr/>
          <p:nvPr userDrawn="1"/>
        </p:nvSpPr>
        <p:spPr>
          <a:xfrm>
            <a:off x="0" y="1156"/>
            <a:ext cx="12192000" cy="547524"/>
          </a:xfrm>
          <a:prstGeom prst="rect">
            <a:avLst/>
          </a:prstGeom>
          <a:solidFill>
            <a:srgbClr val="5B9BD5">
              <a:alpha val="3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r" defTabSz="91437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Stencil" panose="040409050D0802020404" pitchFamily="82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549DFD-41A7-46DC-A344-DBC64E49788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5319614"/>
            <a:ext cx="12192000" cy="1539900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D7440C5A-A3D4-47C4-90CE-48FFB64769CB}"/>
              </a:ext>
            </a:extLst>
          </p:cNvPr>
          <p:cNvSpPr txBox="1">
            <a:spLocks/>
          </p:cNvSpPr>
          <p:nvPr userDrawn="1"/>
        </p:nvSpPr>
        <p:spPr>
          <a:xfrm>
            <a:off x="10186325" y="6529646"/>
            <a:ext cx="2005675" cy="32719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400" spc="-70" baseline="0" dirty="0">
                <a:solidFill>
                  <a:schemeClr val="bg1">
                    <a:lumMod val="65000"/>
                  </a:schemeClr>
                </a:solidFill>
                <a:latin typeface="Stencil" panose="040409050D0802020404" pitchFamily="82" charset="0"/>
              </a:rPr>
              <a:t>By Jung In Seo</a:t>
            </a:r>
            <a:r>
              <a:rPr lang="ko-KR" altLang="en-US" sz="1400" spc="-70" baseline="0" dirty="0">
                <a:solidFill>
                  <a:schemeClr val="bg1">
                    <a:lumMod val="65000"/>
                  </a:schemeClr>
                </a:solidFill>
                <a:latin typeface="Stencil" panose="040409050D0802020404" pitchFamily="82" charset="0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17AFD5-1122-4A2E-AEFD-14F0D4A6B8DF}"/>
              </a:ext>
            </a:extLst>
          </p:cNvPr>
          <p:cNvSpPr txBox="1">
            <a:spLocks/>
          </p:cNvSpPr>
          <p:nvPr userDrawn="1"/>
        </p:nvSpPr>
        <p:spPr>
          <a:xfrm>
            <a:off x="1" y="10615"/>
            <a:ext cx="4007768" cy="538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7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377" rtl="0" eaLnBrk="1" latinLnBrk="1" hangingPunct="1">
        <a:lnSpc>
          <a:spcPct val="15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377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20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60000" indent="28574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720000" indent="284400" algn="l" defTabSz="914377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ü"/>
        <a:defRPr sz="16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4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12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80.png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09686A-A8A1-4850-8752-03398B645372}"/>
              </a:ext>
            </a:extLst>
          </p:cNvPr>
          <p:cNvSpPr txBox="1"/>
          <p:nvPr/>
        </p:nvSpPr>
        <p:spPr>
          <a:xfrm>
            <a:off x="0" y="6271180"/>
            <a:ext cx="5951984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수업자료는 저작권법 제25조2항에 따라 학교 수업을 목적으로 이용되었으므로, 본 수업자료를 외부에 공개, 게시하는 것을 금지하며, 이를 위반하는 경우 저작권 침해로서 관련법에 따라 처벌될 수 있습니다.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DCD3B-B101-1ED2-2D29-A3CB9C705CC1}"/>
              </a:ext>
            </a:extLst>
          </p:cNvPr>
          <p:cNvSpPr txBox="1"/>
          <p:nvPr/>
        </p:nvSpPr>
        <p:spPr>
          <a:xfrm>
            <a:off x="3206680" y="2644170"/>
            <a:ext cx="577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7037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(Local Minimum)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(Saddle Point)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학습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학습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중 어느 곳인지 모름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임계점에서 손실이 매우 낮으며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가능성이 크고 매우 높다면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가능성이 큼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손실이 수렴했다고 보기에 매우 낮지 않으면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가능성 ↑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6B4AA-1D9E-060A-77A2-BD1BF938578F}"/>
              </a:ext>
            </a:extLst>
          </p:cNvPr>
          <p:cNvSpPr txBox="1"/>
          <p:nvPr/>
        </p:nvSpPr>
        <p:spPr>
          <a:xfrm>
            <a:off x="371475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61E85D57-9A66-FFEB-EFA9-BEFC1159745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04001" y="2228650"/>
            <a:ext cx="663807" cy="78442"/>
          </a:xfrm>
          <a:prstGeom prst="bentConnector3">
            <a:avLst>
              <a:gd name="adj1" fmla="val 32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8">
            <a:extLst>
              <a:ext uri="{FF2B5EF4-FFF2-40B4-BE49-F238E27FC236}">
                <a16:creationId xmlns:a16="http://schemas.microsoft.com/office/drawing/2014/main" id="{3D09F65B-D9F7-FAA0-F06A-5F2B2F0A722E}"/>
              </a:ext>
            </a:extLst>
          </p:cNvPr>
          <p:cNvSpPr/>
          <p:nvPr/>
        </p:nvSpPr>
        <p:spPr>
          <a:xfrm>
            <a:off x="4367808" y="2071766"/>
            <a:ext cx="2592288" cy="313767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방향에 따라 극대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극소가 되는 점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E9CF083-D1F9-83BB-A3C9-8C70D73BE703}"/>
              </a:ext>
            </a:extLst>
          </p:cNvPr>
          <p:cNvGrpSpPr/>
          <p:nvPr/>
        </p:nvGrpSpPr>
        <p:grpSpPr>
          <a:xfrm>
            <a:off x="788494" y="3645024"/>
            <a:ext cx="3110987" cy="2744222"/>
            <a:chOff x="1004518" y="3681854"/>
            <a:chExt cx="3579314" cy="290879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A003868-A6C4-820C-C378-6B7E8C3BE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18" y="3681854"/>
              <a:ext cx="3579314" cy="272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4BF5A1-0203-6E35-6041-9584508D6041}"/>
                </a:ext>
              </a:extLst>
            </p:cNvPr>
            <p:cNvSpPr txBox="1"/>
            <p:nvPr/>
          </p:nvSpPr>
          <p:spPr>
            <a:xfrm>
              <a:off x="1271464" y="6329659"/>
              <a:ext cx="2559470" cy="260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출처 </a:t>
              </a:r>
              <a:r>
                <a:rPr kumimoji="1" lang="en-US" altLang="ko-KR" sz="1000" dirty="0">
                  <a:solidFill>
                    <a:schemeClr val="bg1">
                      <a:lumMod val="65000"/>
                    </a:schemeClr>
                  </a:solidFill>
                </a:rPr>
                <a:t>:</a:t>
              </a:r>
              <a:r>
                <a:rPr kumimoji="1" lang="ko-KR" altLang="en-US" sz="10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" altLang="ko-KR" sz="1000" dirty="0">
                  <a:solidFill>
                    <a:schemeClr val="bg1">
                      <a:lumMod val="65000"/>
                    </a:schemeClr>
                  </a:solidFill>
                </a:rPr>
                <a:t>https://</a:t>
              </a:r>
              <a:r>
                <a:rPr kumimoji="1" lang="en" altLang="ko-KR" sz="1000" dirty="0" err="1">
                  <a:solidFill>
                    <a:schemeClr val="bg1">
                      <a:lumMod val="65000"/>
                    </a:schemeClr>
                  </a:solidFill>
                </a:rPr>
                <a:t>bskyvision.com</a:t>
              </a:r>
              <a:r>
                <a:rPr kumimoji="1" lang="en" altLang="ko-KR" sz="1000" dirty="0">
                  <a:solidFill>
                    <a:schemeClr val="bg1">
                      <a:lumMod val="65000"/>
                    </a:schemeClr>
                  </a:solidFill>
                </a:rPr>
                <a:t>/661</a:t>
              </a:r>
              <a:endParaRPr kumimoji="1" lang="ko-KR" altLang="en-US" sz="1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259BE14-F257-CC0A-887C-5C2B8B18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950" y="3808537"/>
            <a:ext cx="2995146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68AA5A0-4B10-2C25-2077-260F76B77905}"/>
              </a:ext>
            </a:extLst>
          </p:cNvPr>
          <p:cNvSpPr txBox="1"/>
          <p:nvPr/>
        </p:nvSpPr>
        <p:spPr>
          <a:xfrm>
            <a:off x="4159450" y="6103045"/>
            <a:ext cx="2224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kumimoji="1" lang="en-US" altLang="ko-KR" sz="10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kumimoji="1" lang="ko-KR" altLang="en-US" sz="1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kumimoji="1" lang="en" altLang="ko-KR" sz="10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kumimoji="1" lang="en" altLang="ko-KR" sz="1000" dirty="0" err="1">
                <a:solidFill>
                  <a:schemeClr val="bg1">
                    <a:lumMod val="65000"/>
                  </a:schemeClr>
                </a:solidFill>
              </a:rPr>
              <a:t>bskyvision.com</a:t>
            </a:r>
            <a:r>
              <a:rPr kumimoji="1" lang="en" altLang="ko-KR" sz="1000" dirty="0">
                <a:solidFill>
                  <a:schemeClr val="bg1">
                    <a:lumMod val="65000"/>
                  </a:schemeClr>
                </a:solidFill>
              </a:rPr>
              <a:t>/661</a:t>
            </a:r>
            <a:endParaRPr kumimoji="1"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7C8B99B2-6BFC-EA09-DBBA-D101C85970EF}"/>
              </a:ext>
            </a:extLst>
          </p:cNvPr>
          <p:cNvSpPr/>
          <p:nvPr/>
        </p:nvSpPr>
        <p:spPr>
          <a:xfrm>
            <a:off x="7025565" y="4653136"/>
            <a:ext cx="360040" cy="50405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5910B66-6701-F31E-C4C8-98322A02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338" y="4175143"/>
            <a:ext cx="4511004" cy="204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6C963005-344A-781F-ECDF-2AF3A75732FE}"/>
              </a:ext>
            </a:extLst>
          </p:cNvPr>
          <p:cNvSpPr/>
          <p:nvPr/>
        </p:nvSpPr>
        <p:spPr>
          <a:xfrm>
            <a:off x="8544272" y="4293096"/>
            <a:ext cx="46800" cy="46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42B818D-B378-7CAB-CC5F-CACA8C238DD8}"/>
              </a:ext>
            </a:extLst>
          </p:cNvPr>
          <p:cNvSpPr/>
          <p:nvPr/>
        </p:nvSpPr>
        <p:spPr>
          <a:xfrm>
            <a:off x="10776520" y="5661248"/>
            <a:ext cx="43200" cy="43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39A4CB-7F45-4D4E-61D0-EFC2AB2A9C63}"/>
              </a:ext>
            </a:extLst>
          </p:cNvPr>
          <p:cNvSpPr txBox="1"/>
          <p:nvPr/>
        </p:nvSpPr>
        <p:spPr>
          <a:xfrm>
            <a:off x="8355114" y="410776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 err="1">
                <a:solidFill>
                  <a:srgbClr val="FF0000"/>
                </a:solidFill>
              </a:rPr>
              <a:t>안장점</a:t>
            </a:r>
            <a:endParaRPr kumimoji="1"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C7C57-2B66-F4E8-C93E-F52DEF5F2E56}"/>
              </a:ext>
            </a:extLst>
          </p:cNvPr>
          <p:cNvSpPr txBox="1"/>
          <p:nvPr/>
        </p:nvSpPr>
        <p:spPr>
          <a:xfrm>
            <a:off x="10568730" y="5805593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 err="1">
                <a:solidFill>
                  <a:srgbClr val="FF0000"/>
                </a:solidFill>
              </a:rPr>
              <a:t>안장점</a:t>
            </a:r>
            <a:endParaRPr kumimoji="1"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2770A4EC-4986-12A0-625A-9DC799D1D25F}"/>
              </a:ext>
            </a:extLst>
          </p:cNvPr>
          <p:cNvCxnSpPr>
            <a:cxnSpLocks/>
          </p:cNvCxnSpPr>
          <p:nvPr/>
        </p:nvCxnSpPr>
        <p:spPr>
          <a:xfrm flipV="1">
            <a:off x="2134741" y="1821138"/>
            <a:ext cx="2207568" cy="95694"/>
          </a:xfrm>
          <a:prstGeom prst="bentConnector3">
            <a:avLst>
              <a:gd name="adj1" fmla="val -5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8">
            <a:extLst>
              <a:ext uri="{FF2B5EF4-FFF2-40B4-BE49-F238E27FC236}">
                <a16:creationId xmlns:a16="http://schemas.microsoft.com/office/drawing/2014/main" id="{8530986A-329B-1F3A-D17A-A03C217E52FA}"/>
              </a:ext>
            </a:extLst>
          </p:cNvPr>
          <p:cNvSpPr/>
          <p:nvPr/>
        </p:nvSpPr>
        <p:spPr>
          <a:xfrm>
            <a:off x="4342309" y="1715767"/>
            <a:ext cx="1609675" cy="313767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미분값이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인 지점</a:t>
            </a:r>
          </a:p>
        </p:txBody>
      </p:sp>
    </p:spTree>
    <p:extLst>
      <p:ext uri="{BB962C8B-B14F-4D97-AF65-F5344CB8AC3E}">
        <p14:creationId xmlns:p14="http://schemas.microsoft.com/office/powerpoint/2010/main" val="36149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안장점에서 학습 종료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1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손실 함수 곡면에는 안장점이 얼마나 많을까</a:t>
                </a:r>
                <a: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?</a:t>
                </a:r>
              </a:p>
              <a:p>
                <a:pPr lvl="1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가정 </a:t>
                </a:r>
                <a: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: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𝑛</m:t>
                    </m:r>
                  </m:oMath>
                </a14:m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차원 공간에서 임계점을 만났을 때 차원별로 최대일 확률과 최소일 확률이 모두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dPr>
                      <m:e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최소점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dPr>
                      <m:e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최대점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=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 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ko-KR" b="0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dPr>
                      <m:e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안장점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=1−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NanumBarunGothic" panose="020B0603020101020101" pitchFamily="34" charset="-127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NanumBarunGothic" panose="020B0603020101020101" pitchFamily="34" charset="-127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손실함수의 차원이 높을 수록 </a:t>
                </a:r>
                <a:r>
                  <a:rPr kumimoji="1" lang="ko-KR" altLang="en-US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안장점일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확률 ↑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1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안장점은 최대와 최소가 만나는 지점이므로 조금만 움직여도 내리막길이 나타남</a:t>
                </a:r>
                <a:b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</a:b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→</a:t>
                </a:r>
                <a:r>
                  <a: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진행하던 속도에 관성을 주어 탈출 가능</a:t>
                </a:r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(=</a:t>
                </a:r>
                <a:r>
                  <a:rPr kumimoji="1" lang="ko-KR" altLang="en-US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모멘텀</a:t>
                </a:r>
                <a:r>
                  <a:rPr kumimoji="1" lang="en-US" altLang="ko-KR" b="1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56B4AA-1D9E-060A-77A2-BD1BF938578F}"/>
              </a:ext>
            </a:extLst>
          </p:cNvPr>
          <p:cNvSpPr txBox="1"/>
          <p:nvPr/>
        </p:nvSpPr>
        <p:spPr>
          <a:xfrm>
            <a:off x="371475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8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 경로가 진동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미니배치 단위로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(=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미분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기울기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근사</a:t>
            </a:r>
            <a:b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→ 기울기가 자주 바뀌는 거친 표면에서 이동하므로 최적화 경로가 진동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 경로가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길어짐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수렴 속도가 느림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6B4AA-1D9E-060A-77A2-BD1BF938578F}"/>
              </a:ext>
            </a:extLst>
          </p:cNvPr>
          <p:cNvSpPr txBox="1"/>
          <p:nvPr/>
        </p:nvSpPr>
        <p:spPr>
          <a:xfrm>
            <a:off x="371475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C471F0E-3003-A0A1-2C70-C77B7FEE9029}"/>
              </a:ext>
            </a:extLst>
          </p:cNvPr>
          <p:cNvGrpSpPr/>
          <p:nvPr/>
        </p:nvGrpSpPr>
        <p:grpSpPr>
          <a:xfrm>
            <a:off x="1919536" y="3941516"/>
            <a:ext cx="4125240" cy="1719732"/>
            <a:chOff x="7702379" y="537458"/>
            <a:chExt cx="3312368" cy="129925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65F5D52-2920-5644-29C3-F187847E8150}"/>
                </a:ext>
              </a:extLst>
            </p:cNvPr>
            <p:cNvGrpSpPr/>
            <p:nvPr/>
          </p:nvGrpSpPr>
          <p:grpSpPr>
            <a:xfrm>
              <a:off x="7702379" y="756596"/>
              <a:ext cx="3312368" cy="1080120"/>
              <a:chOff x="7702379" y="756596"/>
              <a:chExt cx="3312368" cy="108012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EA7523-D577-F422-B0A2-C55432021F93}"/>
                  </a:ext>
                </a:extLst>
              </p:cNvPr>
              <p:cNvGrpSpPr/>
              <p:nvPr/>
            </p:nvGrpSpPr>
            <p:grpSpPr>
              <a:xfrm>
                <a:off x="7702379" y="756596"/>
                <a:ext cx="3312368" cy="1080120"/>
                <a:chOff x="7392144" y="721675"/>
                <a:chExt cx="3312368" cy="1080120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E71FD5DE-3D36-1ECE-E1BF-78A67424296F}"/>
                    </a:ext>
                  </a:extLst>
                </p:cNvPr>
                <p:cNvSpPr/>
                <p:nvPr/>
              </p:nvSpPr>
              <p:spPr>
                <a:xfrm>
                  <a:off x="7392144" y="721675"/>
                  <a:ext cx="3312368" cy="10801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637DDF5A-CDE9-60FB-0072-9E5D7E461688}"/>
                    </a:ext>
                  </a:extLst>
                </p:cNvPr>
                <p:cNvSpPr/>
                <p:nvPr/>
              </p:nvSpPr>
              <p:spPr>
                <a:xfrm>
                  <a:off x="7824192" y="813815"/>
                  <a:ext cx="2808312" cy="8958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38DAF26D-3421-7B47-F325-BCE5FEDC95F4}"/>
                    </a:ext>
                  </a:extLst>
                </p:cNvPr>
                <p:cNvSpPr/>
                <p:nvPr/>
              </p:nvSpPr>
              <p:spPr>
                <a:xfrm>
                  <a:off x="8134112" y="875054"/>
                  <a:ext cx="2426384" cy="7733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EC50FB81-9E30-5385-9CE8-B110FBB88831}"/>
                    </a:ext>
                  </a:extLst>
                </p:cNvPr>
                <p:cNvSpPr/>
                <p:nvPr/>
              </p:nvSpPr>
              <p:spPr>
                <a:xfrm>
                  <a:off x="8376049" y="949108"/>
                  <a:ext cx="2129968" cy="620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9B980651-E7F3-B4D0-6394-E18045005F22}"/>
                    </a:ext>
                  </a:extLst>
                </p:cNvPr>
                <p:cNvSpPr/>
                <p:nvPr/>
              </p:nvSpPr>
              <p:spPr>
                <a:xfrm>
                  <a:off x="8714363" y="1032815"/>
                  <a:ext cx="1754105" cy="4685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F6D7096B-A7F5-C650-F003-375EABDD45DA}"/>
                    </a:ext>
                  </a:extLst>
                </p:cNvPr>
                <p:cNvSpPr/>
                <p:nvPr/>
              </p:nvSpPr>
              <p:spPr>
                <a:xfrm>
                  <a:off x="9245199" y="1100704"/>
                  <a:ext cx="1189677" cy="35130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D3C9B04-9213-71A0-C598-2273D30A0701}"/>
                    </a:ext>
                  </a:extLst>
                </p:cNvPr>
                <p:cNvSpPr/>
                <p:nvPr/>
              </p:nvSpPr>
              <p:spPr>
                <a:xfrm>
                  <a:off x="9654970" y="1162083"/>
                  <a:ext cx="675692" cy="2288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76737720-CAB2-8EFA-B387-E7599EDD275F}"/>
                    </a:ext>
                  </a:extLst>
                </p:cNvPr>
                <p:cNvSpPr/>
                <p:nvPr/>
              </p:nvSpPr>
              <p:spPr>
                <a:xfrm>
                  <a:off x="9942072" y="1201116"/>
                  <a:ext cx="321078" cy="1504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6" name="곱하기 25">
                  <a:extLst>
                    <a:ext uri="{FF2B5EF4-FFF2-40B4-BE49-F238E27FC236}">
                      <a16:creationId xmlns:a16="http://schemas.microsoft.com/office/drawing/2014/main" id="{6E1E30ED-9162-CAF2-162A-CAAB30B47889}"/>
                    </a:ext>
                  </a:extLst>
                </p:cNvPr>
                <p:cNvSpPr/>
                <p:nvPr/>
              </p:nvSpPr>
              <p:spPr>
                <a:xfrm>
                  <a:off x="10102611" y="1232275"/>
                  <a:ext cx="45719" cy="88160"/>
                </a:xfrm>
                <a:prstGeom prst="mathMultiply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9DD26AAB-FC5B-7BB1-0B44-D1E0175F9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00" y="1067736"/>
                <a:ext cx="432048" cy="20862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C645B290-8AA2-F5DF-039C-80A44AA01214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>
                <a:off x="8328248" y="1067736"/>
                <a:ext cx="217447" cy="54564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A6A1B057-CB74-9552-506A-D0578C9994F2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 flipV="1">
                <a:off x="8545695" y="1023231"/>
                <a:ext cx="253988" cy="59015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0240C7B6-8016-BAFA-4ACE-84D4CBBE80B1}"/>
                  </a:ext>
                </a:extLst>
              </p:cNvPr>
              <p:cNvCxnSpPr>
                <a:cxnSpLocks/>
                <a:stCxn id="20" idx="1"/>
                <a:endCxn id="21" idx="3"/>
              </p:cNvCxnSpPr>
              <p:nvPr/>
            </p:nvCxnSpPr>
            <p:spPr>
              <a:xfrm>
                <a:off x="8799683" y="1023231"/>
                <a:ext cx="198528" cy="49082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A2B86645-BC8F-A68B-C096-335B0268EF65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V="1">
                <a:off x="8998211" y="1101245"/>
                <a:ext cx="432048" cy="41280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F4DABECA-F3B3-A27A-EB3F-C71877833244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>
                <a:off x="9429722" y="1127232"/>
                <a:ext cx="299936" cy="30824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811E369C-9E4C-2E54-8333-7B9471C2C864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 flipV="1">
                <a:off x="9729658" y="1230514"/>
                <a:ext cx="334500" cy="20496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FA67BB6C-6FE9-D146-1527-C4C901363CE7}"/>
                  </a:ext>
                </a:extLst>
              </p:cNvPr>
              <p:cNvCxnSpPr>
                <a:cxnSpLocks/>
                <a:stCxn id="24" idx="1"/>
                <a:endCxn id="25" idx="4"/>
              </p:cNvCxnSpPr>
              <p:nvPr/>
            </p:nvCxnSpPr>
            <p:spPr>
              <a:xfrm>
                <a:off x="10064158" y="1230514"/>
                <a:ext cx="348688" cy="15600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DD9CE348-F33C-BDFF-0DC6-1048C1B6519B}"/>
                  </a:ext>
                </a:extLst>
              </p:cNvPr>
              <p:cNvCxnSpPr>
                <a:cxnSpLocks/>
                <a:stCxn id="25" idx="4"/>
                <a:endCxn id="26" idx="2"/>
              </p:cNvCxnSpPr>
              <p:nvPr/>
            </p:nvCxnSpPr>
            <p:spPr>
              <a:xfrm flipV="1">
                <a:off x="10412846" y="1334182"/>
                <a:ext cx="34738" cy="5233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F48E54-85A1-FCD8-81CF-B3DA61470348}"/>
                </a:ext>
              </a:extLst>
            </p:cNvPr>
            <p:cNvSpPr txBox="1"/>
            <p:nvPr/>
          </p:nvSpPr>
          <p:spPr>
            <a:xfrm>
              <a:off x="8444347" y="537458"/>
              <a:ext cx="1891561" cy="209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&lt; Stochastic Gradient Descent &gt;</a:t>
              </a:r>
              <a:endParaRPr kumimoji="1"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ACB513-34E0-BDAC-7E5A-17933F293385}"/>
              </a:ext>
            </a:extLst>
          </p:cNvPr>
          <p:cNvGrpSpPr/>
          <p:nvPr/>
        </p:nvGrpSpPr>
        <p:grpSpPr>
          <a:xfrm>
            <a:off x="6918527" y="3962838"/>
            <a:ext cx="4074017" cy="1698410"/>
            <a:chOff x="8308400" y="814615"/>
            <a:chExt cx="3312368" cy="128947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537D3B-E914-63FA-B8F3-C91731EEDAB1}"/>
                </a:ext>
              </a:extLst>
            </p:cNvPr>
            <p:cNvGrpSpPr/>
            <p:nvPr/>
          </p:nvGrpSpPr>
          <p:grpSpPr>
            <a:xfrm>
              <a:off x="8308400" y="1023967"/>
              <a:ext cx="3312368" cy="1080120"/>
              <a:chOff x="7392144" y="721675"/>
              <a:chExt cx="3312368" cy="108012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B19621E-46B8-CFB5-852B-2A287C329FA2}"/>
                  </a:ext>
                </a:extLst>
              </p:cNvPr>
              <p:cNvSpPr/>
              <p:nvPr/>
            </p:nvSpPr>
            <p:spPr>
              <a:xfrm>
                <a:off x="7392144" y="721675"/>
                <a:ext cx="3312368" cy="1080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E7AB26D-5BFB-B302-D4E5-38899748FA18}"/>
                  </a:ext>
                </a:extLst>
              </p:cNvPr>
              <p:cNvSpPr/>
              <p:nvPr/>
            </p:nvSpPr>
            <p:spPr>
              <a:xfrm>
                <a:off x="7824192" y="813815"/>
                <a:ext cx="2808312" cy="89583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7FD2419-1972-5ABF-DBB0-771F1617B7AC}"/>
                  </a:ext>
                </a:extLst>
              </p:cNvPr>
              <p:cNvSpPr/>
              <p:nvPr/>
            </p:nvSpPr>
            <p:spPr>
              <a:xfrm>
                <a:off x="8134112" y="875054"/>
                <a:ext cx="2426384" cy="7733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DE293B8-206E-4A54-5591-17EDA393AC1A}"/>
                  </a:ext>
                </a:extLst>
              </p:cNvPr>
              <p:cNvSpPr/>
              <p:nvPr/>
            </p:nvSpPr>
            <p:spPr>
              <a:xfrm>
                <a:off x="8376049" y="949108"/>
                <a:ext cx="2129968" cy="620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3464DB-5D94-7C3C-A3AD-D73CFC101D99}"/>
                  </a:ext>
                </a:extLst>
              </p:cNvPr>
              <p:cNvSpPr/>
              <p:nvPr/>
            </p:nvSpPr>
            <p:spPr>
              <a:xfrm>
                <a:off x="8714363" y="1032815"/>
                <a:ext cx="1754105" cy="468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FBA09A1-034B-6316-317A-873ECBE711DF}"/>
                  </a:ext>
                </a:extLst>
              </p:cNvPr>
              <p:cNvSpPr/>
              <p:nvPr/>
            </p:nvSpPr>
            <p:spPr>
              <a:xfrm>
                <a:off x="9245199" y="1100704"/>
                <a:ext cx="1189677" cy="35130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9089755-5AE6-4964-495B-ED3DA532F084}"/>
                  </a:ext>
                </a:extLst>
              </p:cNvPr>
              <p:cNvSpPr/>
              <p:nvPr/>
            </p:nvSpPr>
            <p:spPr>
              <a:xfrm>
                <a:off x="9654970" y="1162083"/>
                <a:ext cx="675692" cy="2288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17ABF6D-2A18-C467-7D3A-5F07632F63E6}"/>
                  </a:ext>
                </a:extLst>
              </p:cNvPr>
              <p:cNvSpPr/>
              <p:nvPr/>
            </p:nvSpPr>
            <p:spPr>
              <a:xfrm>
                <a:off x="9942072" y="1201116"/>
                <a:ext cx="321078" cy="15047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6D734418-26D7-007C-0688-94B79C981675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 flipV="1">
                <a:off x="7464152" y="1261735"/>
                <a:ext cx="360040" cy="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CC8AA59E-85B3-24B6-A01A-E9CDD1F20F45}"/>
                  </a:ext>
                </a:extLst>
              </p:cNvPr>
              <p:cNvCxnSpPr>
                <a:cxnSpLocks/>
                <a:stCxn id="31" idx="2"/>
                <a:endCxn id="32" idx="2"/>
              </p:cNvCxnSpPr>
              <p:nvPr/>
            </p:nvCxnSpPr>
            <p:spPr>
              <a:xfrm flipV="1">
                <a:off x="7824192" y="1261734"/>
                <a:ext cx="3099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4F3D1BC-3AFC-FFED-7B95-C878DE4B5EF8}"/>
                  </a:ext>
                </a:extLst>
              </p:cNvPr>
              <p:cNvCxnSpPr>
                <a:cxnSpLocks/>
                <a:stCxn id="32" idx="2"/>
                <a:endCxn id="33" idx="2"/>
              </p:cNvCxnSpPr>
              <p:nvPr/>
            </p:nvCxnSpPr>
            <p:spPr>
              <a:xfrm flipV="1">
                <a:off x="8134112" y="1259588"/>
                <a:ext cx="241937" cy="21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388DC567-1C2F-410C-67B8-CCC240B2070A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>
                <a:off x="8372024" y="1267095"/>
                <a:ext cx="34233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6B06DEE5-9033-87D4-2CE9-6B415A33FE79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8705170" y="1264189"/>
                <a:ext cx="540029" cy="12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0F1BCDD0-346D-04E7-8B7F-956A9F551E27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9245199" y="1276356"/>
                <a:ext cx="409771" cy="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D9EA200E-113F-0D45-6308-86850290CEF1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9654970" y="1276355"/>
                <a:ext cx="28710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곱하기 44">
                <a:extLst>
                  <a:ext uri="{FF2B5EF4-FFF2-40B4-BE49-F238E27FC236}">
                    <a16:creationId xmlns:a16="http://schemas.microsoft.com/office/drawing/2014/main" id="{CAC48996-1D27-B270-4396-0316755C498A}"/>
                  </a:ext>
                </a:extLst>
              </p:cNvPr>
              <p:cNvSpPr/>
              <p:nvPr/>
            </p:nvSpPr>
            <p:spPr>
              <a:xfrm>
                <a:off x="10102611" y="1232275"/>
                <a:ext cx="45719" cy="88160"/>
              </a:xfrm>
              <a:prstGeom prst="mathMultiply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16E29868-7342-5B7F-A384-3502F168C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72" y="1276495"/>
                <a:ext cx="1316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40A640-AA4B-B233-FB3A-6074B5D8DBDC}"/>
                </a:ext>
              </a:extLst>
            </p:cNvPr>
            <p:cNvSpPr txBox="1"/>
            <p:nvPr/>
          </p:nvSpPr>
          <p:spPr>
            <a:xfrm>
              <a:off x="9397443" y="814615"/>
              <a:ext cx="1358851" cy="21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&lt; Gradient Descent &gt;</a:t>
              </a:r>
              <a:endParaRPr kumimoji="1"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884C2FF-21EB-46C4-A698-DE5F5EE0B4F1}"/>
              </a:ext>
            </a:extLst>
          </p:cNvPr>
          <p:cNvCxnSpPr>
            <a:cxnSpLocks/>
          </p:cNvCxnSpPr>
          <p:nvPr/>
        </p:nvCxnSpPr>
        <p:spPr>
          <a:xfrm>
            <a:off x="2435922" y="3503897"/>
            <a:ext cx="263074" cy="75704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3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8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단점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해결한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지금까지 진행하던 속도에 </a:t>
            </a:r>
            <a:r>
              <a:rPr kumimoji="1" lang="ko-KR" altLang="en-US" b="1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작용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즉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오차를 수정하기 전 바로 앞 수정 값과 방향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(+,-)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참고하여 같은 방향으로 일정한 비율만 수정되게 하는 법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진행하던 방향과 다른 방향에 내리막길이 나타나도 갑자기 방향을 바꾸지 않음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가파른 경사를 만나면 가속도가 생겨 학습이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빨라짐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경로가 전체적으로 매끄러움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448352FE-968E-93F2-E994-AB4AD7CE337C}"/>
              </a:ext>
            </a:extLst>
          </p:cNvPr>
          <p:cNvCxnSpPr>
            <a:cxnSpLocks/>
          </p:cNvCxnSpPr>
          <p:nvPr/>
        </p:nvCxnSpPr>
        <p:spPr>
          <a:xfrm flipV="1">
            <a:off x="1991544" y="1772816"/>
            <a:ext cx="1977152" cy="144016"/>
          </a:xfrm>
          <a:prstGeom prst="bentConnector3">
            <a:avLst>
              <a:gd name="adj1" fmla="val 5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15A28FCF-5762-7DB6-04E9-30D6EA33309C}"/>
              </a:ext>
            </a:extLst>
          </p:cNvPr>
          <p:cNvCxnSpPr>
            <a:cxnSpLocks/>
          </p:cNvCxnSpPr>
          <p:nvPr/>
        </p:nvCxnSpPr>
        <p:spPr>
          <a:xfrm flipV="1">
            <a:off x="3575720" y="2276872"/>
            <a:ext cx="1224136" cy="129202"/>
          </a:xfrm>
          <a:prstGeom prst="bentConnector3">
            <a:avLst>
              <a:gd name="adj1" fmla="val 202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18">
            <a:extLst>
              <a:ext uri="{FF2B5EF4-FFF2-40B4-BE49-F238E27FC236}">
                <a16:creationId xmlns:a16="http://schemas.microsoft.com/office/drawing/2014/main" id="{637AFE24-4643-09CC-95E5-43EFD5A46F7E}"/>
              </a:ext>
            </a:extLst>
          </p:cNvPr>
          <p:cNvSpPr/>
          <p:nvPr/>
        </p:nvSpPr>
        <p:spPr>
          <a:xfrm>
            <a:off x="4799856" y="2157902"/>
            <a:ext cx="1944216" cy="226385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운동의 상태를 유지하려는 현상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1AA0957-B39D-FF18-9CB3-14899BA145D1}"/>
              </a:ext>
            </a:extLst>
          </p:cNvPr>
          <p:cNvGrpSpPr/>
          <p:nvPr/>
        </p:nvGrpSpPr>
        <p:grpSpPr>
          <a:xfrm>
            <a:off x="8060726" y="546818"/>
            <a:ext cx="3795526" cy="1588616"/>
            <a:chOff x="7183020" y="1276357"/>
            <a:chExt cx="4125240" cy="174468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6BB4B65-5601-4FC6-3399-B94EC837EC10}"/>
                </a:ext>
              </a:extLst>
            </p:cNvPr>
            <p:cNvGrpSpPr/>
            <p:nvPr/>
          </p:nvGrpSpPr>
          <p:grpSpPr>
            <a:xfrm>
              <a:off x="7183020" y="1276357"/>
              <a:ext cx="4125240" cy="1744683"/>
              <a:chOff x="7702379" y="518608"/>
              <a:chExt cx="3312368" cy="131810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B7D797D-8497-F738-9B65-18EBF5C7BE26}"/>
                  </a:ext>
                </a:extLst>
              </p:cNvPr>
              <p:cNvGrpSpPr/>
              <p:nvPr/>
            </p:nvGrpSpPr>
            <p:grpSpPr>
              <a:xfrm>
                <a:off x="7702379" y="756596"/>
                <a:ext cx="3312368" cy="1080120"/>
                <a:chOff x="7392144" y="721675"/>
                <a:chExt cx="3312368" cy="108012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326CA167-9570-3F45-1ECB-EE9CDDFDA429}"/>
                    </a:ext>
                  </a:extLst>
                </p:cNvPr>
                <p:cNvSpPr/>
                <p:nvPr/>
              </p:nvSpPr>
              <p:spPr>
                <a:xfrm>
                  <a:off x="7392144" y="721675"/>
                  <a:ext cx="3312368" cy="10801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DB572B0A-EF0D-8663-CAE6-BAB2485A05BB}"/>
                    </a:ext>
                  </a:extLst>
                </p:cNvPr>
                <p:cNvSpPr/>
                <p:nvPr/>
              </p:nvSpPr>
              <p:spPr>
                <a:xfrm>
                  <a:off x="7824192" y="813815"/>
                  <a:ext cx="2808312" cy="8958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7C313401-F0FE-BBB5-A92C-7432449ECB3F}"/>
                    </a:ext>
                  </a:extLst>
                </p:cNvPr>
                <p:cNvSpPr/>
                <p:nvPr/>
              </p:nvSpPr>
              <p:spPr>
                <a:xfrm>
                  <a:off x="8134112" y="875054"/>
                  <a:ext cx="2426384" cy="7733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3229963E-0B5A-544F-D008-05422883011F}"/>
                    </a:ext>
                  </a:extLst>
                </p:cNvPr>
                <p:cNvSpPr/>
                <p:nvPr/>
              </p:nvSpPr>
              <p:spPr>
                <a:xfrm>
                  <a:off x="8376049" y="949108"/>
                  <a:ext cx="2129968" cy="620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BC532AF5-4E5F-EA10-C165-89A4744D97BA}"/>
                    </a:ext>
                  </a:extLst>
                </p:cNvPr>
                <p:cNvSpPr/>
                <p:nvPr/>
              </p:nvSpPr>
              <p:spPr>
                <a:xfrm>
                  <a:off x="8714363" y="1032815"/>
                  <a:ext cx="1754105" cy="4685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2E83A17-9741-4631-4428-DF4878B75433}"/>
                    </a:ext>
                  </a:extLst>
                </p:cNvPr>
                <p:cNvSpPr/>
                <p:nvPr/>
              </p:nvSpPr>
              <p:spPr>
                <a:xfrm>
                  <a:off x="9245199" y="1100704"/>
                  <a:ext cx="1189677" cy="35130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83A6DE80-9861-6CED-4CD8-66347E534887}"/>
                    </a:ext>
                  </a:extLst>
                </p:cNvPr>
                <p:cNvSpPr/>
                <p:nvPr/>
              </p:nvSpPr>
              <p:spPr>
                <a:xfrm>
                  <a:off x="9654970" y="1162083"/>
                  <a:ext cx="675692" cy="2288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8BCC3E8-9735-985E-A7CF-B76FBF4DDFE3}"/>
                    </a:ext>
                  </a:extLst>
                </p:cNvPr>
                <p:cNvSpPr/>
                <p:nvPr/>
              </p:nvSpPr>
              <p:spPr>
                <a:xfrm>
                  <a:off x="9942072" y="1201116"/>
                  <a:ext cx="321078" cy="1504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2" name="곱하기 41">
                  <a:extLst>
                    <a:ext uri="{FF2B5EF4-FFF2-40B4-BE49-F238E27FC236}">
                      <a16:creationId xmlns:a16="http://schemas.microsoft.com/office/drawing/2014/main" id="{2C10A6C1-E509-A6CD-368F-0863B63EE906}"/>
                    </a:ext>
                  </a:extLst>
                </p:cNvPr>
                <p:cNvSpPr/>
                <p:nvPr/>
              </p:nvSpPr>
              <p:spPr>
                <a:xfrm>
                  <a:off x="10102611" y="1232275"/>
                  <a:ext cx="45719" cy="88160"/>
                </a:xfrm>
                <a:prstGeom prst="mathMultiply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6A1A1-40FF-193B-CF88-5FBB2459471A}"/>
                  </a:ext>
                </a:extLst>
              </p:cNvPr>
              <p:cNvSpPr txBox="1"/>
              <p:nvPr/>
            </p:nvSpPr>
            <p:spPr>
              <a:xfrm>
                <a:off x="8823923" y="518608"/>
                <a:ext cx="1380945" cy="229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dirty="0">
                    <a:solidFill>
                      <a:schemeClr val="bg1">
                        <a:lumMod val="65000"/>
                      </a:schemeClr>
                    </a:solidFill>
                  </a:rPr>
                  <a:t>&lt; SGD Momentum &gt;</a:t>
                </a:r>
                <a:endParaRPr kumimoji="1" lang="ko-KR" altLang="en-US" sz="12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CC9A8CF-331A-59E2-7A8C-6161A4AD0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956" y="2157902"/>
              <a:ext cx="624326" cy="167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300E1BF-C29E-D2DB-56C7-671A9864AE9A}"/>
                </a:ext>
              </a:extLst>
            </p:cNvPr>
            <p:cNvCxnSpPr>
              <a:cxnSpLocks/>
            </p:cNvCxnSpPr>
            <p:nvPr/>
          </p:nvCxnSpPr>
          <p:spPr>
            <a:xfrm>
              <a:off x="7974552" y="2171387"/>
              <a:ext cx="605245" cy="252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E57C40F-E03E-57EC-A1A8-E2BF53A0A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3909" y="2236036"/>
              <a:ext cx="559769" cy="165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7ABEE918-437A-E23E-4606-750EC541E7C9}"/>
                </a:ext>
              </a:extLst>
            </p:cNvPr>
            <p:cNvCxnSpPr>
              <a:cxnSpLocks/>
            </p:cNvCxnSpPr>
            <p:nvPr/>
          </p:nvCxnSpPr>
          <p:spPr>
            <a:xfrm>
              <a:off x="9133678" y="2235292"/>
              <a:ext cx="458449" cy="166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03FDD27-91C6-A110-E95C-DAB4B058A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1302" y="2225966"/>
              <a:ext cx="384473" cy="16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8A4AF16-B486-E833-9EE8-B1988D62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950229" y="2222430"/>
              <a:ext cx="457766" cy="2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E47D6E11-D4D4-F0E4-E2E1-7D084F11D0C4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V="1">
              <a:off x="10395628" y="2355873"/>
              <a:ext cx="176696" cy="117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F86CD4F-1B74-65C8-3281-31E910588257}"/>
              </a:ext>
            </a:extLst>
          </p:cNvPr>
          <p:cNvGrpSpPr/>
          <p:nvPr/>
        </p:nvGrpSpPr>
        <p:grpSpPr>
          <a:xfrm>
            <a:off x="7136369" y="4150231"/>
            <a:ext cx="2437720" cy="1794646"/>
            <a:chOff x="8046718" y="4581127"/>
            <a:chExt cx="2437720" cy="179464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B4CF08E-1963-E3AA-8197-C1B294905555}"/>
                </a:ext>
              </a:extLst>
            </p:cNvPr>
            <p:cNvGrpSpPr/>
            <p:nvPr/>
          </p:nvGrpSpPr>
          <p:grpSpPr>
            <a:xfrm>
              <a:off x="8046718" y="4581127"/>
              <a:ext cx="2437720" cy="1540090"/>
              <a:chOff x="8046718" y="4581127"/>
              <a:chExt cx="2437720" cy="1540090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0F26AA9-9DFA-289B-011F-73F27712F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94" y="4581128"/>
                <a:ext cx="16209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D57BFC79-FD96-A7F1-2925-8880D3D30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3022" y="5877272"/>
                <a:ext cx="16209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A7B40D12-5BBC-5C6C-28DA-1221323F84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4581128"/>
                <a:ext cx="808968" cy="1296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69FFE8B-3A3C-D70B-72D7-BBBF7434739C}"/>
                  </a:ext>
                </a:extLst>
              </p:cNvPr>
              <p:cNvSpPr txBox="1"/>
              <p:nvPr/>
            </p:nvSpPr>
            <p:spPr>
              <a:xfrm>
                <a:off x="8046718" y="5013177"/>
                <a:ext cx="3674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/>
                  <a:t>속도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0C84F19-8D09-0EE8-6967-643F4EB099D6}"/>
                  </a:ext>
                </a:extLst>
              </p:cNvPr>
              <p:cNvSpPr txBox="1"/>
              <p:nvPr/>
            </p:nvSpPr>
            <p:spPr>
              <a:xfrm>
                <a:off x="8086893" y="5905773"/>
                <a:ext cx="1418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 err="1">
                    <a:solidFill>
                      <a:srgbClr val="FF0000"/>
                    </a:solidFill>
                  </a:rPr>
                  <a:t>그레디언트</a:t>
                </a:r>
                <a:r>
                  <a:rPr kumimoji="1" lang="en-US" altLang="ko-KR" sz="800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R" altLang="en-US" sz="800" dirty="0">
                    <a:solidFill>
                      <a:srgbClr val="FF0000"/>
                    </a:solidFill>
                  </a:rPr>
                  <a:t>가장 가파른 방향</a:t>
                </a:r>
                <a:r>
                  <a:rPr kumimoji="1" lang="en-US" altLang="ko-KR" sz="800" dirty="0">
                    <a:solidFill>
                      <a:srgbClr val="FF0000"/>
                    </a:solidFill>
                  </a:rPr>
                  <a:t>)</a:t>
                </a:r>
                <a:endParaRPr kumimoji="1" lang="ko-KR" altLang="en-US" sz="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8543FED1-B7F3-D2ED-3FA0-C607CEE1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4581127"/>
                <a:ext cx="2429912" cy="1296145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CA5FE17-6275-4C0F-ECD5-57CB593F6890}"/>
                  </a:ext>
                </a:extLst>
              </p:cNvPr>
              <p:cNvSpPr txBox="1"/>
              <p:nvPr/>
            </p:nvSpPr>
            <p:spPr>
              <a:xfrm>
                <a:off x="9263104" y="5149399"/>
                <a:ext cx="5725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실제 스텝</a:t>
                </a: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334FDE3-03DE-738F-8D8E-31C332FF898D}"/>
                </a:ext>
              </a:extLst>
            </p:cNvPr>
            <p:cNvSpPr txBox="1"/>
            <p:nvPr/>
          </p:nvSpPr>
          <p:spPr>
            <a:xfrm>
              <a:off x="8317500" y="6129552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SGD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모멘텀의 이동방향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&gt;</a:t>
              </a:r>
              <a:endPara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DA3D43-4CE7-0120-31D5-7A23003F391D}"/>
              </a:ext>
            </a:extLst>
          </p:cNvPr>
          <p:cNvSpPr txBox="1"/>
          <p:nvPr/>
        </p:nvSpPr>
        <p:spPr>
          <a:xfrm>
            <a:off x="3983339" y="1186598"/>
            <a:ext cx="4062366" cy="715089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2563" indent="-182563">
              <a:buFont typeface="+mj-lt"/>
              <a:buAutoNum type="romanUcPeriod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느린 속도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82563" indent="-182563">
              <a:buFont typeface="+mj-lt"/>
              <a:buAutoNum type="romanUcPeriod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협곡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 최소점과 안장점을 만났을 때 학습이 안되는 문제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82563" indent="-182563">
              <a:buFont typeface="+mj-lt"/>
              <a:buAutoNum type="romanUcPeriod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거친 표면에서 진동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4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9600" y="1268760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ABA3C8-2CC4-E833-50DA-2435B0687458}"/>
                  </a:ext>
                </a:extLst>
              </p:cNvPr>
              <p:cNvSpPr txBox="1"/>
              <p:nvPr/>
            </p:nvSpPr>
            <p:spPr>
              <a:xfrm>
                <a:off x="1595488" y="2857335"/>
                <a:ext cx="30243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ABA3C8-2CC4-E833-50DA-2435B0687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88" y="2857335"/>
                <a:ext cx="302433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F1EB82-4D33-CAC1-6087-37A7EA1F01A2}"/>
                  </a:ext>
                </a:extLst>
              </p:cNvPr>
              <p:cNvSpPr txBox="1"/>
              <p:nvPr/>
            </p:nvSpPr>
            <p:spPr>
              <a:xfrm>
                <a:off x="1638352" y="3876495"/>
                <a:ext cx="3353162" cy="1661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ore-KR" altLang="en-US" sz="16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마찰계수</a:t>
                </a:r>
                <a:r>
                  <a:rPr kumimoji="1" lang="en-US" altLang="ko-KR" sz="1600" dirty="0"/>
                  <a:t>(0.9 or 0.99)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→ </a:t>
                </a:r>
                <a14:m>
                  <m:oMath xmlns:m="http://schemas.openxmlformats.org/officeDocument/2006/math">
                    <m:r>
                      <a:rPr kumimoji="1" lang="ko-Kore-KR" alt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ko-Kore-KR" sz="1600" i="1" dirty="0">
                    <a:latin typeface="Cambria Math" panose="02040503050406030204" pitchFamily="18" charset="0"/>
                  </a:rPr>
                  <a:t> = 0</a:t>
                </a:r>
                <a:r>
                  <a:rPr kumimoji="1"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ko-KR" altLang="en-US" sz="1600" dirty="0">
                    <a:latin typeface="Cambria Math" panose="02040503050406030204" pitchFamily="18" charset="0"/>
                  </a:rPr>
                  <a:t>이면 </a:t>
                </a:r>
                <a:r>
                  <a:rPr kumimoji="1" lang="en-US" altLang="ko-KR" sz="1600" dirty="0">
                    <a:latin typeface="Cambria Math" panose="02040503050406030204" pitchFamily="18" charset="0"/>
                  </a:rPr>
                  <a:t>SGD</a:t>
                </a:r>
                <a:r>
                  <a:rPr kumimoji="1" lang="ko-KR" altLang="en-US" sz="1600" dirty="0">
                    <a:latin typeface="Cambria Math" panose="02040503050406030204" pitchFamily="18" charset="0"/>
                  </a:rPr>
                  <a:t>와 동일</a:t>
                </a:r>
                <a:endParaRPr kumimoji="1" lang="en-US" altLang="ko-Kore-KR" sz="1600" dirty="0">
                  <a:latin typeface="Cambria Math" panose="02040503050406030204" pitchFamily="18" charset="0"/>
                </a:endParaRP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 : </a:t>
                </a:r>
                <a:r>
                  <a:rPr kumimoji="1" lang="ko-KR" altLang="en-US" sz="1600" dirty="0"/>
                  <a:t>현재 속도</a:t>
                </a:r>
                <a:endParaRPr kumimoji="1" lang="en-US" altLang="ko-KR" sz="16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sz="1600" dirty="0"/>
                  <a:t> : </a:t>
                </a:r>
                <a:r>
                  <a:rPr kumimoji="1" lang="ko-KR" altLang="en-US" sz="1600" dirty="0"/>
                  <a:t>현재 </a:t>
                </a:r>
                <a:r>
                  <a:rPr kumimoji="1" lang="ko-KR" altLang="en-US" sz="1600" dirty="0" err="1"/>
                  <a:t>그레이디언트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기울기</a:t>
                </a:r>
                <a:r>
                  <a:rPr kumimoji="1" lang="en-US" altLang="ko-KR" sz="1600" dirty="0"/>
                  <a:t>)</a:t>
                </a: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600" dirty="0"/>
                  <a:t> : </a:t>
                </a:r>
                <a:r>
                  <a:rPr kumimoji="1" lang="ko-KR" altLang="en-US" sz="1600" dirty="0" err="1"/>
                  <a:t>학습률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학습 속도</a:t>
                </a:r>
                <a:r>
                  <a:rPr kumimoji="1"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F1EB82-4D33-CAC1-6087-37A7EA1F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52" y="3876495"/>
                <a:ext cx="3353162" cy="1661480"/>
              </a:xfrm>
              <a:prstGeom prst="rect">
                <a:avLst/>
              </a:prstGeom>
              <a:blipFill>
                <a:blip r:embed="rId4"/>
                <a:stretch>
                  <a:fillRect l="-755" t="-1527" b="-4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70884E9A-9497-FEEC-A498-C978677FC1CE}"/>
              </a:ext>
            </a:extLst>
          </p:cNvPr>
          <p:cNvGrpSpPr/>
          <p:nvPr/>
        </p:nvGrpSpPr>
        <p:grpSpPr>
          <a:xfrm>
            <a:off x="1350271" y="2611070"/>
            <a:ext cx="274434" cy="276999"/>
            <a:chOff x="4422913" y="844826"/>
            <a:chExt cx="274434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8E55EB-21D4-CE47-E43D-14EA453373DE}"/>
                </a:ext>
              </a:extLst>
            </p:cNvPr>
            <p:cNvSpPr txBox="1"/>
            <p:nvPr/>
          </p:nvSpPr>
          <p:spPr>
            <a:xfrm>
              <a:off x="4422913" y="8448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1</a:t>
              </a:r>
              <a:endParaRPr kumimoji="1" lang="ko-KR" altLang="en-US" sz="12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2640B8-41A5-6CF7-FE7F-3165CA704E31}"/>
                </a:ext>
              </a:extLst>
            </p:cNvPr>
            <p:cNvSpPr/>
            <p:nvPr/>
          </p:nvSpPr>
          <p:spPr>
            <a:xfrm>
              <a:off x="4452130" y="8750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A26A14D-14BD-9C81-B17B-44AFA113613E}"/>
              </a:ext>
            </a:extLst>
          </p:cNvPr>
          <p:cNvGrpSpPr/>
          <p:nvPr/>
        </p:nvGrpSpPr>
        <p:grpSpPr>
          <a:xfrm>
            <a:off x="7572178" y="2611070"/>
            <a:ext cx="3427028" cy="1107996"/>
            <a:chOff x="7769032" y="2611070"/>
            <a:chExt cx="3427028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CE0EBB-A54E-5D05-BCBE-A7E1C9EB629E}"/>
                    </a:ext>
                  </a:extLst>
                </p:cNvPr>
                <p:cNvSpPr txBox="1"/>
                <p:nvPr/>
              </p:nvSpPr>
              <p:spPr>
                <a:xfrm>
                  <a:off x="8043466" y="2888069"/>
                  <a:ext cx="315259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111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CE0EBB-A54E-5D05-BCBE-A7E1C9EB6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3466" y="2888069"/>
                  <a:ext cx="3152594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C282F9B-53A3-E2F2-5337-62CECBDA8997}"/>
                </a:ext>
              </a:extLst>
            </p:cNvPr>
            <p:cNvGrpSpPr/>
            <p:nvPr/>
          </p:nvGrpSpPr>
          <p:grpSpPr>
            <a:xfrm>
              <a:off x="7769032" y="2611070"/>
              <a:ext cx="274434" cy="276999"/>
              <a:chOff x="4422913" y="844826"/>
              <a:chExt cx="274434" cy="27699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781561-808C-42CD-4610-8D6CF09508CC}"/>
                  </a:ext>
                </a:extLst>
              </p:cNvPr>
              <p:cNvSpPr txBox="1"/>
              <p:nvPr/>
            </p:nvSpPr>
            <p:spPr>
              <a:xfrm>
                <a:off x="4422913" y="844826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2</a:t>
                </a:r>
                <a:endParaRPr kumimoji="1" lang="ko-KR" altLang="en-US" sz="1200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456DE9F-D8DF-C5E2-3C4F-75480798B437}"/>
                  </a:ext>
                </a:extLst>
              </p:cNvPr>
              <p:cNvSpPr/>
              <p:nvPr/>
            </p:nvSpPr>
            <p:spPr>
              <a:xfrm>
                <a:off x="4452130" y="875091"/>
                <a:ext cx="216000" cy="21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34C392A-CB8A-E4AF-E916-4F4C495B9071}"/>
              </a:ext>
            </a:extLst>
          </p:cNvPr>
          <p:cNvCxnSpPr/>
          <p:nvPr/>
        </p:nvCxnSpPr>
        <p:spPr>
          <a:xfrm>
            <a:off x="4079776" y="4001266"/>
            <a:ext cx="2160240" cy="507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988D57-615D-80FF-C01D-04ED96549F28}"/>
                  </a:ext>
                </a:extLst>
              </p:cNvPr>
              <p:cNvSpPr txBox="1"/>
              <p:nvPr/>
            </p:nvSpPr>
            <p:spPr>
              <a:xfrm>
                <a:off x="6384032" y="4537863"/>
                <a:ext cx="2970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112" algn="ctr"/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ore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112" algn="ctr"/>
                <a:r>
                  <a:rPr kumimoji="1" lang="en-US" alt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&lt;SGD </a:t>
                </a:r>
                <a:r>
                  <a:rPr kumimoji="1" lang="ko-KR" alt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수식</a:t>
                </a:r>
                <a:r>
                  <a:rPr kumimoji="1" lang="en-US" altLang="ko-KR" sz="1100" dirty="0">
                    <a:solidFill>
                      <a:schemeClr val="bg1">
                        <a:lumMod val="65000"/>
                      </a:schemeClr>
                    </a:solidFill>
                  </a:rPr>
                  <a:t>&gt;</a:t>
                </a:r>
                <a:endParaRPr kumimoji="1" lang="ko-Kore-KR" altLang="en-US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988D57-615D-80FF-C01D-04ED96549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37863"/>
                <a:ext cx="2970877" cy="646331"/>
              </a:xfrm>
              <a:prstGeom prst="rect">
                <a:avLst/>
              </a:prstGeom>
              <a:blipFill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61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관성으로 인해 진행하던 속도로 계속진행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또는 깊이가 얕은 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(Local Minimum)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만나도 빠져나옴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표면이 울퉁불퉁해도 진행 속도 유지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가파르면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기울기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속도의 관성이 더해져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속도가 빠름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F32C30A-562C-CDBF-9CF6-426E51271858}"/>
              </a:ext>
            </a:extLst>
          </p:cNvPr>
          <p:cNvGrpSpPr/>
          <p:nvPr/>
        </p:nvGrpSpPr>
        <p:grpSpPr>
          <a:xfrm>
            <a:off x="1048396" y="4068687"/>
            <a:ext cx="4062343" cy="2591764"/>
            <a:chOff x="1048396" y="4068687"/>
            <a:chExt cx="4062343" cy="259176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4A62EF-E59A-F20B-BF4A-69DBCE41A22B}"/>
                </a:ext>
              </a:extLst>
            </p:cNvPr>
            <p:cNvGrpSpPr/>
            <p:nvPr/>
          </p:nvGrpSpPr>
          <p:grpSpPr>
            <a:xfrm>
              <a:off x="1048396" y="4068687"/>
              <a:ext cx="3391420" cy="2591764"/>
              <a:chOff x="1048396" y="4068687"/>
              <a:chExt cx="3391420" cy="2591764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6CF0825-A02A-3FD4-1DAD-66559392B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1504" y="6381328"/>
                <a:ext cx="280831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11898333-B3E5-B081-AE66-1DBAF03BB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1504" y="4068688"/>
                <a:ext cx="0" cy="23126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C6B441-88C2-7C74-4E91-5CE9724AE8B0}"/>
                      </a:ext>
                    </a:extLst>
                  </p:cNvPr>
                  <p:cNvSpPr txBox="1"/>
                  <p:nvPr/>
                </p:nvSpPr>
                <p:spPr>
                  <a:xfrm>
                    <a:off x="1048396" y="4068687"/>
                    <a:ext cx="5831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5C6B441-88C2-7C74-4E91-5CE9724AE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8396" y="4068687"/>
                    <a:ext cx="583108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3E36FC9-32DB-EB87-DA2C-52C6979FD15F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484" y="6352674"/>
                    <a:ext cx="3309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3E36FC9-32DB-EB87-DA2C-52C6979FD1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484" y="6352674"/>
                    <a:ext cx="33098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자유형 19">
              <a:extLst>
                <a:ext uri="{FF2B5EF4-FFF2-40B4-BE49-F238E27FC236}">
                  <a16:creationId xmlns:a16="http://schemas.microsoft.com/office/drawing/2014/main" id="{79B00A01-EAF8-6878-29F3-9FB576E9F02B}"/>
                </a:ext>
              </a:extLst>
            </p:cNvPr>
            <p:cNvSpPr/>
            <p:nvPr/>
          </p:nvSpPr>
          <p:spPr>
            <a:xfrm>
              <a:off x="1794847" y="4559149"/>
              <a:ext cx="2671010" cy="1617288"/>
            </a:xfrm>
            <a:custGeom>
              <a:avLst/>
              <a:gdLst>
                <a:gd name="connsiteX0" fmla="*/ 0 w 2671010"/>
                <a:gd name="connsiteY0" fmla="*/ 96252 h 1617288"/>
                <a:gd name="connsiteX1" fmla="*/ 348916 w 2671010"/>
                <a:gd name="connsiteY1" fmla="*/ 866273 h 1617288"/>
                <a:gd name="connsiteX2" fmla="*/ 818147 w 2671010"/>
                <a:gd name="connsiteY2" fmla="*/ 481263 h 1617288"/>
                <a:gd name="connsiteX3" fmla="*/ 1275347 w 2671010"/>
                <a:gd name="connsiteY3" fmla="*/ 1612231 h 1617288"/>
                <a:gd name="connsiteX4" fmla="*/ 1768642 w 2671010"/>
                <a:gd name="connsiteY4" fmla="*/ 902368 h 1617288"/>
                <a:gd name="connsiteX5" fmla="*/ 1852863 w 2671010"/>
                <a:gd name="connsiteY5" fmla="*/ 1022684 h 1617288"/>
                <a:gd name="connsiteX6" fmla="*/ 1937084 w 2671010"/>
                <a:gd name="connsiteY6" fmla="*/ 842210 h 1617288"/>
                <a:gd name="connsiteX7" fmla="*/ 1997242 w 2671010"/>
                <a:gd name="connsiteY7" fmla="*/ 890336 h 1617288"/>
                <a:gd name="connsiteX8" fmla="*/ 2045368 w 2671010"/>
                <a:gd name="connsiteY8" fmla="*/ 709863 h 1617288"/>
                <a:gd name="connsiteX9" fmla="*/ 2093495 w 2671010"/>
                <a:gd name="connsiteY9" fmla="*/ 818147 h 1617288"/>
                <a:gd name="connsiteX10" fmla="*/ 2153653 w 2671010"/>
                <a:gd name="connsiteY10" fmla="*/ 625642 h 1617288"/>
                <a:gd name="connsiteX11" fmla="*/ 2189747 w 2671010"/>
                <a:gd name="connsiteY11" fmla="*/ 685800 h 1617288"/>
                <a:gd name="connsiteX12" fmla="*/ 2261937 w 2671010"/>
                <a:gd name="connsiteY12" fmla="*/ 481263 h 1617288"/>
                <a:gd name="connsiteX13" fmla="*/ 2273968 w 2671010"/>
                <a:gd name="connsiteY13" fmla="*/ 625642 h 1617288"/>
                <a:gd name="connsiteX14" fmla="*/ 2334126 w 2671010"/>
                <a:gd name="connsiteY14" fmla="*/ 397042 h 1617288"/>
                <a:gd name="connsiteX15" fmla="*/ 2406316 w 2671010"/>
                <a:gd name="connsiteY15" fmla="*/ 505326 h 1617288"/>
                <a:gd name="connsiteX16" fmla="*/ 2418347 w 2671010"/>
                <a:gd name="connsiteY16" fmla="*/ 276726 h 1617288"/>
                <a:gd name="connsiteX17" fmla="*/ 2490537 w 2671010"/>
                <a:gd name="connsiteY17" fmla="*/ 397042 h 1617288"/>
                <a:gd name="connsiteX18" fmla="*/ 2538663 w 2671010"/>
                <a:gd name="connsiteY18" fmla="*/ 228600 h 1617288"/>
                <a:gd name="connsiteX19" fmla="*/ 2586789 w 2671010"/>
                <a:gd name="connsiteY19" fmla="*/ 288757 h 1617288"/>
                <a:gd name="connsiteX20" fmla="*/ 2671010 w 2671010"/>
                <a:gd name="connsiteY20" fmla="*/ 0 h 161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71010" h="1617288">
                  <a:moveTo>
                    <a:pt x="0" y="96252"/>
                  </a:moveTo>
                  <a:cubicBezTo>
                    <a:pt x="106279" y="449178"/>
                    <a:pt x="212558" y="802105"/>
                    <a:pt x="348916" y="866273"/>
                  </a:cubicBezTo>
                  <a:cubicBezTo>
                    <a:pt x="485274" y="930441"/>
                    <a:pt x="663742" y="356937"/>
                    <a:pt x="818147" y="481263"/>
                  </a:cubicBezTo>
                  <a:cubicBezTo>
                    <a:pt x="972552" y="605589"/>
                    <a:pt x="1116931" y="1542047"/>
                    <a:pt x="1275347" y="1612231"/>
                  </a:cubicBezTo>
                  <a:cubicBezTo>
                    <a:pt x="1433763" y="1682415"/>
                    <a:pt x="1672389" y="1000626"/>
                    <a:pt x="1768642" y="902368"/>
                  </a:cubicBezTo>
                  <a:cubicBezTo>
                    <a:pt x="1864895" y="804110"/>
                    <a:pt x="1824789" y="1032710"/>
                    <a:pt x="1852863" y="1022684"/>
                  </a:cubicBezTo>
                  <a:cubicBezTo>
                    <a:pt x="1880937" y="1012658"/>
                    <a:pt x="1913021" y="864268"/>
                    <a:pt x="1937084" y="842210"/>
                  </a:cubicBezTo>
                  <a:cubicBezTo>
                    <a:pt x="1961147" y="820152"/>
                    <a:pt x="1979195" y="912394"/>
                    <a:pt x="1997242" y="890336"/>
                  </a:cubicBezTo>
                  <a:cubicBezTo>
                    <a:pt x="2015289" y="868278"/>
                    <a:pt x="2029326" y="721895"/>
                    <a:pt x="2045368" y="709863"/>
                  </a:cubicBezTo>
                  <a:cubicBezTo>
                    <a:pt x="2061410" y="697832"/>
                    <a:pt x="2075448" y="832184"/>
                    <a:pt x="2093495" y="818147"/>
                  </a:cubicBezTo>
                  <a:cubicBezTo>
                    <a:pt x="2111542" y="804110"/>
                    <a:pt x="2137611" y="647700"/>
                    <a:pt x="2153653" y="625642"/>
                  </a:cubicBezTo>
                  <a:cubicBezTo>
                    <a:pt x="2169695" y="603584"/>
                    <a:pt x="2171700" y="709863"/>
                    <a:pt x="2189747" y="685800"/>
                  </a:cubicBezTo>
                  <a:cubicBezTo>
                    <a:pt x="2207794" y="661737"/>
                    <a:pt x="2247900" y="491289"/>
                    <a:pt x="2261937" y="481263"/>
                  </a:cubicBezTo>
                  <a:cubicBezTo>
                    <a:pt x="2275974" y="471237"/>
                    <a:pt x="2261937" y="639679"/>
                    <a:pt x="2273968" y="625642"/>
                  </a:cubicBezTo>
                  <a:cubicBezTo>
                    <a:pt x="2285999" y="611605"/>
                    <a:pt x="2312068" y="417095"/>
                    <a:pt x="2334126" y="397042"/>
                  </a:cubicBezTo>
                  <a:cubicBezTo>
                    <a:pt x="2356184" y="376989"/>
                    <a:pt x="2392279" y="525379"/>
                    <a:pt x="2406316" y="505326"/>
                  </a:cubicBezTo>
                  <a:cubicBezTo>
                    <a:pt x="2420353" y="485273"/>
                    <a:pt x="2404310" y="294773"/>
                    <a:pt x="2418347" y="276726"/>
                  </a:cubicBezTo>
                  <a:cubicBezTo>
                    <a:pt x="2432384" y="258679"/>
                    <a:pt x="2470484" y="405063"/>
                    <a:pt x="2490537" y="397042"/>
                  </a:cubicBezTo>
                  <a:cubicBezTo>
                    <a:pt x="2510590" y="389021"/>
                    <a:pt x="2538663" y="228600"/>
                    <a:pt x="2538663" y="228600"/>
                  </a:cubicBezTo>
                  <a:cubicBezTo>
                    <a:pt x="2554705" y="210553"/>
                    <a:pt x="2564731" y="326857"/>
                    <a:pt x="2586789" y="288757"/>
                  </a:cubicBezTo>
                  <a:cubicBezTo>
                    <a:pt x="2608847" y="250657"/>
                    <a:pt x="2639928" y="125328"/>
                    <a:pt x="267101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D8EA9-9842-DBD9-0B45-C95B47466BC3}"/>
                </a:ext>
              </a:extLst>
            </p:cNvPr>
            <p:cNvSpPr/>
            <p:nvPr/>
          </p:nvSpPr>
          <p:spPr>
            <a:xfrm>
              <a:off x="1847528" y="4869160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45A5582-DC18-4BBC-D5B4-443C6D03530F}"/>
                </a:ext>
              </a:extLst>
            </p:cNvPr>
            <p:cNvSpPr/>
            <p:nvPr/>
          </p:nvSpPr>
          <p:spPr>
            <a:xfrm>
              <a:off x="1919536" y="5085184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1347E6E-F4B3-19DB-B50A-0FCE59C3CEFC}"/>
                </a:ext>
              </a:extLst>
            </p:cNvPr>
            <p:cNvSpPr/>
            <p:nvPr/>
          </p:nvSpPr>
          <p:spPr>
            <a:xfrm>
              <a:off x="2063552" y="5363233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1AD8EBE-F2C9-6479-9121-6519341DAB6F}"/>
                </a:ext>
              </a:extLst>
            </p:cNvPr>
            <p:cNvSpPr/>
            <p:nvPr/>
          </p:nvSpPr>
          <p:spPr>
            <a:xfrm>
              <a:off x="2351584" y="5207008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1EDC532-9B87-814C-6074-E1CD2E2B5C33}"/>
                </a:ext>
              </a:extLst>
            </p:cNvPr>
            <p:cNvSpPr/>
            <p:nvPr/>
          </p:nvSpPr>
          <p:spPr>
            <a:xfrm>
              <a:off x="2567608" y="5013176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6" name="구부러진 연결선[U] 35">
              <a:extLst>
                <a:ext uri="{FF2B5EF4-FFF2-40B4-BE49-F238E27FC236}">
                  <a16:creationId xmlns:a16="http://schemas.microsoft.com/office/drawing/2014/main" id="{7FEBA721-2212-281C-4F3D-1077DE77858B}"/>
                </a:ext>
              </a:extLst>
            </p:cNvPr>
            <p:cNvCxnSpPr>
              <a:cxnSpLocks/>
              <a:stCxn id="21" idx="6"/>
              <a:endCxn id="24" idx="6"/>
            </p:cNvCxnSpPr>
            <p:nvPr/>
          </p:nvCxnSpPr>
          <p:spPr>
            <a:xfrm>
              <a:off x="1883528" y="4887160"/>
              <a:ext cx="72008" cy="216024"/>
            </a:xfrm>
            <a:prstGeom prst="curvedConnector3">
              <a:avLst>
                <a:gd name="adj1" fmla="val 1518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구부러진 연결선[U] 39">
              <a:extLst>
                <a:ext uri="{FF2B5EF4-FFF2-40B4-BE49-F238E27FC236}">
                  <a16:creationId xmlns:a16="http://schemas.microsoft.com/office/drawing/2014/main" id="{9E9E0A5C-7DE5-78DD-9EF4-8E40006E9BF6}"/>
                </a:ext>
              </a:extLst>
            </p:cNvPr>
            <p:cNvCxnSpPr>
              <a:cxnSpLocks/>
              <a:stCxn id="24" idx="6"/>
              <a:endCxn id="26" idx="7"/>
            </p:cNvCxnSpPr>
            <p:nvPr/>
          </p:nvCxnSpPr>
          <p:spPr>
            <a:xfrm>
              <a:off x="1955536" y="5103184"/>
              <a:ext cx="138744" cy="26532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구부러진 연결선[U] 43">
              <a:extLst>
                <a:ext uri="{FF2B5EF4-FFF2-40B4-BE49-F238E27FC236}">
                  <a16:creationId xmlns:a16="http://schemas.microsoft.com/office/drawing/2014/main" id="{CFA86207-0C22-1C17-56BF-900047B3F83A}"/>
                </a:ext>
              </a:extLst>
            </p:cNvPr>
            <p:cNvCxnSpPr>
              <a:cxnSpLocks/>
              <a:stCxn id="26" idx="7"/>
              <a:endCxn id="28" idx="2"/>
            </p:cNvCxnSpPr>
            <p:nvPr/>
          </p:nvCxnSpPr>
          <p:spPr>
            <a:xfrm rot="5400000" flipH="1" flipV="1">
              <a:off x="2151184" y="5168105"/>
              <a:ext cx="143497" cy="25730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구부러진 연결선[U] 46">
              <a:extLst>
                <a:ext uri="{FF2B5EF4-FFF2-40B4-BE49-F238E27FC236}">
                  <a16:creationId xmlns:a16="http://schemas.microsoft.com/office/drawing/2014/main" id="{E75B1093-9BF9-633F-B6E6-DF92258DCDB3}"/>
                </a:ext>
              </a:extLst>
            </p:cNvPr>
            <p:cNvCxnSpPr>
              <a:cxnSpLocks/>
              <a:stCxn id="28" idx="2"/>
              <a:endCxn id="30" idx="1"/>
            </p:cNvCxnSpPr>
            <p:nvPr/>
          </p:nvCxnSpPr>
          <p:spPr>
            <a:xfrm rot="10800000" flipH="1">
              <a:off x="2351584" y="5018448"/>
              <a:ext cx="221296" cy="206560"/>
            </a:xfrm>
            <a:prstGeom prst="curvedConnector4">
              <a:avLst>
                <a:gd name="adj1" fmla="val -14179"/>
                <a:gd name="adj2" fmla="val 111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94A1E88-E060-42BC-6606-7E93E27E899E}"/>
                </a:ext>
              </a:extLst>
            </p:cNvPr>
            <p:cNvSpPr/>
            <p:nvPr/>
          </p:nvSpPr>
          <p:spPr>
            <a:xfrm>
              <a:off x="2711624" y="5268780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777AF51-69BD-6A71-2981-D64DACB98B4B}"/>
                </a:ext>
              </a:extLst>
            </p:cNvPr>
            <p:cNvSpPr/>
            <p:nvPr/>
          </p:nvSpPr>
          <p:spPr>
            <a:xfrm>
              <a:off x="2849980" y="5658814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7FEA9FA-41A0-57FC-EA64-82437216C3F9}"/>
                </a:ext>
              </a:extLst>
            </p:cNvPr>
            <p:cNvSpPr/>
            <p:nvPr/>
          </p:nvSpPr>
          <p:spPr>
            <a:xfrm>
              <a:off x="3092799" y="6158437"/>
              <a:ext cx="36000" cy="360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1" name="구부러진 연결선[U] 60">
              <a:extLst>
                <a:ext uri="{FF2B5EF4-FFF2-40B4-BE49-F238E27FC236}">
                  <a16:creationId xmlns:a16="http://schemas.microsoft.com/office/drawing/2014/main" id="{2E16B40F-DC4F-432F-F16E-2C3527A8DC27}"/>
                </a:ext>
              </a:extLst>
            </p:cNvPr>
            <p:cNvCxnSpPr>
              <a:cxnSpLocks/>
              <a:stCxn id="30" idx="1"/>
              <a:endCxn id="55" idx="6"/>
            </p:cNvCxnSpPr>
            <p:nvPr/>
          </p:nvCxnSpPr>
          <p:spPr>
            <a:xfrm rot="16200000" flipH="1">
              <a:off x="2526086" y="5065242"/>
              <a:ext cx="268332" cy="174744"/>
            </a:xfrm>
            <a:prstGeom prst="curvedConnector4">
              <a:avLst>
                <a:gd name="adj1" fmla="val -27022"/>
                <a:gd name="adj2" fmla="val 1213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[U] 69">
              <a:extLst>
                <a:ext uri="{FF2B5EF4-FFF2-40B4-BE49-F238E27FC236}">
                  <a16:creationId xmlns:a16="http://schemas.microsoft.com/office/drawing/2014/main" id="{6D2F0384-24A4-3CC5-E000-59C36EB5D34D}"/>
                </a:ext>
              </a:extLst>
            </p:cNvPr>
            <p:cNvCxnSpPr>
              <a:cxnSpLocks/>
              <a:stCxn id="55" idx="6"/>
              <a:endCxn id="57" idx="7"/>
            </p:cNvCxnSpPr>
            <p:nvPr/>
          </p:nvCxnSpPr>
          <p:spPr>
            <a:xfrm>
              <a:off x="2747624" y="5286780"/>
              <a:ext cx="133084" cy="3773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구부러진 연결선[U] 72">
              <a:extLst>
                <a:ext uri="{FF2B5EF4-FFF2-40B4-BE49-F238E27FC236}">
                  <a16:creationId xmlns:a16="http://schemas.microsoft.com/office/drawing/2014/main" id="{2B0AC41B-982C-8BF0-5F60-608510D54A77}"/>
                </a:ext>
              </a:extLst>
            </p:cNvPr>
            <p:cNvCxnSpPr>
              <a:cxnSpLocks/>
              <a:stCxn id="57" idx="6"/>
              <a:endCxn id="59" idx="0"/>
            </p:cNvCxnSpPr>
            <p:nvPr/>
          </p:nvCxnSpPr>
          <p:spPr>
            <a:xfrm>
              <a:off x="2885980" y="5676814"/>
              <a:ext cx="224819" cy="48162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구부러진 연결선[U] 78">
              <a:extLst>
                <a:ext uri="{FF2B5EF4-FFF2-40B4-BE49-F238E27FC236}">
                  <a16:creationId xmlns:a16="http://schemas.microsoft.com/office/drawing/2014/main" id="{E8D26DDF-3CE8-E671-9DF3-BE21C9D05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132" y="4783038"/>
              <a:ext cx="276726" cy="252663"/>
            </a:xfrm>
            <a:prstGeom prst="curvedConnector3">
              <a:avLst>
                <a:gd name="adj1" fmla="val 1157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구부러진 연결선[U] 83">
              <a:extLst>
                <a:ext uri="{FF2B5EF4-FFF2-40B4-BE49-F238E27FC236}">
                  <a16:creationId xmlns:a16="http://schemas.microsoft.com/office/drawing/2014/main" id="{7DAADD63-1AB0-92F8-3739-3AE4F6225A1A}"/>
                </a:ext>
              </a:extLst>
            </p:cNvPr>
            <p:cNvCxnSpPr>
              <a:cxnSpLocks/>
              <a:stCxn id="20" idx="12"/>
              <a:endCxn id="20" idx="8"/>
            </p:cNvCxnSpPr>
            <p:nvPr/>
          </p:nvCxnSpPr>
          <p:spPr>
            <a:xfrm flipH="1">
              <a:off x="3840215" y="5040412"/>
              <a:ext cx="216569" cy="228600"/>
            </a:xfrm>
            <a:prstGeom prst="curvedConnector3">
              <a:avLst>
                <a:gd name="adj1" fmla="val 1222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구부러진 연결선[U] 87">
              <a:extLst>
                <a:ext uri="{FF2B5EF4-FFF2-40B4-BE49-F238E27FC236}">
                  <a16:creationId xmlns:a16="http://schemas.microsoft.com/office/drawing/2014/main" id="{8127ADD8-55F9-389C-17D3-B8489A681B1F}"/>
                </a:ext>
              </a:extLst>
            </p:cNvPr>
            <p:cNvCxnSpPr>
              <a:cxnSpLocks/>
              <a:stCxn id="20" idx="8"/>
              <a:endCxn id="20" idx="4"/>
            </p:cNvCxnSpPr>
            <p:nvPr/>
          </p:nvCxnSpPr>
          <p:spPr>
            <a:xfrm flipH="1">
              <a:off x="3563489" y="5269012"/>
              <a:ext cx="276726" cy="192505"/>
            </a:xfrm>
            <a:prstGeom prst="curvedConnector3">
              <a:avLst>
                <a:gd name="adj1" fmla="val 973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F68A821-10A4-292D-E6F0-8E9E7B9D80EA}"/>
                </a:ext>
              </a:extLst>
            </p:cNvPr>
            <p:cNvSpPr txBox="1"/>
            <p:nvPr/>
          </p:nvSpPr>
          <p:spPr>
            <a:xfrm>
              <a:off x="1912106" y="4272345"/>
              <a:ext cx="1334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rgbClr val="FF0000"/>
                  </a:solidFill>
                </a:rPr>
                <a:t>Local Minimum </a:t>
              </a:r>
              <a:r>
                <a:rPr kumimoji="1" lang="ko-KR" altLang="en-US" sz="1000" dirty="0">
                  <a:solidFill>
                    <a:srgbClr val="FF0000"/>
                  </a:solidFill>
                </a:rPr>
                <a:t>탈출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48F46D-10F9-A2F9-89E6-ABADD0DA8CEB}"/>
                </a:ext>
              </a:extLst>
            </p:cNvPr>
            <p:cNvSpPr txBox="1"/>
            <p:nvPr/>
          </p:nvSpPr>
          <p:spPr>
            <a:xfrm>
              <a:off x="3246126" y="4217908"/>
              <a:ext cx="18646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울퉁불퉁한 곳에서 부드럽게 이동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3F200A0-56A2-3574-AFF2-8750BD8D6312}"/>
                </a:ext>
              </a:extLst>
            </p:cNvPr>
            <p:cNvCxnSpPr>
              <a:endCxn id="92" idx="2"/>
            </p:cNvCxnSpPr>
            <p:nvPr/>
          </p:nvCxnSpPr>
          <p:spPr>
            <a:xfrm flipV="1">
              <a:off x="2214612" y="4518566"/>
              <a:ext cx="364504" cy="6340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A143BC6-ED6F-3CD2-EDF1-2164E2BD6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1852" y="4447549"/>
              <a:ext cx="343868" cy="747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73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단점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주변의 경사가 가파르면 속도의 관성으로 인해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오버슈팅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발생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정규화 기법을 사용하여 오버슈팅 방지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2A7D44A0-2E6E-BA66-1EC4-4F9E63931A4E}"/>
              </a:ext>
            </a:extLst>
          </p:cNvPr>
          <p:cNvCxnSpPr>
            <a:cxnSpLocks/>
          </p:cNvCxnSpPr>
          <p:nvPr/>
        </p:nvCxnSpPr>
        <p:spPr>
          <a:xfrm flipV="1">
            <a:off x="5735960" y="2204864"/>
            <a:ext cx="576064" cy="144016"/>
          </a:xfrm>
          <a:prstGeom prst="bentConnector3">
            <a:avLst>
              <a:gd name="adj1" fmla="val -1249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18">
            <a:extLst>
              <a:ext uri="{FF2B5EF4-FFF2-40B4-BE49-F238E27FC236}">
                <a16:creationId xmlns:a16="http://schemas.microsoft.com/office/drawing/2014/main" id="{C72DB5EA-76AC-744F-FD3D-6AE8384229FC}"/>
              </a:ext>
            </a:extLst>
          </p:cNvPr>
          <p:cNvSpPr/>
          <p:nvPr/>
        </p:nvSpPr>
        <p:spPr>
          <a:xfrm>
            <a:off x="6312024" y="1988861"/>
            <a:ext cx="2160240" cy="360020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ysClr val="windowText" lastClr="000000"/>
                </a:solidFill>
              </a:rPr>
              <a:t>학습률이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 높아 최소점을 지나는 경우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3A2FE58-F78F-2183-95D6-544AF23F1A80}"/>
              </a:ext>
            </a:extLst>
          </p:cNvPr>
          <p:cNvGrpSpPr/>
          <p:nvPr/>
        </p:nvGrpSpPr>
        <p:grpSpPr>
          <a:xfrm>
            <a:off x="1246426" y="3542036"/>
            <a:ext cx="2673899" cy="2251993"/>
            <a:chOff x="1261861" y="3861048"/>
            <a:chExt cx="2673899" cy="225199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35F9B38-31C2-BB1B-E683-24A7EBF62CB9}"/>
                </a:ext>
              </a:extLst>
            </p:cNvPr>
            <p:cNvGrpSpPr/>
            <p:nvPr/>
          </p:nvGrpSpPr>
          <p:grpSpPr>
            <a:xfrm>
              <a:off x="1847528" y="3861048"/>
              <a:ext cx="2088232" cy="1944216"/>
              <a:chOff x="1847528" y="3996680"/>
              <a:chExt cx="2088232" cy="1808584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737FABFB-4404-A3E5-CD1F-4B5DBFB7545B}"/>
                  </a:ext>
                </a:extLst>
              </p:cNvPr>
              <p:cNvCxnSpPr/>
              <p:nvPr/>
            </p:nvCxnSpPr>
            <p:spPr>
              <a:xfrm>
                <a:off x="1847528" y="5805264"/>
                <a:ext cx="20882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445DC4E9-F257-EB1C-2EE7-47E2191009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7528" y="3996680"/>
                <a:ext cx="0" cy="18085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00C5A6-8A85-C8B1-4C4E-E9C62DF531ED}"/>
                    </a:ext>
                  </a:extLst>
                </p:cNvPr>
                <p:cNvSpPr txBox="1"/>
                <p:nvPr/>
              </p:nvSpPr>
              <p:spPr>
                <a:xfrm>
                  <a:off x="1261861" y="3867399"/>
                  <a:ext cx="5831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00C5A6-8A85-C8B1-4C4E-E9C62DF53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861" y="3867399"/>
                  <a:ext cx="58310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2787D8-B8D0-BEA8-2E64-1B3D87683975}"/>
                    </a:ext>
                  </a:extLst>
                </p:cNvPr>
                <p:cNvSpPr txBox="1"/>
                <p:nvPr/>
              </p:nvSpPr>
              <p:spPr>
                <a:xfrm>
                  <a:off x="2726150" y="5805264"/>
                  <a:ext cx="3309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12787D8-B8D0-BEA8-2E64-1B3D87683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150" y="5805264"/>
                  <a:ext cx="33098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5371C1F2-FCA7-B4F1-A9A1-2DD7E460F082}"/>
                </a:ext>
              </a:extLst>
            </p:cNvPr>
            <p:cNvSpPr/>
            <p:nvPr/>
          </p:nvSpPr>
          <p:spPr>
            <a:xfrm>
              <a:off x="2091379" y="4141732"/>
              <a:ext cx="1600530" cy="1439912"/>
            </a:xfrm>
            <a:custGeom>
              <a:avLst/>
              <a:gdLst>
                <a:gd name="connsiteX0" fmla="*/ 0 w 1828800"/>
                <a:gd name="connsiteY0" fmla="*/ 0 h 1648341"/>
                <a:gd name="connsiteX1" fmla="*/ 926431 w 1828800"/>
                <a:gd name="connsiteY1" fmla="*/ 1648327 h 1648341"/>
                <a:gd name="connsiteX2" fmla="*/ 1828800 w 1828800"/>
                <a:gd name="connsiteY2" fmla="*/ 24063 h 1648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1648341">
                  <a:moveTo>
                    <a:pt x="0" y="0"/>
                  </a:moveTo>
                  <a:cubicBezTo>
                    <a:pt x="310815" y="822158"/>
                    <a:pt x="621631" y="1644317"/>
                    <a:pt x="926431" y="1648327"/>
                  </a:cubicBezTo>
                  <a:cubicBezTo>
                    <a:pt x="1231231" y="1652338"/>
                    <a:pt x="1530015" y="838200"/>
                    <a:pt x="1828800" y="2406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8F2AE0B-3FBF-4FB8-1902-BD22AA5327BD}"/>
                </a:ext>
              </a:extLst>
            </p:cNvPr>
            <p:cNvSpPr/>
            <p:nvPr/>
          </p:nvSpPr>
          <p:spPr>
            <a:xfrm>
              <a:off x="2228657" y="450912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8FD3B31-E261-57AA-5B6F-9F4FD819D255}"/>
                </a:ext>
              </a:extLst>
            </p:cNvPr>
            <p:cNvSpPr/>
            <p:nvPr/>
          </p:nvSpPr>
          <p:spPr>
            <a:xfrm>
              <a:off x="2373103" y="487683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8288F3D-C094-DCCD-C07D-CC646A27EEFB}"/>
                </a:ext>
              </a:extLst>
            </p:cNvPr>
            <p:cNvSpPr/>
            <p:nvPr/>
          </p:nvSpPr>
          <p:spPr>
            <a:xfrm>
              <a:off x="2551135" y="526113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E1F424B-4957-4EEC-5E2E-BB3FB9B26557}"/>
                </a:ext>
              </a:extLst>
            </p:cNvPr>
            <p:cNvSpPr/>
            <p:nvPr/>
          </p:nvSpPr>
          <p:spPr>
            <a:xfrm>
              <a:off x="2783632" y="5527645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CE53499-2D83-F9B5-56DB-A3E57580832B}"/>
                </a:ext>
              </a:extLst>
            </p:cNvPr>
            <p:cNvSpPr/>
            <p:nvPr/>
          </p:nvSpPr>
          <p:spPr>
            <a:xfrm>
              <a:off x="3143672" y="537321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구부러진 연결선[U] 53">
              <a:extLst>
                <a:ext uri="{FF2B5EF4-FFF2-40B4-BE49-F238E27FC236}">
                  <a16:creationId xmlns:a16="http://schemas.microsoft.com/office/drawing/2014/main" id="{B41AD7B3-B6BE-47F7-3757-5096A8D148F9}"/>
                </a:ext>
              </a:extLst>
            </p:cNvPr>
            <p:cNvCxnSpPr>
              <a:cxnSpLocks/>
              <a:stCxn id="42" idx="6"/>
              <a:endCxn id="43" idx="6"/>
            </p:cNvCxnSpPr>
            <p:nvPr/>
          </p:nvCxnSpPr>
          <p:spPr>
            <a:xfrm>
              <a:off x="2264657" y="4527120"/>
              <a:ext cx="144446" cy="367713"/>
            </a:xfrm>
            <a:prstGeom prst="curvedConnector3">
              <a:avLst>
                <a:gd name="adj1" fmla="val 112733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구부러진 연결선[U] 62">
              <a:extLst>
                <a:ext uri="{FF2B5EF4-FFF2-40B4-BE49-F238E27FC236}">
                  <a16:creationId xmlns:a16="http://schemas.microsoft.com/office/drawing/2014/main" id="{AB3060C3-D388-6BF5-D3D1-757FD1FD9146}"/>
                </a:ext>
              </a:extLst>
            </p:cNvPr>
            <p:cNvCxnSpPr>
              <a:cxnSpLocks/>
              <a:stCxn id="43" idx="6"/>
              <a:endCxn id="46" idx="7"/>
            </p:cNvCxnSpPr>
            <p:nvPr/>
          </p:nvCxnSpPr>
          <p:spPr>
            <a:xfrm>
              <a:off x="2409103" y="4894833"/>
              <a:ext cx="172760" cy="371571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[U] 65">
              <a:extLst>
                <a:ext uri="{FF2B5EF4-FFF2-40B4-BE49-F238E27FC236}">
                  <a16:creationId xmlns:a16="http://schemas.microsoft.com/office/drawing/2014/main" id="{5527CB4B-7B56-289E-13EA-6CC6D8CBB0CD}"/>
                </a:ext>
              </a:extLst>
            </p:cNvPr>
            <p:cNvCxnSpPr>
              <a:cxnSpLocks/>
              <a:stCxn id="46" idx="6"/>
              <a:endCxn id="48" idx="0"/>
            </p:cNvCxnSpPr>
            <p:nvPr/>
          </p:nvCxnSpPr>
          <p:spPr>
            <a:xfrm>
              <a:off x="2587135" y="5279132"/>
              <a:ext cx="214497" cy="248513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구부러진 연결선[U] 75">
              <a:extLst>
                <a:ext uri="{FF2B5EF4-FFF2-40B4-BE49-F238E27FC236}">
                  <a16:creationId xmlns:a16="http://schemas.microsoft.com/office/drawing/2014/main" id="{39F2BD91-DBB9-1623-9DC5-F0D2FA1832B8}"/>
                </a:ext>
              </a:extLst>
            </p:cNvPr>
            <p:cNvCxnSpPr>
              <a:cxnSpLocks/>
              <a:stCxn id="48" idx="7"/>
              <a:endCxn id="49" idx="2"/>
            </p:cNvCxnSpPr>
            <p:nvPr/>
          </p:nvCxnSpPr>
          <p:spPr>
            <a:xfrm rot="5400000" flipH="1" flipV="1">
              <a:off x="2908166" y="5297411"/>
              <a:ext cx="141701" cy="329312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A4096B5-B4AF-A9B7-3DED-43B75434655A}"/>
              </a:ext>
            </a:extLst>
          </p:cNvPr>
          <p:cNvSpPr txBox="1"/>
          <p:nvPr/>
        </p:nvSpPr>
        <p:spPr>
          <a:xfrm>
            <a:off x="2480048" y="5824191"/>
            <a:ext cx="842313" cy="306467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오버 슈팅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9EC7546-2976-6B0E-7721-D550C69E8E01}"/>
              </a:ext>
            </a:extLst>
          </p:cNvPr>
          <p:cNvGrpSpPr/>
          <p:nvPr/>
        </p:nvGrpSpPr>
        <p:grpSpPr>
          <a:xfrm>
            <a:off x="4490435" y="3490620"/>
            <a:ext cx="2904742" cy="2486804"/>
            <a:chOff x="8046718" y="3888969"/>
            <a:chExt cx="2904742" cy="2486804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233E9629-58E0-C85A-8594-A1605D9D4789}"/>
                </a:ext>
              </a:extLst>
            </p:cNvPr>
            <p:cNvGrpSpPr/>
            <p:nvPr/>
          </p:nvGrpSpPr>
          <p:grpSpPr>
            <a:xfrm>
              <a:off x="8046718" y="3888969"/>
              <a:ext cx="2904742" cy="2247636"/>
              <a:chOff x="8046718" y="3888969"/>
              <a:chExt cx="2904742" cy="2247636"/>
            </a:xfrm>
          </p:grpSpPr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46E0242D-AAD3-17DF-8770-AF8337709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966" y="3888969"/>
                <a:ext cx="12774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9BA338F5-E755-E917-92C5-CAF204A75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3022" y="5877272"/>
                <a:ext cx="127749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E2D34BDE-7353-F8F6-BC93-811FFA0A2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3888969"/>
                <a:ext cx="1619440" cy="1988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C7E0B9E-8F5E-4E88-4CF5-B51FB8A7FACB}"/>
                  </a:ext>
                </a:extLst>
              </p:cNvPr>
              <p:cNvSpPr txBox="1"/>
              <p:nvPr/>
            </p:nvSpPr>
            <p:spPr>
              <a:xfrm>
                <a:off x="8046718" y="5013177"/>
                <a:ext cx="3898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/>
                  <a:t>속도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A85842D-7B4A-003E-C457-58B07AD13D44}"/>
                  </a:ext>
                </a:extLst>
              </p:cNvPr>
              <p:cNvSpPr txBox="1"/>
              <p:nvPr/>
            </p:nvSpPr>
            <p:spPr>
              <a:xfrm>
                <a:off x="8086893" y="5905773"/>
                <a:ext cx="15696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 err="1">
                    <a:solidFill>
                      <a:srgbClr val="FF0000"/>
                    </a:solidFill>
                  </a:rPr>
                  <a:t>그레디언트</a:t>
                </a:r>
                <a:r>
                  <a:rPr kumimoji="1" lang="en-US" altLang="ko-KR" sz="900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R" altLang="en-US" sz="900" dirty="0">
                    <a:solidFill>
                      <a:srgbClr val="FF0000"/>
                    </a:solidFill>
                  </a:rPr>
                  <a:t>가장 가파른 방향</a:t>
                </a:r>
                <a:r>
                  <a:rPr kumimoji="1" lang="en-US" altLang="ko-KR" sz="900" dirty="0">
                    <a:solidFill>
                      <a:srgbClr val="FF0000"/>
                    </a:solidFill>
                  </a:rPr>
                  <a:t>)</a:t>
                </a:r>
                <a:endParaRPr kumimoji="1" lang="ko-KR" altLang="en-US" sz="9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4A0CC4CE-A3BB-3EC4-B15A-0F81FACDB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3897305"/>
                <a:ext cx="2896934" cy="1979967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EFECAF0-A3E7-44E8-F81B-B9770E1EDC37}"/>
                  </a:ext>
                </a:extLst>
              </p:cNvPr>
              <p:cNvSpPr txBox="1"/>
              <p:nvPr/>
            </p:nvSpPr>
            <p:spPr>
              <a:xfrm>
                <a:off x="9453823" y="4825973"/>
                <a:ext cx="62068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9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실제 스텝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8CF6DBA-09EB-51BD-5B94-81CB0168E153}"/>
                </a:ext>
              </a:extLst>
            </p:cNvPr>
            <p:cNvSpPr txBox="1"/>
            <p:nvPr/>
          </p:nvSpPr>
          <p:spPr>
            <a:xfrm>
              <a:off x="8317500" y="6129552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SGD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모멘텀의 이동방향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&gt;</a:t>
              </a:r>
              <a:endPara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1" name="사각형: 둥근 모서리 18">
            <a:extLst>
              <a:ext uri="{FF2B5EF4-FFF2-40B4-BE49-F238E27FC236}">
                <a16:creationId xmlns:a16="http://schemas.microsoft.com/office/drawing/2014/main" id="{D077C188-05BC-B98C-61A1-84886E9A2C9C}"/>
              </a:ext>
            </a:extLst>
          </p:cNvPr>
          <p:cNvSpPr/>
          <p:nvPr/>
        </p:nvSpPr>
        <p:spPr>
          <a:xfrm>
            <a:off x="7333313" y="4425286"/>
            <a:ext cx="4693959" cy="1257836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</a:rPr>
              <a:t>경사가 가파를 시 빠른 속도로 내려가다가 최소 지점을 만나면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 err="1">
                <a:solidFill>
                  <a:schemeClr val="tx1"/>
                </a:solidFill>
              </a:rPr>
              <a:t>그레디언트는</a:t>
            </a:r>
            <a:r>
              <a:rPr kumimoji="1" lang="ko-KR" altLang="en-US" sz="1200" dirty="0">
                <a:solidFill>
                  <a:schemeClr val="tx1"/>
                </a:solidFill>
              </a:rPr>
              <a:t> 작아지겠지만 속도는 여전히 크기 때문에 지나침</a:t>
            </a:r>
            <a:endParaRPr kumimoji="1"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/>
                </a:solidFill>
              </a:rPr>
              <a:t>최소 지점이 평평한 평지 위에 있다면 </a:t>
            </a:r>
            <a:r>
              <a:rPr kumimoji="1" lang="ko-KR" altLang="en-US" sz="1200" dirty="0" err="1">
                <a:solidFill>
                  <a:schemeClr val="tx1"/>
                </a:solidFill>
              </a:rPr>
              <a:t>그레이디언트와</a:t>
            </a:r>
            <a:r>
              <a:rPr kumimoji="1" lang="ko-KR" altLang="en-US" sz="1200" dirty="0">
                <a:solidFill>
                  <a:schemeClr val="tx1"/>
                </a:solidFill>
              </a:rPr>
              <a:t> </a:t>
            </a:r>
            <a:br>
              <a:rPr kumimoji="1" lang="en-US" altLang="ko-KR" sz="1200" dirty="0">
                <a:solidFill>
                  <a:schemeClr val="tx1"/>
                </a:solidFill>
              </a:rPr>
            </a:br>
            <a:r>
              <a:rPr kumimoji="1" lang="ko-KR" altLang="en-US" sz="1200" dirty="0">
                <a:solidFill>
                  <a:schemeClr val="tx1"/>
                </a:solidFill>
              </a:rPr>
              <a:t>속도가 모두 작으므로 오버 슈팅 발생 </a:t>
            </a:r>
            <a:r>
              <a:rPr kumimoji="1" lang="en-US" altLang="ko-KR" sz="1200" dirty="0">
                <a:solidFill>
                  <a:schemeClr val="tx1"/>
                </a:solidFill>
              </a:rPr>
              <a:t>X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79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(NAG;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Nesterov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Accelerated Gradient)</a:t>
            </a: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모멘텀의 오버슈팅을 막기 위한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관성을 이용해 현재 속도로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한 걸음 미리 가보고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높이 올라간 만큼 다시 내려오도록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기울기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교정하는 방식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다음 위치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현재의 속도 벡터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현재 속도로 한 걸음 미리 가본 위치의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벡터 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1528D30-D3CF-C555-0A57-A724FD9A6D09}"/>
              </a:ext>
            </a:extLst>
          </p:cNvPr>
          <p:cNvCxnSpPr>
            <a:cxnSpLocks/>
          </p:cNvCxnSpPr>
          <p:nvPr/>
        </p:nvCxnSpPr>
        <p:spPr>
          <a:xfrm flipV="1">
            <a:off x="7392144" y="1916832"/>
            <a:ext cx="432048" cy="43204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909090-2D13-59CE-E623-36B0592A8CFE}"/>
              </a:ext>
            </a:extLst>
          </p:cNvPr>
          <p:cNvSpPr txBox="1"/>
          <p:nvPr/>
        </p:nvSpPr>
        <p:spPr>
          <a:xfrm>
            <a:off x="7824192" y="1610365"/>
            <a:ext cx="2298184" cy="306467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모멘텀과 이동 방향의 차이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2478CE-016E-CDDD-6133-970E68124FA8}"/>
              </a:ext>
            </a:extLst>
          </p:cNvPr>
          <p:cNvGrpSpPr/>
          <p:nvPr/>
        </p:nvGrpSpPr>
        <p:grpSpPr>
          <a:xfrm>
            <a:off x="1055440" y="3789039"/>
            <a:ext cx="2797760" cy="2235888"/>
            <a:chOff x="8046718" y="4581127"/>
            <a:chExt cx="2437720" cy="181541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9E3B3C2-CA6A-1B6D-C59F-2ECA9755A832}"/>
                </a:ext>
              </a:extLst>
            </p:cNvPr>
            <p:cNvGrpSpPr/>
            <p:nvPr/>
          </p:nvGrpSpPr>
          <p:grpSpPr>
            <a:xfrm>
              <a:off x="8046718" y="4581127"/>
              <a:ext cx="2437720" cy="1540090"/>
              <a:chOff x="8046718" y="4581127"/>
              <a:chExt cx="2437720" cy="1540090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D50E8C3-06A5-8925-4476-CE2D7A8BF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94" y="4581128"/>
                <a:ext cx="16209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081CA60-17D1-A1AC-0D5D-5BBF04A10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3022" y="5877272"/>
                <a:ext cx="162094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A82C71E-E3DF-4CC3-BB5E-4A0E4C5E0B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4581128"/>
                <a:ext cx="808968" cy="1296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2AB53A-0A96-4935-8832-7BA04F401765}"/>
                  </a:ext>
                </a:extLst>
              </p:cNvPr>
              <p:cNvSpPr txBox="1"/>
              <p:nvPr/>
            </p:nvSpPr>
            <p:spPr>
              <a:xfrm>
                <a:off x="8046718" y="5013177"/>
                <a:ext cx="36740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/>
                  <a:t>속도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923AD5-59E4-D390-B707-47461EF18429}"/>
                  </a:ext>
                </a:extLst>
              </p:cNvPr>
              <p:cNvSpPr txBox="1"/>
              <p:nvPr/>
            </p:nvSpPr>
            <p:spPr>
              <a:xfrm>
                <a:off x="8086893" y="5905773"/>
                <a:ext cx="1418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 err="1">
                    <a:solidFill>
                      <a:srgbClr val="FF0000"/>
                    </a:solidFill>
                  </a:rPr>
                  <a:t>그레디언트</a:t>
                </a:r>
                <a:r>
                  <a:rPr kumimoji="1" lang="en-US" altLang="ko-KR" sz="800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R" altLang="en-US" sz="800" dirty="0">
                    <a:solidFill>
                      <a:srgbClr val="FF0000"/>
                    </a:solidFill>
                  </a:rPr>
                  <a:t>가장 가파른 방향</a:t>
                </a:r>
                <a:r>
                  <a:rPr kumimoji="1" lang="en-US" altLang="ko-KR" sz="800" dirty="0">
                    <a:solidFill>
                      <a:srgbClr val="FF0000"/>
                    </a:solidFill>
                  </a:rPr>
                  <a:t>)</a:t>
                </a:r>
                <a:endParaRPr kumimoji="1" lang="ko-KR" altLang="en-US" sz="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D3E4C144-3D23-687F-C3E9-901AA9F266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54526" y="4581127"/>
                <a:ext cx="2429912" cy="1296145"/>
              </a:xfrm>
              <a:prstGeom prst="straightConnector1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EB0969-C15A-ADFB-CE66-7A3E968E0FD4}"/>
                  </a:ext>
                </a:extLst>
              </p:cNvPr>
              <p:cNvSpPr txBox="1"/>
              <p:nvPr/>
            </p:nvSpPr>
            <p:spPr>
              <a:xfrm>
                <a:off x="9263104" y="5149399"/>
                <a:ext cx="57259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실제 스텝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5A6F06-48CC-C4CE-670A-9A36FFFFC64E}"/>
                </a:ext>
              </a:extLst>
            </p:cNvPr>
            <p:cNvSpPr txBox="1"/>
            <p:nvPr/>
          </p:nvSpPr>
          <p:spPr>
            <a:xfrm>
              <a:off x="8414126" y="6150325"/>
              <a:ext cx="1585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SGD</a:t>
              </a:r>
              <a:r>
                <a:rPr kumimoji="1" lang="ko-KR" altLang="en-US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모멘텀의 이동방향 </a:t>
              </a:r>
              <a:r>
                <a:rPr kumimoji="1"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&gt;</a:t>
              </a:r>
              <a:endPara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B76256-3501-69FB-6A30-75E8E6183F92}"/>
              </a:ext>
            </a:extLst>
          </p:cNvPr>
          <p:cNvCxnSpPr>
            <a:cxnSpLocks/>
          </p:cNvCxnSpPr>
          <p:nvPr/>
        </p:nvCxnSpPr>
        <p:spPr>
          <a:xfrm>
            <a:off x="5483630" y="3933056"/>
            <a:ext cx="1044418" cy="430753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C3150EE-175C-92F5-F62F-CB746C4CF9D7}"/>
              </a:ext>
            </a:extLst>
          </p:cNvPr>
          <p:cNvCxnSpPr>
            <a:cxnSpLocks/>
          </p:cNvCxnSpPr>
          <p:nvPr/>
        </p:nvCxnSpPr>
        <p:spPr>
          <a:xfrm flipV="1">
            <a:off x="4219737" y="3933056"/>
            <a:ext cx="1263893" cy="149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839503-AD4B-F66F-A9FC-7AF433324C68}"/>
              </a:ext>
            </a:extLst>
          </p:cNvPr>
          <p:cNvSpPr txBox="1"/>
          <p:nvPr/>
        </p:nvSpPr>
        <p:spPr>
          <a:xfrm>
            <a:off x="4459277" y="4318706"/>
            <a:ext cx="421672" cy="26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속도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96EF6A-EF56-3961-EBE5-69BF3811A81E}"/>
              </a:ext>
            </a:extLst>
          </p:cNvPr>
          <p:cNvCxnSpPr>
            <a:cxnSpLocks/>
          </p:cNvCxnSpPr>
          <p:nvPr/>
        </p:nvCxnSpPr>
        <p:spPr>
          <a:xfrm flipV="1">
            <a:off x="4219737" y="4363809"/>
            <a:ext cx="2308311" cy="106422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2D811A-3155-23E3-C6D0-896C3AF8CE3B}"/>
              </a:ext>
            </a:extLst>
          </p:cNvPr>
          <p:cNvSpPr txBox="1"/>
          <p:nvPr/>
        </p:nvSpPr>
        <p:spPr>
          <a:xfrm>
            <a:off x="5483630" y="4876478"/>
            <a:ext cx="657162" cy="26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실제 스텝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9707-0C42-28FF-08A5-6385FA223A9E}"/>
              </a:ext>
            </a:extLst>
          </p:cNvPr>
          <p:cNvSpPr txBox="1"/>
          <p:nvPr/>
        </p:nvSpPr>
        <p:spPr>
          <a:xfrm>
            <a:off x="4411929" y="5724609"/>
            <a:ext cx="1923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ko-KR" altLang="en-US" sz="1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네스테로프</a:t>
            </a:r>
            <a:r>
              <a: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모멘텀의 이동방향 </a:t>
            </a:r>
            <a:r>
              <a:rPr kumimoji="1"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kumimoji="1"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5026E6B-40CE-93C0-4345-757A87BDF806}"/>
              </a:ext>
            </a:extLst>
          </p:cNvPr>
          <p:cNvGrpSpPr/>
          <p:nvPr/>
        </p:nvGrpSpPr>
        <p:grpSpPr>
          <a:xfrm>
            <a:off x="6872891" y="3933056"/>
            <a:ext cx="3009660" cy="1488036"/>
            <a:chOff x="7404685" y="3944208"/>
            <a:chExt cx="3009660" cy="1488036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FA998C7-ADA1-D715-2ADF-2D84D2876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685" y="4363809"/>
              <a:ext cx="612996" cy="10642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546426-66FB-D46C-222F-827EAEAF1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7681" y="3944208"/>
              <a:ext cx="2120483" cy="435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E1A7437-02D9-F129-8DBE-AC667FF6C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685" y="5097738"/>
              <a:ext cx="1787659" cy="3302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6E96240-E818-33B5-C371-195ED44EC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2344" y="4845865"/>
              <a:ext cx="1145658" cy="24137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15642A2-F8EE-D04F-2846-40F29EE0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5018" y="4595201"/>
              <a:ext cx="1239000" cy="83704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3583FCC-2191-A222-3030-0A06F34988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018" y="4595201"/>
              <a:ext cx="536320" cy="5013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812A224F-A5E9-791C-7188-E676C9F43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6021" y="4243139"/>
              <a:ext cx="68324" cy="6378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89517AF-954F-B9A1-7671-031C5763C1BE}"/>
              </a:ext>
            </a:extLst>
          </p:cNvPr>
          <p:cNvSpPr txBox="1"/>
          <p:nvPr/>
        </p:nvSpPr>
        <p:spPr>
          <a:xfrm>
            <a:off x="7800395" y="5728937"/>
            <a:ext cx="16962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kumimoji="1"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오버 슈팅을 억제하는 과정 </a:t>
            </a:r>
            <a:r>
              <a:rPr kumimoji="1"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endParaRPr kumimoji="1" lang="ko-KR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59B2F6EB-7966-7F81-6255-8B8580BFBB6F}"/>
              </a:ext>
            </a:extLst>
          </p:cNvPr>
          <p:cNvCxnSpPr>
            <a:cxnSpLocks/>
          </p:cNvCxnSpPr>
          <p:nvPr/>
        </p:nvCxnSpPr>
        <p:spPr>
          <a:xfrm>
            <a:off x="10499296" y="4040710"/>
            <a:ext cx="338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4CD46AFD-FBFE-C802-3B6F-E5A015F4990E}"/>
              </a:ext>
            </a:extLst>
          </p:cNvPr>
          <p:cNvCxnSpPr>
            <a:cxnSpLocks/>
          </p:cNvCxnSpPr>
          <p:nvPr/>
        </p:nvCxnSpPr>
        <p:spPr>
          <a:xfrm>
            <a:off x="10488324" y="4318706"/>
            <a:ext cx="3380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1CE1ADDF-666A-F006-F761-789A70B18A47}"/>
              </a:ext>
            </a:extLst>
          </p:cNvPr>
          <p:cNvCxnSpPr>
            <a:cxnSpLocks/>
          </p:cNvCxnSpPr>
          <p:nvPr/>
        </p:nvCxnSpPr>
        <p:spPr>
          <a:xfrm>
            <a:off x="10499296" y="4601209"/>
            <a:ext cx="3380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42F997DB-BA89-189B-E763-19101C8CF916}"/>
              </a:ext>
            </a:extLst>
          </p:cNvPr>
          <p:cNvCxnSpPr>
            <a:cxnSpLocks/>
          </p:cNvCxnSpPr>
          <p:nvPr/>
        </p:nvCxnSpPr>
        <p:spPr>
          <a:xfrm>
            <a:off x="10499296" y="4869865"/>
            <a:ext cx="33804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C5C83A-6F14-02A8-E3E2-B40ADDB3CDD0}"/>
              </a:ext>
            </a:extLst>
          </p:cNvPr>
          <p:cNvSpPr txBox="1"/>
          <p:nvPr/>
        </p:nvSpPr>
        <p:spPr>
          <a:xfrm>
            <a:off x="10915873" y="3943130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/>
              <a:t>SGD </a:t>
            </a:r>
            <a:r>
              <a:rPr kumimoji="1" lang="ko-KR" altLang="en-US" sz="800" dirty="0"/>
              <a:t>모멘텀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BA9BAA-24DF-955F-712B-1A621DE29413}"/>
              </a:ext>
            </a:extLst>
          </p:cNvPr>
          <p:cNvSpPr txBox="1"/>
          <p:nvPr/>
        </p:nvSpPr>
        <p:spPr>
          <a:xfrm>
            <a:off x="10920303" y="4214800"/>
            <a:ext cx="11192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한 걸음 미리 가 본 위치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BA0EF4-BF27-EEDC-19DF-EE67289AFFEC}"/>
              </a:ext>
            </a:extLst>
          </p:cNvPr>
          <p:cNvSpPr txBox="1"/>
          <p:nvPr/>
        </p:nvSpPr>
        <p:spPr>
          <a:xfrm>
            <a:off x="10918902" y="4496612"/>
            <a:ext cx="7777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/>
              <a:t>오버 슈팅 교정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BAA09-116F-AFBE-81D0-02FAE68CCA8B}"/>
              </a:ext>
            </a:extLst>
          </p:cNvPr>
          <p:cNvSpPr txBox="1"/>
          <p:nvPr/>
        </p:nvSpPr>
        <p:spPr>
          <a:xfrm>
            <a:off x="10916109" y="4768282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 err="1"/>
              <a:t>네스테로프</a:t>
            </a:r>
            <a:r>
              <a:rPr kumimoji="1" lang="ko-KR" altLang="en-US" sz="800" dirty="0"/>
              <a:t> 모멘텀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E834BB8-678B-749B-F86D-D05F3148D771}"/>
              </a:ext>
            </a:extLst>
          </p:cNvPr>
          <p:cNvCxnSpPr>
            <a:cxnSpLocks/>
          </p:cNvCxnSpPr>
          <p:nvPr/>
        </p:nvCxnSpPr>
        <p:spPr>
          <a:xfrm flipV="1">
            <a:off x="8643551" y="4231987"/>
            <a:ext cx="1239000" cy="8370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ECE3E9-4F91-DAEE-B299-640E3073E610}"/>
              </a:ext>
            </a:extLst>
          </p:cNvPr>
          <p:cNvSpPr txBox="1"/>
          <p:nvPr/>
        </p:nvSpPr>
        <p:spPr>
          <a:xfrm>
            <a:off x="2780062" y="6038235"/>
            <a:ext cx="5977684" cy="689550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기존 모멘텀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momentum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값과 </a:t>
            </a:r>
            <a:r>
              <a:rPr lang="en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gradient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값이 더해져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실제값을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만듦 </a:t>
            </a:r>
            <a:endParaRPr lang="en-US" altLang="ko-KR" sz="1200" dirty="0">
              <a:solidFill>
                <a:srgbClr val="000000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momentum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값이 적용된 지점에서 </a:t>
            </a:r>
            <a:r>
              <a:rPr lang="en" altLang="ko-KR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gradient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값이 계산되어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실제값이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됨</a:t>
            </a:r>
            <a:endParaRPr lang="en-US" altLang="ko-KR" sz="1200" dirty="0">
              <a:solidFill>
                <a:srgbClr val="000000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57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73335C-7E8F-A09F-9140-AA29415F0D34}"/>
              </a:ext>
            </a:extLst>
          </p:cNvPr>
          <p:cNvSpPr/>
          <p:nvPr/>
        </p:nvSpPr>
        <p:spPr>
          <a:xfrm>
            <a:off x="4187522" y="3034353"/>
            <a:ext cx="1086190" cy="3082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75C19E-BC08-43DC-F37B-2230B3BAE810}"/>
                  </a:ext>
                </a:extLst>
              </p:cNvPr>
              <p:cNvSpPr txBox="1"/>
              <p:nvPr/>
            </p:nvSpPr>
            <p:spPr>
              <a:xfrm>
                <a:off x="1597384" y="2927065"/>
                <a:ext cx="39302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ko-KR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75C19E-BC08-43DC-F37B-2230B3BAE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384" y="2927065"/>
                <a:ext cx="393024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7F1A80-1B77-F1D9-80B0-3618324064E8}"/>
              </a:ext>
            </a:extLst>
          </p:cNvPr>
          <p:cNvGrpSpPr/>
          <p:nvPr/>
        </p:nvGrpSpPr>
        <p:grpSpPr>
          <a:xfrm>
            <a:off x="1350271" y="2611070"/>
            <a:ext cx="274434" cy="276999"/>
            <a:chOff x="4422913" y="844826"/>
            <a:chExt cx="274434" cy="2769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C4ED73-6B3C-D1EA-E8AE-E68DF1437C41}"/>
                </a:ext>
              </a:extLst>
            </p:cNvPr>
            <p:cNvSpPr txBox="1"/>
            <p:nvPr/>
          </p:nvSpPr>
          <p:spPr>
            <a:xfrm>
              <a:off x="4422913" y="8448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1</a:t>
              </a:r>
              <a:endParaRPr kumimoji="1"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A720F8B-C9B8-E536-6E5B-7890DBAE3BE2}"/>
                </a:ext>
              </a:extLst>
            </p:cNvPr>
            <p:cNvSpPr/>
            <p:nvPr/>
          </p:nvSpPr>
          <p:spPr>
            <a:xfrm>
              <a:off x="4452130" y="8750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BDBE4E-35B5-5135-03AE-4C4CFE85C9DA}"/>
              </a:ext>
            </a:extLst>
          </p:cNvPr>
          <p:cNvGrpSpPr/>
          <p:nvPr/>
        </p:nvGrpSpPr>
        <p:grpSpPr>
          <a:xfrm>
            <a:off x="7011941" y="2611070"/>
            <a:ext cx="274434" cy="276999"/>
            <a:chOff x="4422913" y="844826"/>
            <a:chExt cx="274434" cy="2769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256EC-36C1-0B61-CD86-68CF73DD0DF8}"/>
                </a:ext>
              </a:extLst>
            </p:cNvPr>
            <p:cNvSpPr txBox="1"/>
            <p:nvPr/>
          </p:nvSpPr>
          <p:spPr>
            <a:xfrm>
              <a:off x="4422913" y="8448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517C2AE-1E19-25E1-5648-3792A672A79F}"/>
                </a:ext>
              </a:extLst>
            </p:cNvPr>
            <p:cNvSpPr/>
            <p:nvPr/>
          </p:nvSpPr>
          <p:spPr>
            <a:xfrm>
              <a:off x="4452130" y="8750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B5E3B-75E3-1189-9EF7-0DDA1DAA829D}"/>
                  </a:ext>
                </a:extLst>
              </p:cNvPr>
              <p:cNvSpPr txBox="1"/>
              <p:nvPr/>
            </p:nvSpPr>
            <p:spPr>
              <a:xfrm>
                <a:off x="1624705" y="3905400"/>
                <a:ext cx="2974789" cy="1292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ko-Kore-KR" alt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마찰계수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보통 </a:t>
                </a:r>
                <a:r>
                  <a:rPr kumimoji="1" lang="en-US" altLang="ko-KR" sz="1600" dirty="0"/>
                  <a:t>0.9 or 0.99)</a:t>
                </a:r>
                <a:br>
                  <a:rPr kumimoji="1" lang="en-US" altLang="ko-KR" sz="1600" dirty="0"/>
                </a:br>
                <a:r>
                  <a:rPr kumimoji="1" lang="en-US" altLang="ko-KR" sz="1600" dirty="0"/>
                  <a:t>→ </a:t>
                </a:r>
                <a14:m>
                  <m:oMath xmlns:m="http://schemas.openxmlformats.org/officeDocument/2006/math">
                    <m:r>
                      <a:rPr kumimoji="1" lang="ko-Kore-KR" altLang="en-US" sz="1600" b="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ko-Kore-KR" sz="1600" i="1" dirty="0">
                    <a:latin typeface="Cambria Math" panose="02040503050406030204" pitchFamily="18" charset="0"/>
                  </a:rPr>
                  <a:t> = 0</a:t>
                </a:r>
                <a:r>
                  <a:rPr kumimoji="1" lang="ko-KR" alt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ko-KR" altLang="en-US" sz="1600" dirty="0">
                    <a:latin typeface="Cambria Math" panose="02040503050406030204" pitchFamily="18" charset="0"/>
                  </a:rPr>
                  <a:t>이면 </a:t>
                </a:r>
                <a:r>
                  <a:rPr kumimoji="1" lang="en-US" altLang="ko-KR" sz="1600" dirty="0">
                    <a:latin typeface="Cambria Math" panose="02040503050406030204" pitchFamily="18" charset="0"/>
                  </a:rPr>
                  <a:t>SGD</a:t>
                </a:r>
                <a:endParaRPr kumimoji="1" lang="en-US" altLang="ko-Kore-KR" sz="1600" dirty="0">
                  <a:latin typeface="Cambria Math" panose="02040503050406030204" pitchFamily="18" charset="0"/>
                </a:endParaRP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 : </a:t>
                </a:r>
                <a:r>
                  <a:rPr kumimoji="1" lang="ko-KR" altLang="en-US" sz="1600" dirty="0"/>
                  <a:t>현재 속도</a:t>
                </a:r>
                <a:endParaRPr kumimoji="1" lang="en-US" altLang="ko-KR" sz="16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600" dirty="0"/>
                  <a:t> : </a:t>
                </a:r>
                <a:r>
                  <a:rPr kumimoji="1" lang="ko-KR" altLang="en-US" sz="1600" dirty="0" err="1"/>
                  <a:t>학습률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8B5E3B-75E3-1189-9EF7-0DDA1DAA8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05" y="3905400"/>
                <a:ext cx="2974789" cy="1292149"/>
              </a:xfrm>
              <a:prstGeom prst="rect">
                <a:avLst/>
              </a:prstGeom>
              <a:blipFill>
                <a:blip r:embed="rId4"/>
                <a:stretch>
                  <a:fillRect l="-1277" t="-971" b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05DF5D31-9513-D256-B6F1-5E1510448403}"/>
              </a:ext>
            </a:extLst>
          </p:cNvPr>
          <p:cNvGrpSpPr/>
          <p:nvPr/>
        </p:nvGrpSpPr>
        <p:grpSpPr>
          <a:xfrm>
            <a:off x="7283653" y="2891948"/>
            <a:ext cx="4430444" cy="830997"/>
            <a:chOff x="4949820" y="3779850"/>
            <a:chExt cx="4430444" cy="83099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0ED0E2-583D-7D8B-EE57-C98C8097536E}"/>
                </a:ext>
              </a:extLst>
            </p:cNvPr>
            <p:cNvSpPr/>
            <p:nvPr/>
          </p:nvSpPr>
          <p:spPr>
            <a:xfrm>
              <a:off x="7633758" y="4270594"/>
              <a:ext cx="1599491" cy="2508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1F4832B-17BD-D219-3FE2-664E2951CF67}"/>
                    </a:ext>
                  </a:extLst>
                </p:cNvPr>
                <p:cNvSpPr txBox="1"/>
                <p:nvPr/>
              </p:nvSpPr>
              <p:spPr>
                <a:xfrm>
                  <a:off x="4949820" y="3779850"/>
                  <a:ext cx="443044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endParaRPr kumimoji="1" lang="en-US" altLang="ko-KR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kumimoji="1" lang="en-US" altLang="ko-KR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ko-KR" alt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1F4832B-17BD-D219-3FE2-664E2951C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820" y="3779850"/>
                  <a:ext cx="4430444" cy="830997"/>
                </a:xfrm>
                <a:prstGeom prst="rect">
                  <a:avLst/>
                </a:prstGeom>
                <a:blipFill>
                  <a:blip r:embed="rId5"/>
                  <a:stretch>
                    <a:fillRect r="-286" b="-59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사각형: 둥근 모서리 18">
            <a:extLst>
              <a:ext uri="{FF2B5EF4-FFF2-40B4-BE49-F238E27FC236}">
                <a16:creationId xmlns:a16="http://schemas.microsoft.com/office/drawing/2014/main" id="{A3F33B2D-FC4D-FFCB-0466-8A617028AFD2}"/>
              </a:ext>
            </a:extLst>
          </p:cNvPr>
          <p:cNvSpPr/>
          <p:nvPr/>
        </p:nvSpPr>
        <p:spPr>
          <a:xfrm>
            <a:off x="6286150" y="1897744"/>
            <a:ext cx="1451582" cy="315314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한 걸음 미리 가기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8F78EE-8DDE-7B5A-7895-4CBCF6676F2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655840" y="2055401"/>
            <a:ext cx="1630310" cy="97895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4A8F39-A9F9-8B60-4829-55F036BEB2D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37732" y="2055401"/>
            <a:ext cx="2104202" cy="88812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18">
            <a:extLst>
              <a:ext uri="{FF2B5EF4-FFF2-40B4-BE49-F238E27FC236}">
                <a16:creationId xmlns:a16="http://schemas.microsoft.com/office/drawing/2014/main" id="{482F7B9F-3B47-7731-9AC8-0A6B477CC7EE}"/>
              </a:ext>
            </a:extLst>
          </p:cNvPr>
          <p:cNvSpPr/>
          <p:nvPr/>
        </p:nvSpPr>
        <p:spPr>
          <a:xfrm>
            <a:off x="9841934" y="4432857"/>
            <a:ext cx="1725156" cy="268035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오버슈팅 억제 역할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8FBBAB-7F54-77CB-805D-7BDF4979FB5F}"/>
              </a:ext>
            </a:extLst>
          </p:cNvPr>
          <p:cNvCxnSpPr>
            <a:cxnSpLocks/>
          </p:cNvCxnSpPr>
          <p:nvPr/>
        </p:nvCxnSpPr>
        <p:spPr>
          <a:xfrm>
            <a:off x="10787328" y="3667948"/>
            <a:ext cx="0" cy="7304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DC5A4D45-4F2D-802A-2D4F-4C3018EC35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2871" y="2768012"/>
            <a:ext cx="12700" cy="3837832"/>
          </a:xfrm>
          <a:prstGeom prst="curvedConnector3">
            <a:avLst>
              <a:gd name="adj1" fmla="val 4263157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B265C-804C-302A-02CC-BE6A304047D4}"/>
                  </a:ext>
                </a:extLst>
              </p:cNvPr>
              <p:cNvSpPr txBox="1"/>
              <p:nvPr/>
            </p:nvSpPr>
            <p:spPr>
              <a:xfrm>
                <a:off x="4416737" y="5423744"/>
                <a:ext cx="3104967" cy="715089"/>
              </a:xfrm>
              <a:prstGeom prst="roundRect">
                <a:avLst/>
              </a:prstGeom>
              <a:noFill/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계산의 단순화를 위한 치환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9B265C-804C-302A-02CC-BE6A3040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737" y="5423744"/>
                <a:ext cx="3104967" cy="7150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1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(NAG)</a:t>
            </a:r>
          </a:p>
          <a:p>
            <a:pPr marL="360000" lvl="1" indent="0">
              <a:buNone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B31AE67-DD50-4A76-E087-8A91FC182BA3}"/>
              </a:ext>
            </a:extLst>
          </p:cNvPr>
          <p:cNvGrpSpPr/>
          <p:nvPr/>
        </p:nvGrpSpPr>
        <p:grpSpPr>
          <a:xfrm>
            <a:off x="993006" y="2573591"/>
            <a:ext cx="3451425" cy="1822488"/>
            <a:chOff x="993006" y="2573591"/>
            <a:chExt cx="3451425" cy="182248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8A38F73-1E3D-71EC-3B50-4A16AF3F046C}"/>
                </a:ext>
              </a:extLst>
            </p:cNvPr>
            <p:cNvGrpSpPr/>
            <p:nvPr/>
          </p:nvGrpSpPr>
          <p:grpSpPr>
            <a:xfrm>
              <a:off x="993006" y="2573591"/>
              <a:ext cx="3451425" cy="1822488"/>
              <a:chOff x="1200167" y="2762478"/>
              <a:chExt cx="3451425" cy="1822488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3DCF444-5A91-2231-57C5-141384083E57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1574860" y="2762478"/>
                <a:ext cx="2072868" cy="12169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7102882E-954A-8016-FCC6-222733DE1F5B}"/>
                  </a:ext>
                </a:extLst>
              </p:cNvPr>
              <p:cNvCxnSpPr>
                <a:cxnSpLocks/>
                <a:stCxn id="65" idx="5"/>
              </p:cNvCxnSpPr>
              <p:nvPr/>
            </p:nvCxnSpPr>
            <p:spPr>
              <a:xfrm>
                <a:off x="1574860" y="4004916"/>
                <a:ext cx="519179" cy="5800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59341B6-DC18-235A-C1AA-19521B8D1FD3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3647728" y="2762478"/>
                <a:ext cx="521815" cy="5657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6EE12F5-087F-D368-6111-916512150814}"/>
                  </a:ext>
                </a:extLst>
              </p:cNvPr>
              <p:cNvCxnSpPr>
                <a:cxnSpLocks/>
                <a:endCxn id="58" idx="5"/>
              </p:cNvCxnSpPr>
              <p:nvPr/>
            </p:nvCxnSpPr>
            <p:spPr>
              <a:xfrm flipV="1">
                <a:off x="2094039" y="3353639"/>
                <a:ext cx="2100960" cy="122748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C6224917-D5AC-0716-6B34-CD72827CBE56}"/>
                  </a:ext>
                </a:extLst>
              </p:cNvPr>
              <p:cNvCxnSpPr>
                <a:cxnSpLocks/>
                <a:stCxn id="65" idx="6"/>
                <a:endCxn id="58" idx="2"/>
              </p:cNvCxnSpPr>
              <p:nvPr/>
            </p:nvCxnSpPr>
            <p:spPr>
              <a:xfrm flipV="1">
                <a:off x="1580132" y="3340911"/>
                <a:ext cx="2584139" cy="6512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987BBE0-C21A-CA65-F089-F41CF50A88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00167" y="3830560"/>
                    <a:ext cx="35932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987BBE0-C21A-CA65-F089-F41CF50A8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0167" y="3830560"/>
                    <a:ext cx="35932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84B7174-70C1-39E2-0FD0-F8BD6C44D007}"/>
                      </a:ext>
                    </a:extLst>
                  </p:cNvPr>
                  <p:cNvSpPr txBox="1"/>
                  <p:nvPr/>
                </p:nvSpPr>
                <p:spPr>
                  <a:xfrm>
                    <a:off x="4144787" y="3207556"/>
                    <a:ext cx="50680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84B7174-70C1-39E2-0FD0-F8BD6C44D0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4787" y="3207556"/>
                    <a:ext cx="50680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2C903A8-38C6-CBE9-6CC8-2F035FDA0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7568" y="3069337"/>
                    <a:ext cx="4395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𝜇𝜈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2C903A8-38C6-CBE9-6CC8-2F035FDA02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568" y="3069337"/>
                    <a:ext cx="43954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C7ECB03-2748-46F6-9AE5-25C6BEFBDE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55701" y="3637011"/>
                    <a:ext cx="50206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C7ECB03-2748-46F6-9AE5-25C6BEFBD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5701" y="3637011"/>
                    <a:ext cx="50206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BAB6F7-621E-BDFE-6B1C-A2AC2BEFBF84}"/>
                      </a:ext>
                    </a:extLst>
                  </p:cNvPr>
                  <p:cNvSpPr txBox="1"/>
                  <p:nvPr/>
                </p:nvSpPr>
                <p:spPr>
                  <a:xfrm>
                    <a:off x="1336209" y="4209269"/>
                    <a:ext cx="57701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BAB6F7-621E-BDFE-6B1C-A2AC2BEFBF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6209" y="4209269"/>
                    <a:ext cx="57701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5BE974C-832E-4414-8F6E-1942125B6C9E}"/>
                </a:ext>
              </a:extLst>
            </p:cNvPr>
            <p:cNvSpPr/>
            <p:nvPr/>
          </p:nvSpPr>
          <p:spPr>
            <a:xfrm>
              <a:off x="3957110" y="313402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A8EDD28-2078-BB27-93DF-892F195A35B2}"/>
                </a:ext>
              </a:extLst>
            </p:cNvPr>
            <p:cNvSpPr/>
            <p:nvPr/>
          </p:nvSpPr>
          <p:spPr>
            <a:xfrm>
              <a:off x="1336971" y="378530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0336251-6E95-E7BA-F96E-E20A46C2DCB1}"/>
              </a:ext>
            </a:extLst>
          </p:cNvPr>
          <p:cNvSpPr txBox="1"/>
          <p:nvPr/>
        </p:nvSpPr>
        <p:spPr>
          <a:xfrm>
            <a:off x="1484107" y="4577784"/>
            <a:ext cx="1849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 Classical Momentum &gt;</a:t>
            </a:r>
            <a:endParaRPr kumimoji="1"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BF6CDA-7975-2E10-F7BD-A0D5E80BF467}"/>
              </a:ext>
            </a:extLst>
          </p:cNvPr>
          <p:cNvSpPr txBox="1"/>
          <p:nvPr/>
        </p:nvSpPr>
        <p:spPr>
          <a:xfrm>
            <a:off x="5109553" y="6413321"/>
            <a:ext cx="252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 </a:t>
            </a:r>
            <a:r>
              <a:rPr kumimoji="1" lang="en-US" altLang="ko-KR" sz="1200" dirty="0" err="1"/>
              <a:t>Nesterov</a:t>
            </a:r>
            <a:r>
              <a:rPr kumimoji="1" lang="en-US" altLang="ko-KR" sz="1200" dirty="0"/>
              <a:t> Accelerated Gradient &gt;</a:t>
            </a:r>
            <a:endParaRPr kumimoji="1" lang="ko-KR" altLang="en-US" sz="1200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591F45F-A92D-5E72-68DB-0BF155B9DE46}"/>
              </a:ext>
            </a:extLst>
          </p:cNvPr>
          <p:cNvGrpSpPr/>
          <p:nvPr/>
        </p:nvGrpSpPr>
        <p:grpSpPr>
          <a:xfrm>
            <a:off x="8310201" y="4430162"/>
            <a:ext cx="3451425" cy="1822488"/>
            <a:chOff x="8188911" y="2712091"/>
            <a:chExt cx="3451425" cy="182248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0507E73-28E1-CFDC-0C68-9FCAD4F96210}"/>
                </a:ext>
              </a:extLst>
            </p:cNvPr>
            <p:cNvGrpSpPr/>
            <p:nvPr/>
          </p:nvGrpSpPr>
          <p:grpSpPr>
            <a:xfrm>
              <a:off x="8188911" y="2712091"/>
              <a:ext cx="3451425" cy="1822488"/>
              <a:chOff x="993006" y="2573591"/>
              <a:chExt cx="3451425" cy="182248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0990E49-FD7F-3BEE-1A0F-32FB3165C152}"/>
                  </a:ext>
                </a:extLst>
              </p:cNvPr>
              <p:cNvGrpSpPr/>
              <p:nvPr/>
            </p:nvGrpSpPr>
            <p:grpSpPr>
              <a:xfrm>
                <a:off x="993006" y="2573591"/>
                <a:ext cx="3451425" cy="1822488"/>
                <a:chOff x="1200167" y="2762478"/>
                <a:chExt cx="3451425" cy="1822488"/>
              </a:xfrm>
            </p:grpSpPr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731E783A-CEE3-EB84-A065-6EF17B0F00E1}"/>
                    </a:ext>
                  </a:extLst>
                </p:cNvPr>
                <p:cNvCxnSpPr>
                  <a:cxnSpLocks/>
                  <a:stCxn id="75" idx="7"/>
                </p:cNvCxnSpPr>
                <p:nvPr/>
              </p:nvCxnSpPr>
              <p:spPr>
                <a:xfrm flipV="1">
                  <a:off x="1574860" y="2762478"/>
                  <a:ext cx="2072868" cy="12169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72C0D2F2-CE72-3D3D-ABCF-CBA03A9C177E}"/>
                    </a:ext>
                  </a:extLst>
                </p:cNvPr>
                <p:cNvCxnSpPr>
                  <a:cxnSpLocks/>
                  <a:stCxn id="75" idx="5"/>
                </p:cNvCxnSpPr>
                <p:nvPr/>
              </p:nvCxnSpPr>
              <p:spPr>
                <a:xfrm>
                  <a:off x="1574860" y="4004916"/>
                  <a:ext cx="519179" cy="5800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화살표 연결선 77">
                  <a:extLst>
                    <a:ext uri="{FF2B5EF4-FFF2-40B4-BE49-F238E27FC236}">
                      <a16:creationId xmlns:a16="http://schemas.microsoft.com/office/drawing/2014/main" id="{4F108277-CFF1-3BD6-61C2-45AE45269DE1}"/>
                    </a:ext>
                  </a:extLst>
                </p:cNvPr>
                <p:cNvCxnSpPr>
                  <a:cxnSpLocks/>
                  <a:endCxn id="74" idx="1"/>
                </p:cNvCxnSpPr>
                <p:nvPr/>
              </p:nvCxnSpPr>
              <p:spPr>
                <a:xfrm>
                  <a:off x="3647728" y="2762478"/>
                  <a:ext cx="521815" cy="5657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C1D2D0F1-DF23-0C8E-5FD0-0A6357D20D5F}"/>
                    </a:ext>
                  </a:extLst>
                </p:cNvPr>
                <p:cNvCxnSpPr>
                  <a:cxnSpLocks/>
                  <a:stCxn id="75" idx="6"/>
                  <a:endCxn id="74" idx="2"/>
                </p:cNvCxnSpPr>
                <p:nvPr/>
              </p:nvCxnSpPr>
              <p:spPr>
                <a:xfrm flipV="1">
                  <a:off x="1580132" y="3340911"/>
                  <a:ext cx="2584139" cy="65127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98001057-B0F5-537C-40C1-C5D3F5076C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0167" y="3830560"/>
                      <a:ext cx="3593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98001057-B0F5-537C-40C1-C5D3F5076C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0167" y="3830560"/>
                      <a:ext cx="359329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A26BAE3-4C09-EBB9-9F7D-1FD14C22E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4787" y="3207556"/>
                      <a:ext cx="5068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A26BAE3-4C09-EBB9-9F7D-1FD14C22E4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4787" y="3207556"/>
                      <a:ext cx="50680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B37C21F-38F3-0216-E29C-76515E4917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7568" y="3069337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𝜇𝜈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AB37C21F-38F3-0216-E29C-76515E4917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568" y="3069337"/>
                      <a:ext cx="43954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30635CFA-85C1-9AD5-EF23-AB4400435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5701" y="3637011"/>
                      <a:ext cx="50206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30635CFA-85C1-9AD5-EF23-AB44004351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5701" y="3637011"/>
                      <a:ext cx="502061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510921B-BB7E-3E22-6ED8-09DB004412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6209" y="4209269"/>
                      <a:ext cx="57701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510921B-BB7E-3E22-6ED8-09DB004412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6209" y="4209269"/>
                      <a:ext cx="577017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43BB445C-19D0-7B5F-4D10-A967BABB19DF}"/>
                  </a:ext>
                </a:extLst>
              </p:cNvPr>
              <p:cNvSpPr/>
              <p:nvPr/>
            </p:nvSpPr>
            <p:spPr>
              <a:xfrm>
                <a:off x="3957110" y="313402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F4822145-E51F-D78C-3663-914011A45118}"/>
                  </a:ext>
                </a:extLst>
              </p:cNvPr>
              <p:cNvSpPr/>
              <p:nvPr/>
            </p:nvSpPr>
            <p:spPr>
              <a:xfrm>
                <a:off x="1336971" y="378530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3884B6A7-A36D-9AE2-C437-AEAFBA065F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472" y="2712091"/>
              <a:ext cx="99593" cy="874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0D2AB3-6649-D3E7-B8B6-61CD6B964816}"/>
                    </a:ext>
                  </a:extLst>
                </p:cNvPr>
                <p:cNvSpPr txBox="1"/>
                <p:nvPr/>
              </p:nvSpPr>
              <p:spPr>
                <a:xfrm>
                  <a:off x="10401884" y="3586624"/>
                  <a:ext cx="11922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F0D2AB3-6649-D3E7-B8B6-61CD6B964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884" y="3586624"/>
                  <a:ext cx="1192249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ECF6A43-B23A-9AF2-DF81-A8BCDD843659}"/>
                    </a:ext>
                  </a:extLst>
                </p:cNvPr>
                <p:cNvSpPr txBox="1"/>
                <p:nvPr/>
              </p:nvSpPr>
              <p:spPr>
                <a:xfrm>
                  <a:off x="10808725" y="2771667"/>
                  <a:ext cx="7854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ECF6A43-B23A-9AF2-DF81-A8BCDD843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8725" y="2771667"/>
                  <a:ext cx="785408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F05AE5A-09B8-D29C-3870-1CE2CFC3F7B4}"/>
              </a:ext>
            </a:extLst>
          </p:cNvPr>
          <p:cNvGrpSpPr/>
          <p:nvPr/>
        </p:nvGrpSpPr>
        <p:grpSpPr>
          <a:xfrm>
            <a:off x="4686502" y="4813360"/>
            <a:ext cx="3425781" cy="1345081"/>
            <a:chOff x="4558306" y="3039477"/>
            <a:chExt cx="3425781" cy="134508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E5E3820-5178-69EA-2FF9-4CFFF3232FFD}"/>
                </a:ext>
              </a:extLst>
            </p:cNvPr>
            <p:cNvGrpSpPr/>
            <p:nvPr/>
          </p:nvGrpSpPr>
          <p:grpSpPr>
            <a:xfrm>
              <a:off x="4558306" y="3039477"/>
              <a:ext cx="2870100" cy="1345081"/>
              <a:chOff x="4558306" y="3039477"/>
              <a:chExt cx="2870100" cy="13450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19D74F-56CC-919A-FBD0-D924B1655CF5}"/>
                      </a:ext>
                    </a:extLst>
                  </p:cNvPr>
                  <p:cNvSpPr txBox="1"/>
                  <p:nvPr/>
                </p:nvSpPr>
                <p:spPr>
                  <a:xfrm>
                    <a:off x="4558306" y="4107559"/>
                    <a:ext cx="35932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2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019D74F-56CC-919A-FBD0-D924B1655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8306" y="4107559"/>
                    <a:ext cx="35932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D81AC57-7C8C-9343-279A-338A930BB397}"/>
                  </a:ext>
                </a:extLst>
              </p:cNvPr>
              <p:cNvGrpSpPr/>
              <p:nvPr/>
            </p:nvGrpSpPr>
            <p:grpSpPr>
              <a:xfrm>
                <a:off x="4885161" y="3039477"/>
                <a:ext cx="2543245" cy="1252529"/>
                <a:chOff x="4885161" y="3039477"/>
                <a:chExt cx="2543245" cy="1252529"/>
              </a:xfrm>
            </p:grpSpPr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CCD45D39-8E94-3862-C631-FB4091A58DB1}"/>
                    </a:ext>
                  </a:extLst>
                </p:cNvPr>
                <p:cNvCxnSpPr>
                  <a:cxnSpLocks/>
                  <a:stCxn id="51" idx="2"/>
                </p:cNvCxnSpPr>
                <p:nvPr/>
              </p:nvCxnSpPr>
              <p:spPr>
                <a:xfrm flipV="1">
                  <a:off x="4885161" y="3039477"/>
                  <a:ext cx="2120706" cy="123452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9CAF7CC0-96F6-D431-9A25-FF31942FE10A}"/>
                    </a:ext>
                  </a:extLst>
                </p:cNvPr>
                <p:cNvCxnSpPr>
                  <a:cxnSpLocks/>
                  <a:stCxn id="51" idx="6"/>
                  <a:endCxn id="48" idx="3"/>
                </p:cNvCxnSpPr>
                <p:nvPr/>
              </p:nvCxnSpPr>
              <p:spPr>
                <a:xfrm flipV="1">
                  <a:off x="4921161" y="3778530"/>
                  <a:ext cx="1959496" cy="4954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1D53027-3230-4931-BDA8-36CD627CBB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21601" y="3669606"/>
                      <a:ext cx="5068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1D53027-3230-4931-BDA8-36CD627CB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1601" y="3669606"/>
                      <a:ext cx="506805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849648-41E1-4303-C1C4-762E8E419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5707" y="3346336"/>
                      <a:ext cx="4395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𝜇𝜈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849648-41E1-4303-C1C4-762E8E419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5707" y="3346336"/>
                      <a:ext cx="439544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833097EB-74E9-6D03-2E0C-29D5BAE66F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840" y="3914010"/>
                      <a:ext cx="50206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833097EB-74E9-6D03-2E0C-29D5BAE66F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840" y="3914010"/>
                      <a:ext cx="502061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22D8AA63-DA88-D3F3-C632-29C5426CF544}"/>
                    </a:ext>
                  </a:extLst>
                </p:cNvPr>
                <p:cNvCxnSpPr>
                  <a:cxnSpLocks/>
                  <a:endCxn id="48" idx="7"/>
                </p:cNvCxnSpPr>
                <p:nvPr/>
              </p:nvCxnSpPr>
              <p:spPr>
                <a:xfrm flipH="1">
                  <a:off x="6906113" y="3048666"/>
                  <a:ext cx="99754" cy="70440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8606B4DD-AA5A-AAD1-252D-77C6C020C328}"/>
                    </a:ext>
                  </a:extLst>
                </p:cNvPr>
                <p:cNvSpPr/>
                <p:nvPr/>
              </p:nvSpPr>
              <p:spPr>
                <a:xfrm>
                  <a:off x="6875385" y="374780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8F4BE70A-11E3-8ACA-B177-1AEEAC488EF1}"/>
                    </a:ext>
                  </a:extLst>
                </p:cNvPr>
                <p:cNvSpPr/>
                <p:nvPr/>
              </p:nvSpPr>
              <p:spPr>
                <a:xfrm>
                  <a:off x="4885161" y="4256006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C3CE709-AA63-35D3-026D-C2971ACECE18}"/>
                    </a:ext>
                  </a:extLst>
                </p:cNvPr>
                <p:cNvSpPr txBox="1"/>
                <p:nvPr/>
              </p:nvSpPr>
              <p:spPr>
                <a:xfrm>
                  <a:off x="7000228" y="3290524"/>
                  <a:ext cx="98385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C3CE709-AA63-35D3-026D-C2971ACEC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228" y="3290524"/>
                  <a:ext cx="983859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2838B41-2E9C-0D12-6153-A434B3458475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394916" y="3106918"/>
            <a:ext cx="642915" cy="18380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1F937BB-83B3-F919-6296-59E698F17E71}"/>
              </a:ext>
            </a:extLst>
          </p:cNvPr>
          <p:cNvGrpSpPr/>
          <p:nvPr/>
        </p:nvGrpSpPr>
        <p:grpSpPr>
          <a:xfrm>
            <a:off x="5624677" y="2024536"/>
            <a:ext cx="4748570" cy="1568315"/>
            <a:chOff x="5624677" y="2024536"/>
            <a:chExt cx="4748570" cy="1568315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DFC407B-E80B-309E-70D5-3D30080C3373}"/>
                </a:ext>
              </a:extLst>
            </p:cNvPr>
            <p:cNvGrpSpPr/>
            <p:nvPr/>
          </p:nvGrpSpPr>
          <p:grpSpPr>
            <a:xfrm>
              <a:off x="5624677" y="2052612"/>
              <a:ext cx="4262550" cy="1540239"/>
              <a:chOff x="5624677" y="2052612"/>
              <a:chExt cx="4262550" cy="154023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2BBE29D3-7FF9-218E-33BB-82FB4ECB85BE}"/>
                  </a:ext>
                </a:extLst>
              </p:cNvPr>
              <p:cNvGrpSpPr/>
              <p:nvPr/>
            </p:nvGrpSpPr>
            <p:grpSpPr>
              <a:xfrm>
                <a:off x="6037831" y="2055909"/>
                <a:ext cx="3520571" cy="1536942"/>
                <a:chOff x="6037831" y="2055909"/>
                <a:chExt cx="3520571" cy="1536942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41E31062-3A5E-718A-6C83-807729E6F071}"/>
                    </a:ext>
                  </a:extLst>
                </p:cNvPr>
                <p:cNvGrpSpPr/>
                <p:nvPr/>
              </p:nvGrpSpPr>
              <p:grpSpPr>
                <a:xfrm>
                  <a:off x="6037831" y="2275218"/>
                  <a:ext cx="3520571" cy="1317633"/>
                  <a:chOff x="1336971" y="2971601"/>
                  <a:chExt cx="3520571" cy="1317633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D1EAB8FF-4A78-C1AA-3363-8BD264123B95}"/>
                      </a:ext>
                    </a:extLst>
                  </p:cNvPr>
                  <p:cNvGrpSpPr/>
                  <p:nvPr/>
                </p:nvGrpSpPr>
                <p:grpSpPr>
                  <a:xfrm>
                    <a:off x="1367699" y="2971601"/>
                    <a:ext cx="3489843" cy="1317633"/>
                    <a:chOff x="1574860" y="3160488"/>
                    <a:chExt cx="3489843" cy="1317633"/>
                  </a:xfrm>
                </p:grpSpPr>
                <p:cxnSp>
                  <p:nvCxnSpPr>
                    <p:cNvPr id="98" name="직선 화살표 연결선 97">
                      <a:extLst>
                        <a:ext uri="{FF2B5EF4-FFF2-40B4-BE49-F238E27FC236}">
                          <a16:creationId xmlns:a16="http://schemas.microsoft.com/office/drawing/2014/main" id="{523240E0-9855-A49E-FD23-32705D71F8EF}"/>
                        </a:ext>
                      </a:extLst>
                    </p:cNvPr>
                    <p:cNvCxnSpPr>
                      <a:cxnSpLocks/>
                      <a:stCxn id="97" idx="7"/>
                    </p:cNvCxnSpPr>
                    <p:nvPr/>
                  </p:nvCxnSpPr>
                  <p:spPr>
                    <a:xfrm>
                      <a:off x="1574860" y="3979460"/>
                      <a:ext cx="1971657" cy="146812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직선 화살표 연결선 98">
                      <a:extLst>
                        <a:ext uri="{FF2B5EF4-FFF2-40B4-BE49-F238E27FC236}">
                          <a16:creationId xmlns:a16="http://schemas.microsoft.com/office/drawing/2014/main" id="{9CA4519D-FD67-C7F0-643C-359FFE6F7B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13141" y="3465614"/>
                      <a:ext cx="244226" cy="653526"/>
                    </a:xfrm>
                    <a:prstGeom prst="straightConnector1">
                      <a:avLst/>
                    </a:prstGeom>
                    <a:ln w="1270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직선 화살표 연결선 100">
                      <a:extLst>
                        <a:ext uri="{FF2B5EF4-FFF2-40B4-BE49-F238E27FC236}">
                          <a16:creationId xmlns:a16="http://schemas.microsoft.com/office/drawing/2014/main" id="{E9F1A35C-B779-0E3F-B99B-AABAE6DCDBC0}"/>
                        </a:ext>
                      </a:extLst>
                    </p:cNvPr>
                    <p:cNvCxnSpPr>
                      <a:cxnSpLocks/>
                      <a:stCxn id="97" idx="6"/>
                    </p:cNvCxnSpPr>
                    <p:nvPr/>
                  </p:nvCxnSpPr>
                  <p:spPr>
                    <a:xfrm flipV="1">
                      <a:off x="1580132" y="3460621"/>
                      <a:ext cx="1745563" cy="531567"/>
                    </a:xfrm>
                    <a:prstGeom prst="straightConnector1">
                      <a:avLst/>
                    </a:prstGeom>
                    <a:ln w="12700">
                      <a:solidFill>
                        <a:srgbClr val="FF0000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81F3CACB-BE1C-DE75-A3BC-CE514BB7809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3031" y="3160488"/>
                          <a:ext cx="35932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81F3CACB-BE1C-DE75-A3BC-CE514BB780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3031" y="3160488"/>
                          <a:ext cx="359329" cy="276999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4A187348-65D5-90EC-A887-4F252B7001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7898" y="4201122"/>
                          <a:ext cx="50680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4A187348-65D5-90EC-A887-4F252B7001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7898" y="4201122"/>
                          <a:ext cx="506805" cy="276999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29DE5F9E-A8F9-A624-CC8B-F5CB47846B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45735" y="3420914"/>
                          <a:ext cx="58702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𝜇𝜈</m:t>
                                    </m:r>
                                  </m:e>
                                  <m:sub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29DE5F9E-A8F9-A624-CC8B-F5CB47846B8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5735" y="3420914"/>
                          <a:ext cx="587020" cy="276999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D24CDFE4-3ACA-0E92-38ED-C8E7CC6730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47877" y="4030345"/>
                          <a:ext cx="590162" cy="2912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𝑡𝑒𝑚𝑝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D24CDFE4-3ACA-0E92-38ED-C8E7CC6730D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47877" y="4030345"/>
                          <a:ext cx="590162" cy="291298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04C791AF-AE61-B72B-F0A5-1B8CF0FA3E8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7958" y="3712802"/>
                          <a:ext cx="77739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04C791AF-AE61-B72B-F0A5-1B8CF0FA3E8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7958" y="3712802"/>
                          <a:ext cx="777392" cy="276999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b="-434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3EADBC3-584D-BE36-4515-4D2100E6D741}"/>
                      </a:ext>
                    </a:extLst>
                  </p:cNvPr>
                  <p:cNvSpPr/>
                  <p:nvPr/>
                </p:nvSpPr>
                <p:spPr>
                  <a:xfrm>
                    <a:off x="1336971" y="378530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cxnSp>
              <p:nvCxnSpPr>
                <p:cNvPr id="4" name="직선 화살표 연결선 3">
                  <a:extLst>
                    <a:ext uri="{FF2B5EF4-FFF2-40B4-BE49-F238E27FC236}">
                      <a16:creationId xmlns:a16="http://schemas.microsoft.com/office/drawing/2014/main" id="{B4468D70-8AB8-E04A-3860-A9FB36D5B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1384" y="2055909"/>
                  <a:ext cx="1745563" cy="531567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5AF2CCA5-7791-6EFF-3FB2-B1EFEA407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1066" y="3241002"/>
                  <a:ext cx="1153007" cy="76940"/>
                </a:xfrm>
                <a:prstGeom prst="straightConnector1">
                  <a:avLst/>
                </a:prstGeom>
                <a:ln w="12700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59E4C3CA-6AA0-9020-D0AD-130ED9BFA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4706" y="2587476"/>
                  <a:ext cx="1153007" cy="769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66DFE123-FBDA-00A3-5984-04FC1C2C4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9847" y="2663241"/>
                  <a:ext cx="244226" cy="653526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132F4611-A2C6-F211-A8EF-F14D54476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6351" y="2590504"/>
                <a:ext cx="1387722" cy="7154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329983A6-E9A4-95CB-8EEB-5E0AB9EF89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9727" y="2677144"/>
                <a:ext cx="910120" cy="56385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70F39FE-6394-EA2D-CD43-2C89072FCF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6059" y="2593804"/>
                <a:ext cx="1971657" cy="146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A05C938A-3881-3973-7DC2-BDDE7354C46A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5624677" y="2630520"/>
                <a:ext cx="418426" cy="4636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2078A93F-52DF-86D3-DDBD-1DD9FD2980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13584" y="3028740"/>
                <a:ext cx="323790" cy="27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128D0374-0AE6-2D23-A27E-85A70D7BC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4813" y="2052612"/>
                <a:ext cx="352414" cy="68800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57ECA3-957A-505C-D0D6-B23567B04AC2}"/>
                    </a:ext>
                  </a:extLst>
                </p:cNvPr>
                <p:cNvSpPr txBox="1"/>
                <p:nvPr/>
              </p:nvSpPr>
              <p:spPr>
                <a:xfrm>
                  <a:off x="8284010" y="3259891"/>
                  <a:ext cx="67512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57ECA3-957A-505C-D0D6-B23567B04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010" y="3259891"/>
                  <a:ext cx="675121" cy="29129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459D7B5-B0E0-4FE2-940F-962E2EEE9510}"/>
                    </a:ext>
                  </a:extLst>
                </p:cNvPr>
                <p:cNvSpPr txBox="1"/>
                <p:nvPr/>
              </p:nvSpPr>
              <p:spPr>
                <a:xfrm>
                  <a:off x="8180521" y="2613647"/>
                  <a:ext cx="5020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459D7B5-B0E0-4FE2-940F-962E2EEE9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521" y="2613647"/>
                  <a:ext cx="50206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56AFA4-7942-4AE6-283F-BE74051E1AA4}"/>
                    </a:ext>
                  </a:extLst>
                </p:cNvPr>
                <p:cNvSpPr txBox="1"/>
                <p:nvPr/>
              </p:nvSpPr>
              <p:spPr>
                <a:xfrm>
                  <a:off x="8338201" y="2359304"/>
                  <a:ext cx="67512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956AFA4-7942-4AE6-283F-BE74051E1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01" y="2359304"/>
                  <a:ext cx="675121" cy="2912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D4503-D0F1-3BF4-EA3B-8426C62DC517}"/>
                    </a:ext>
                  </a:extLst>
                </p:cNvPr>
                <p:cNvSpPr txBox="1"/>
                <p:nvPr/>
              </p:nvSpPr>
              <p:spPr>
                <a:xfrm>
                  <a:off x="8328060" y="2024536"/>
                  <a:ext cx="5870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43D4503-D0F1-3BF4-EA3B-8426C62DC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060" y="2024536"/>
                  <a:ext cx="587020" cy="27699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53C6687-7DEF-98D2-F935-793B555C0660}"/>
                    </a:ext>
                  </a:extLst>
                </p:cNvPr>
                <p:cNvSpPr txBox="1"/>
                <p:nvPr/>
              </p:nvSpPr>
              <p:spPr>
                <a:xfrm>
                  <a:off x="9551983" y="2680775"/>
                  <a:ext cx="59016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𝑡𝑒𝑚𝑝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53C6687-7DEF-98D2-F935-793B555C0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983" y="2680775"/>
                  <a:ext cx="590162" cy="2912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51D1787-F2A2-8B63-9155-4C37E237062F}"/>
                    </a:ext>
                  </a:extLst>
                </p:cNvPr>
                <p:cNvSpPr txBox="1"/>
                <p:nvPr/>
              </p:nvSpPr>
              <p:spPr>
                <a:xfrm>
                  <a:off x="9595855" y="2181018"/>
                  <a:ext cx="77739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51D1787-F2A2-8B63-9155-4C37E2370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5855" y="2181018"/>
                  <a:ext cx="777392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24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89207" y="2914160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89207" y="3513502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89207" y="4090204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89207" y="4652838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4147257" y="2132856"/>
            <a:ext cx="0" cy="72000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147257" y="312214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147257" y="369885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147257" y="429364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47257" y="4856275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37642" y="3388930"/>
            <a:ext cx="27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최적화 기법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(Optimizer)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9496" y="2180333"/>
            <a:ext cx="230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anose="040409050D0802020404" pitchFamily="82" charset="0"/>
                <a:ea typeface="나눔바른고딕" panose="020B0603020101020101" pitchFamily="50" charset="-127"/>
              </a:rPr>
              <a:t>Contents</a:t>
            </a:r>
            <a:endParaRPr lang="ko-KR" altLang="en-US" sz="3200" b="1" dirty="0">
              <a:solidFill>
                <a:schemeClr val="bg1">
                  <a:lumMod val="65000"/>
                </a:schemeClr>
              </a:solidFill>
              <a:latin typeface="Stencil" panose="040409050D0802020404" pitchFamily="82" charset="0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37642" y="4574159"/>
            <a:ext cx="28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확률적 경사 </a:t>
            </a:r>
            <a:r>
              <a:rPr lang="ko-KR" altLang="en-US" sz="2000" b="1" dirty="0" err="1">
                <a:solidFill>
                  <a:srgbClr val="929292"/>
                </a:solidFill>
                <a:latin typeface="+mj-ea"/>
                <a:ea typeface="+mj-ea"/>
              </a:rPr>
              <a:t>하강법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(SGD)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7644" y="5150223"/>
            <a:ext cx="341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SGD</a:t>
            </a:r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 모멘텀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(Momentum)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30978-7EEB-4528-8758-5DDAD9D2F76C}"/>
              </a:ext>
            </a:extLst>
          </p:cNvPr>
          <p:cNvSpPr txBox="1"/>
          <p:nvPr/>
        </p:nvSpPr>
        <p:spPr>
          <a:xfrm>
            <a:off x="4338530" y="2780928"/>
            <a:ext cx="284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최적화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(OPTIMIZATION)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B84FD88-F834-4BE5-A367-F745B0F81B83}"/>
              </a:ext>
            </a:extLst>
          </p:cNvPr>
          <p:cNvSpPr/>
          <p:nvPr/>
        </p:nvSpPr>
        <p:spPr>
          <a:xfrm>
            <a:off x="4096711" y="5241637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7EC1DD-E4B0-45E0-857F-C70FAD0FD92D}"/>
              </a:ext>
            </a:extLst>
          </p:cNvPr>
          <p:cNvCxnSpPr/>
          <p:nvPr/>
        </p:nvCxnSpPr>
        <p:spPr>
          <a:xfrm>
            <a:off x="4154761" y="5445074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215702-39FA-49B6-A11C-755F9D2F0FD7}"/>
              </a:ext>
            </a:extLst>
          </p:cNvPr>
          <p:cNvSpPr txBox="1"/>
          <p:nvPr/>
        </p:nvSpPr>
        <p:spPr>
          <a:xfrm>
            <a:off x="7752187" y="2791505"/>
            <a:ext cx="341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929292"/>
                </a:solidFill>
                <a:latin typeface="+mj-ea"/>
                <a:ea typeface="+mj-ea"/>
              </a:rPr>
              <a:t>네스테로프</a:t>
            </a:r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 모멘텀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(NAG)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DA01364-670A-206C-7D42-93899C806329}"/>
              </a:ext>
            </a:extLst>
          </p:cNvPr>
          <p:cNvSpPr/>
          <p:nvPr/>
        </p:nvSpPr>
        <p:spPr>
          <a:xfrm>
            <a:off x="7502864" y="2914160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4CB37B0-1104-2444-0152-5D4C1336CF8E}"/>
              </a:ext>
            </a:extLst>
          </p:cNvPr>
          <p:cNvSpPr/>
          <p:nvPr/>
        </p:nvSpPr>
        <p:spPr>
          <a:xfrm>
            <a:off x="7502864" y="3513502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FF8DC3-0643-F463-6916-7DC2D4E9570F}"/>
              </a:ext>
            </a:extLst>
          </p:cNvPr>
          <p:cNvSpPr/>
          <p:nvPr/>
        </p:nvSpPr>
        <p:spPr>
          <a:xfrm>
            <a:off x="7502864" y="4090204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ABA758-E2DD-6546-AEBA-C60CE1FECDD8}"/>
              </a:ext>
            </a:extLst>
          </p:cNvPr>
          <p:cNvSpPr/>
          <p:nvPr/>
        </p:nvSpPr>
        <p:spPr>
          <a:xfrm>
            <a:off x="7502864" y="4652838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8" name="직선 연결선 16">
            <a:extLst>
              <a:ext uri="{FF2B5EF4-FFF2-40B4-BE49-F238E27FC236}">
                <a16:creationId xmlns:a16="http://schemas.microsoft.com/office/drawing/2014/main" id="{435C1A20-0E78-F974-D000-D5A074B24BE1}"/>
              </a:ext>
            </a:extLst>
          </p:cNvPr>
          <p:cNvCxnSpPr>
            <a:cxnSpLocks/>
          </p:cNvCxnSpPr>
          <p:nvPr/>
        </p:nvCxnSpPr>
        <p:spPr>
          <a:xfrm>
            <a:off x="7560914" y="2132856"/>
            <a:ext cx="0" cy="720000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21">
            <a:extLst>
              <a:ext uri="{FF2B5EF4-FFF2-40B4-BE49-F238E27FC236}">
                <a16:creationId xmlns:a16="http://schemas.microsoft.com/office/drawing/2014/main" id="{222D2D66-F4FC-817D-497D-AFFBCC75EE3F}"/>
              </a:ext>
            </a:extLst>
          </p:cNvPr>
          <p:cNvCxnSpPr/>
          <p:nvPr/>
        </p:nvCxnSpPr>
        <p:spPr>
          <a:xfrm>
            <a:off x="7560914" y="3122149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23">
            <a:extLst>
              <a:ext uri="{FF2B5EF4-FFF2-40B4-BE49-F238E27FC236}">
                <a16:creationId xmlns:a16="http://schemas.microsoft.com/office/drawing/2014/main" id="{DD930B0B-7684-9D8F-90A9-46CBCFBE0D76}"/>
              </a:ext>
            </a:extLst>
          </p:cNvPr>
          <p:cNvCxnSpPr/>
          <p:nvPr/>
        </p:nvCxnSpPr>
        <p:spPr>
          <a:xfrm>
            <a:off x="7560914" y="369885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24">
            <a:extLst>
              <a:ext uri="{FF2B5EF4-FFF2-40B4-BE49-F238E27FC236}">
                <a16:creationId xmlns:a16="http://schemas.microsoft.com/office/drawing/2014/main" id="{8B6A40B5-9569-3A8C-9310-95678777CD85}"/>
              </a:ext>
            </a:extLst>
          </p:cNvPr>
          <p:cNvCxnSpPr/>
          <p:nvPr/>
        </p:nvCxnSpPr>
        <p:spPr>
          <a:xfrm>
            <a:off x="7560914" y="429364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A08C97-4401-5A59-2078-67901C8DF6E0}"/>
              </a:ext>
            </a:extLst>
          </p:cNvPr>
          <p:cNvSpPr txBox="1"/>
          <p:nvPr/>
        </p:nvSpPr>
        <p:spPr>
          <a:xfrm>
            <a:off x="7715742" y="3995954"/>
            <a:ext cx="27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929292"/>
                </a:solidFill>
                <a:latin typeface="+mj-ea"/>
                <a:ea typeface="+mj-ea"/>
              </a:rPr>
              <a:t>RMSProp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1A8192-08B0-A431-1E1F-292105E4177E}"/>
              </a:ext>
            </a:extLst>
          </p:cNvPr>
          <p:cNvSpPr txBox="1"/>
          <p:nvPr/>
        </p:nvSpPr>
        <p:spPr>
          <a:xfrm>
            <a:off x="7715742" y="4572018"/>
            <a:ext cx="28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아담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(Adam)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AF997-BBC7-28E5-6319-6E15E88DFF66}"/>
              </a:ext>
            </a:extLst>
          </p:cNvPr>
          <p:cNvSpPr txBox="1"/>
          <p:nvPr/>
        </p:nvSpPr>
        <p:spPr>
          <a:xfrm>
            <a:off x="7715744" y="5148082"/>
            <a:ext cx="3414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정리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71E8CF-BB7D-FA82-D8FB-1606D44A045C}"/>
              </a:ext>
            </a:extLst>
          </p:cNvPr>
          <p:cNvSpPr txBox="1"/>
          <p:nvPr/>
        </p:nvSpPr>
        <p:spPr>
          <a:xfrm>
            <a:off x="7716630" y="3387952"/>
            <a:ext cx="2842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929292"/>
                </a:solidFill>
                <a:latin typeface="+mj-ea"/>
                <a:ea typeface="+mj-ea"/>
              </a:rPr>
              <a:t>아다그라드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solidFill>
                  <a:srgbClr val="929292"/>
                </a:solidFill>
                <a:latin typeface="+mj-ea"/>
                <a:ea typeface="+mj-ea"/>
              </a:rPr>
              <a:t>Adagrad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119FF4B-03DA-A483-84E5-30D0AD222A73}"/>
              </a:ext>
            </a:extLst>
          </p:cNvPr>
          <p:cNvSpPr/>
          <p:nvPr/>
        </p:nvSpPr>
        <p:spPr>
          <a:xfrm>
            <a:off x="7502864" y="5218048"/>
            <a:ext cx="116100" cy="154800"/>
          </a:xfrm>
          <a:prstGeom prst="ellipse">
            <a:avLst/>
          </a:prstGeom>
          <a:solidFill>
            <a:srgbClr val="D5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31" name="직선 연결선 24">
            <a:extLst>
              <a:ext uri="{FF2B5EF4-FFF2-40B4-BE49-F238E27FC236}">
                <a16:creationId xmlns:a16="http://schemas.microsoft.com/office/drawing/2014/main" id="{C1DD239F-0AC6-D338-9945-78F8641DF354}"/>
              </a:ext>
            </a:extLst>
          </p:cNvPr>
          <p:cNvCxnSpPr/>
          <p:nvPr/>
        </p:nvCxnSpPr>
        <p:spPr>
          <a:xfrm>
            <a:off x="7560914" y="4858851"/>
            <a:ext cx="0" cy="300921"/>
          </a:xfrm>
          <a:prstGeom prst="line">
            <a:avLst/>
          </a:prstGeom>
          <a:ln w="3810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A247D2-9827-5992-C28C-3AB7014DD294}"/>
              </a:ext>
            </a:extLst>
          </p:cNvPr>
          <p:cNvSpPr txBox="1"/>
          <p:nvPr/>
        </p:nvSpPr>
        <p:spPr>
          <a:xfrm>
            <a:off x="4337642" y="3978513"/>
            <a:ext cx="286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929292"/>
                </a:solidFill>
                <a:latin typeface="+mj-ea"/>
                <a:ea typeface="+mj-ea"/>
              </a:rPr>
              <a:t>경사 </a:t>
            </a:r>
            <a:r>
              <a:rPr lang="ko-KR" altLang="en-US" sz="2000" b="1" dirty="0" err="1">
                <a:solidFill>
                  <a:srgbClr val="929292"/>
                </a:solidFill>
                <a:latin typeface="+mj-ea"/>
                <a:ea typeface="+mj-ea"/>
              </a:rPr>
              <a:t>하강법</a:t>
            </a:r>
            <a:r>
              <a:rPr lang="en-US" altLang="ko-KR" sz="2000" b="1" dirty="0">
                <a:solidFill>
                  <a:srgbClr val="929292"/>
                </a:solidFill>
                <a:latin typeface="+mj-ea"/>
                <a:ea typeface="+mj-ea"/>
              </a:rPr>
              <a:t>(GD)</a:t>
            </a:r>
            <a:endParaRPr lang="ko-KR" altLang="en-US" sz="2000" b="1" dirty="0">
              <a:solidFill>
                <a:srgbClr val="92929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6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(Adaptive Gradient)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손실함수의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곡면 변화에 따라 적응적으로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조정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73B991F-089C-F2F2-534D-9D8F92430D30}"/>
              </a:ext>
            </a:extLst>
          </p:cNvPr>
          <p:cNvGrpSpPr/>
          <p:nvPr/>
        </p:nvGrpSpPr>
        <p:grpSpPr>
          <a:xfrm>
            <a:off x="1055440" y="2780928"/>
            <a:ext cx="4752528" cy="3234163"/>
            <a:chOff x="7162906" y="2796182"/>
            <a:chExt cx="3473237" cy="265050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4C3DE15-86CD-9B1A-CE96-D5E0DA8DE93B}"/>
                </a:ext>
              </a:extLst>
            </p:cNvPr>
            <p:cNvGrpSpPr/>
            <p:nvPr/>
          </p:nvGrpSpPr>
          <p:grpSpPr>
            <a:xfrm>
              <a:off x="7162906" y="2796182"/>
              <a:ext cx="2713753" cy="2268928"/>
              <a:chOff x="8394976" y="3891606"/>
              <a:chExt cx="2713753" cy="226892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F5801C7-0B45-26A1-1704-93705AF34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8747" y="3947546"/>
                <a:ext cx="1736545" cy="1512342"/>
              </a:xfrm>
              <a:prstGeom prst="rect">
                <a:avLst/>
              </a:prstGeom>
            </p:spPr>
          </p:pic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9A13ABC-489B-9465-FC2C-9FEEA7B51CD7}"/>
                  </a:ext>
                </a:extLst>
              </p:cNvPr>
              <p:cNvGrpSpPr/>
              <p:nvPr/>
            </p:nvGrpSpPr>
            <p:grpSpPr>
              <a:xfrm>
                <a:off x="8394976" y="3891606"/>
                <a:ext cx="2713753" cy="2268928"/>
                <a:chOff x="8469581" y="1412065"/>
                <a:chExt cx="2713753" cy="2272191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43D8498-E28C-2769-2F37-D4ED29041163}"/>
                    </a:ext>
                  </a:extLst>
                </p:cNvPr>
                <p:cNvGrpSpPr/>
                <p:nvPr/>
              </p:nvGrpSpPr>
              <p:grpSpPr>
                <a:xfrm>
                  <a:off x="8469581" y="1412065"/>
                  <a:ext cx="2713753" cy="2272191"/>
                  <a:chOff x="8002286" y="1556792"/>
                  <a:chExt cx="2713753" cy="2272191"/>
                </a:xfrm>
              </p:grpSpPr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D129D88-9EC0-12DE-0133-43569AA97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090638" y="3582408"/>
                    <a:ext cx="898003" cy="246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000" dirty="0"/>
                      <a:t>&lt;</a:t>
                    </a:r>
                    <a:r>
                      <a:rPr kumimoji="1" lang="ko-KR" altLang="en-US" sz="1000" dirty="0"/>
                      <a:t>가변 </a:t>
                    </a:r>
                    <a:r>
                      <a:rPr kumimoji="1" lang="ko-KR" altLang="en-US" sz="1000" dirty="0" err="1"/>
                      <a:t>학습률</a:t>
                    </a:r>
                    <a:r>
                      <a:rPr kumimoji="1" lang="en-US" altLang="ko-KR" sz="1000" dirty="0"/>
                      <a:t>&gt;</a:t>
                    </a:r>
                    <a:endParaRPr kumimoji="1" lang="ko-KR" altLang="en-US" sz="1000" dirty="0"/>
                  </a:p>
                </p:txBody>
              </p:sp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671DCCE6-402D-68AF-0E53-85CF95E1BAD8}"/>
                      </a:ext>
                    </a:extLst>
                  </p:cNvPr>
                  <p:cNvGrpSpPr/>
                  <p:nvPr/>
                </p:nvGrpSpPr>
                <p:grpSpPr>
                  <a:xfrm>
                    <a:off x="8002286" y="1556792"/>
                    <a:ext cx="2713753" cy="2067038"/>
                    <a:chOff x="7858270" y="2438325"/>
                    <a:chExt cx="2713753" cy="20670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7465A343-9F1F-4183-7816-027A28C75EF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8" name="TextBox 137">
                          <a:extLst>
                            <a:ext uri="{FF2B5EF4-FFF2-40B4-BE49-F238E27FC236}">
                              <a16:creationId xmlns:a16="http://schemas.microsoft.com/office/drawing/2014/main" id="{14E8DCF7-250C-60C8-2944-A06F0945E64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58F1994F-D579-63B5-CF5B-EDDBB9D1E8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ko-KR" altLang="en-US" sz="1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kumimoji="1" lang="en-US" altLang="ko-KR" sz="1200" dirty="0"/>
                            <a:t>)</a:t>
                          </a:r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9" name="TextBox 138">
                          <a:extLst>
                            <a:ext uri="{FF2B5EF4-FFF2-40B4-BE49-F238E27FC236}">
                              <a16:creationId xmlns:a16="http://schemas.microsoft.com/office/drawing/2014/main" id="{15743ABB-D375-76DF-77EB-43480814E3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b="-2272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5" name="직선 화살표 연결선 44">
                      <a:extLst>
                        <a:ext uri="{FF2B5EF4-FFF2-40B4-BE49-F238E27FC236}">
                          <a16:creationId xmlns:a16="http://schemas.microsoft.com/office/drawing/2014/main" id="{D71A4037-13EB-150B-0DBA-45107F02F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73646" y="4238325"/>
                      <a:ext cx="2198377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직선 화살표 연결선 45">
                      <a:extLst>
                        <a:ext uri="{FF2B5EF4-FFF2-40B4-BE49-F238E27FC236}">
                          <a16:creationId xmlns:a16="http://schemas.microsoft.com/office/drawing/2014/main" id="{44D699E4-0C3A-8480-3446-4F9C7B62AB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73646" y="2438325"/>
                      <a:ext cx="0" cy="1800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EB790346-0B99-1A7D-F369-ACA2CB05C94B}"/>
                      </a:ext>
                    </a:extLst>
                  </p:cNvPr>
                  <p:cNvSpPr/>
                  <p:nvPr/>
                </p:nvSpPr>
                <p:spPr>
                  <a:xfrm>
                    <a:off x="8904312" y="216886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556BE07-6CDF-DBC6-863E-B82FF12D1B0D}"/>
                    </a:ext>
                  </a:extLst>
                </p:cNvPr>
                <p:cNvSpPr txBox="1"/>
                <p:nvPr/>
              </p:nvSpPr>
              <p:spPr>
                <a:xfrm>
                  <a:off x="10194696" y="2975303"/>
                  <a:ext cx="91403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600" dirty="0"/>
                    <a:t>Global Cost </a:t>
                  </a:r>
                  <a:r>
                    <a:rPr kumimoji="1" lang="en-US" altLang="ko-Kore-KR" sz="600" dirty="0" err="1"/>
                    <a:t>Minimun</a:t>
                  </a:r>
                  <a:endParaRPr kumimoji="1" lang="ko-Kore-KR" altLang="en-US" sz="600" dirty="0"/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ACBEC7A1-4E38-3F9C-1944-D57FB86D132D}"/>
                    </a:ext>
                  </a:extLst>
                </p:cNvPr>
                <p:cNvSpPr/>
                <p:nvPr/>
              </p:nvSpPr>
              <p:spPr>
                <a:xfrm>
                  <a:off x="10020440" y="296095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39" name="직선 연결선[R] 38">
                  <a:extLst>
                    <a:ext uri="{FF2B5EF4-FFF2-40B4-BE49-F238E27FC236}">
                      <a16:creationId xmlns:a16="http://schemas.microsoft.com/office/drawing/2014/main" id="{83670AB0-681A-5955-71A3-7A08A7EBE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9613" y="2978952"/>
                  <a:ext cx="4728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4CB7B7A-6616-7C0B-4896-26CC2D03E5DB}"/>
                  </a:ext>
                </a:extLst>
              </p:cNvPr>
              <p:cNvSpPr/>
              <p:nvPr/>
            </p:nvSpPr>
            <p:spPr>
              <a:xfrm>
                <a:off x="9494402" y="4991508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3100DCF-B30B-E905-0962-75267C367C5B}"/>
                  </a:ext>
                </a:extLst>
              </p:cNvPr>
              <p:cNvSpPr/>
              <p:nvPr/>
            </p:nvSpPr>
            <p:spPr>
              <a:xfrm>
                <a:off x="9670018" y="5271261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E8C9C44-C030-3B7F-6DAD-3EC8F1E2E45F}"/>
                  </a:ext>
                </a:extLst>
              </p:cNvPr>
              <p:cNvSpPr/>
              <p:nvPr/>
            </p:nvSpPr>
            <p:spPr>
              <a:xfrm>
                <a:off x="9826343" y="5400496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3" name="구부러진 연결선[U] 32">
                <a:extLst>
                  <a:ext uri="{FF2B5EF4-FFF2-40B4-BE49-F238E27FC236}">
                    <a16:creationId xmlns:a16="http://schemas.microsoft.com/office/drawing/2014/main" id="{8C7447F7-8D49-FBB3-EDB3-0820488E2C2B}"/>
                  </a:ext>
                </a:extLst>
              </p:cNvPr>
              <p:cNvCxnSpPr>
                <a:cxnSpLocks/>
                <a:stCxn id="42" idx="6"/>
                <a:endCxn id="30" idx="6"/>
              </p:cNvCxnSpPr>
              <p:nvPr/>
            </p:nvCxnSpPr>
            <p:spPr>
              <a:xfrm>
                <a:off x="9333002" y="4520773"/>
                <a:ext cx="197400" cy="488709"/>
              </a:xfrm>
              <a:prstGeom prst="curvedConnector3">
                <a:avLst>
                  <a:gd name="adj1" fmla="val 139827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구부러진 연결선[U] 33">
                <a:extLst>
                  <a:ext uri="{FF2B5EF4-FFF2-40B4-BE49-F238E27FC236}">
                    <a16:creationId xmlns:a16="http://schemas.microsoft.com/office/drawing/2014/main" id="{8DA2C104-FF70-F8FC-1CA6-3E14E3E68EEE}"/>
                  </a:ext>
                </a:extLst>
              </p:cNvPr>
              <p:cNvCxnSpPr>
                <a:cxnSpLocks/>
                <a:stCxn id="30" idx="6"/>
                <a:endCxn id="31" idx="7"/>
              </p:cNvCxnSpPr>
              <p:nvPr/>
            </p:nvCxnSpPr>
            <p:spPr>
              <a:xfrm>
                <a:off x="9530402" y="5009482"/>
                <a:ext cx="170344" cy="267043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구부러진 연결선[U] 34">
                <a:extLst>
                  <a:ext uri="{FF2B5EF4-FFF2-40B4-BE49-F238E27FC236}">
                    <a16:creationId xmlns:a16="http://schemas.microsoft.com/office/drawing/2014/main" id="{96AB47F1-C65E-A7FA-6FD2-5E4C3CACCD4D}"/>
                  </a:ext>
                </a:extLst>
              </p:cNvPr>
              <p:cNvCxnSpPr>
                <a:cxnSpLocks/>
                <a:stCxn id="31" idx="6"/>
                <a:endCxn id="32" idx="7"/>
              </p:cNvCxnSpPr>
              <p:nvPr/>
            </p:nvCxnSpPr>
            <p:spPr>
              <a:xfrm>
                <a:off x="9706018" y="5289235"/>
                <a:ext cx="151053" cy="116525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667501-CD5F-5349-896E-68DB5D9B25AF}"/>
                </a:ext>
              </a:extLst>
            </p:cNvPr>
            <p:cNvSpPr txBox="1"/>
            <p:nvPr/>
          </p:nvSpPr>
          <p:spPr>
            <a:xfrm>
              <a:off x="7678282" y="5077353"/>
              <a:ext cx="295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처음에는 이동폭이 크다가 최적해에 가까워질수록 </a:t>
              </a:r>
              <a:r>
                <a:rPr kumimoji="1" lang="ko-KR" altLang="en-US" sz="900" dirty="0" err="1"/>
                <a:t>작아짐</a:t>
              </a:r>
              <a:endParaRPr kumimoji="1" lang="en-US" altLang="ko-KR" sz="900" dirty="0"/>
            </a:p>
            <a:p>
              <a:r>
                <a:rPr kumimoji="1" lang="ko-KR" altLang="en-US" sz="900" dirty="0"/>
                <a:t>      </a:t>
              </a:r>
              <a:r>
                <a:rPr kumimoji="1" lang="en-US" altLang="ko-KR" sz="900" dirty="0"/>
                <a:t>-&gt;</a:t>
              </a:r>
              <a:r>
                <a:rPr kumimoji="1" lang="ko-KR" altLang="en-US" sz="900" dirty="0"/>
                <a:t> 정확하고 빠르게 도달</a:t>
              </a:r>
              <a:endParaRPr kumimoji="1" lang="ko-Kore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158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AdaGrada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문제점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들을 극복하기 위한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손실함수의 곡면 변화에 따라 적응적으로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조정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가파를 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(=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곡면의 변화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기울기의 변화가 클 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작은 폭으로 이동</a:t>
            </a:r>
            <a:b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→ 천천히 학습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완만할 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곡면의 변화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기울기의 변화가 작을 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큰 폭으로 이동</a:t>
            </a:r>
            <a:b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→ 빠르게 학습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모델의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모수별로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곡면의 변화량 계산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모수별로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개별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손실함수에서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모수의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차원별로 곡면의 변화량이 다를 때 조금 더 정확하고 빠르게 최적해로 수렴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20C5DD1-41E0-50F1-C1DC-13BD60F4F857}"/>
              </a:ext>
            </a:extLst>
          </p:cNvPr>
          <p:cNvGrpSpPr/>
          <p:nvPr/>
        </p:nvGrpSpPr>
        <p:grpSpPr>
          <a:xfrm>
            <a:off x="8328248" y="2060848"/>
            <a:ext cx="1656184" cy="1296144"/>
            <a:chOff x="8570263" y="2363147"/>
            <a:chExt cx="1656184" cy="129614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AA65E5-3F15-EB3C-D1BD-E4429A6F6822}"/>
                </a:ext>
              </a:extLst>
            </p:cNvPr>
            <p:cNvGrpSpPr/>
            <p:nvPr/>
          </p:nvGrpSpPr>
          <p:grpSpPr>
            <a:xfrm>
              <a:off x="8616280" y="2492896"/>
              <a:ext cx="1399483" cy="1021243"/>
              <a:chOff x="8644293" y="2240280"/>
              <a:chExt cx="1399483" cy="1021243"/>
            </a:xfrm>
          </p:grpSpPr>
          <p:sp>
            <p:nvSpPr>
              <p:cNvPr id="7" name="자유형 6">
                <a:extLst>
                  <a:ext uri="{FF2B5EF4-FFF2-40B4-BE49-F238E27FC236}">
                    <a16:creationId xmlns:a16="http://schemas.microsoft.com/office/drawing/2014/main" id="{B6F780A1-D8F1-E1F3-A102-DCD4B7FF69C3}"/>
                  </a:ext>
                </a:extLst>
              </p:cNvPr>
              <p:cNvSpPr/>
              <p:nvPr/>
            </p:nvSpPr>
            <p:spPr>
              <a:xfrm>
                <a:off x="8644293" y="2255683"/>
                <a:ext cx="1394460" cy="1005840"/>
              </a:xfrm>
              <a:custGeom>
                <a:avLst/>
                <a:gdLst>
                  <a:gd name="connsiteX0" fmla="*/ 0 w 1394460"/>
                  <a:gd name="connsiteY0" fmla="*/ 0 h 1005840"/>
                  <a:gd name="connsiteX1" fmla="*/ 925830 w 1394460"/>
                  <a:gd name="connsiteY1" fmla="*/ 217170 h 1005840"/>
                  <a:gd name="connsiteX2" fmla="*/ 1394460 w 1394460"/>
                  <a:gd name="connsiteY2" fmla="*/ 1005840 h 1005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4460" h="1005840">
                    <a:moveTo>
                      <a:pt x="0" y="0"/>
                    </a:moveTo>
                    <a:cubicBezTo>
                      <a:pt x="346710" y="24765"/>
                      <a:pt x="693420" y="49530"/>
                      <a:pt x="925830" y="217170"/>
                    </a:cubicBezTo>
                    <a:cubicBezTo>
                      <a:pt x="1158240" y="384810"/>
                      <a:pt x="1276350" y="695325"/>
                      <a:pt x="1394460" y="1005840"/>
                    </a:cubicBezTo>
                  </a:path>
                </a:pathLst>
              </a:cu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A0D3C68-33D6-68D6-E9ED-EBF555D649D6}"/>
                  </a:ext>
                </a:extLst>
              </p:cNvPr>
              <p:cNvSpPr/>
              <p:nvPr/>
            </p:nvSpPr>
            <p:spPr>
              <a:xfrm>
                <a:off x="8760296" y="224028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48F8AF0-E411-8CF3-A9AA-27B5394B5A33}"/>
                  </a:ext>
                </a:extLst>
              </p:cNvPr>
              <p:cNvSpPr/>
              <p:nvPr/>
            </p:nvSpPr>
            <p:spPr>
              <a:xfrm>
                <a:off x="8955954" y="225828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FAC03D1-CD76-D693-61A9-D9111CC4E5C0}"/>
                  </a:ext>
                </a:extLst>
              </p:cNvPr>
              <p:cNvSpPr/>
              <p:nvPr/>
            </p:nvSpPr>
            <p:spPr>
              <a:xfrm>
                <a:off x="9160089" y="229428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D37ABAA-D75D-CE34-92F7-59D32C30D298}"/>
                  </a:ext>
                </a:extLst>
              </p:cNvPr>
              <p:cNvSpPr/>
              <p:nvPr/>
            </p:nvSpPr>
            <p:spPr>
              <a:xfrm>
                <a:off x="9323523" y="234888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F4212AA-D9FD-7365-B70E-C8DD94202DAF}"/>
                  </a:ext>
                </a:extLst>
              </p:cNvPr>
              <p:cNvSpPr/>
              <p:nvPr/>
            </p:nvSpPr>
            <p:spPr>
              <a:xfrm>
                <a:off x="9408368" y="238488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8A071C3-3AD1-0E77-3ACA-FE40BA74781E}"/>
                  </a:ext>
                </a:extLst>
              </p:cNvPr>
              <p:cNvSpPr/>
              <p:nvPr/>
            </p:nvSpPr>
            <p:spPr>
              <a:xfrm>
                <a:off x="9493213" y="2425419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1455D09-954D-2D5C-584B-1D80DDB438AD}"/>
                  </a:ext>
                </a:extLst>
              </p:cNvPr>
              <p:cNvSpPr/>
              <p:nvPr/>
            </p:nvSpPr>
            <p:spPr>
              <a:xfrm>
                <a:off x="9895588" y="292494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8C5DA35-8149-DDF9-7768-9E1DE62ABE87}"/>
                  </a:ext>
                </a:extLst>
              </p:cNvPr>
              <p:cNvSpPr/>
              <p:nvPr/>
            </p:nvSpPr>
            <p:spPr>
              <a:xfrm>
                <a:off x="9560058" y="246424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181DDB7-1AC9-C9B1-B230-4E23C5761826}"/>
                  </a:ext>
                </a:extLst>
              </p:cNvPr>
              <p:cNvSpPr/>
              <p:nvPr/>
            </p:nvSpPr>
            <p:spPr>
              <a:xfrm>
                <a:off x="9924295" y="299695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E03DBC4-4D72-33F8-8055-26A795DF357A}"/>
                  </a:ext>
                </a:extLst>
              </p:cNvPr>
              <p:cNvSpPr/>
              <p:nvPr/>
            </p:nvSpPr>
            <p:spPr>
              <a:xfrm>
                <a:off x="9951543" y="306926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CA8C475E-6D10-547D-7162-BBC4E6628711}"/>
                  </a:ext>
                </a:extLst>
              </p:cNvPr>
              <p:cNvSpPr/>
              <p:nvPr/>
            </p:nvSpPr>
            <p:spPr>
              <a:xfrm>
                <a:off x="9624400" y="251089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D87CF4D-DE65-BB2A-FD54-27512D7E97F8}"/>
                  </a:ext>
                </a:extLst>
              </p:cNvPr>
              <p:cNvSpPr/>
              <p:nvPr/>
            </p:nvSpPr>
            <p:spPr>
              <a:xfrm>
                <a:off x="9678400" y="2576621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F1DAB72-D2AE-7122-5A8C-B79CA2007970}"/>
                  </a:ext>
                </a:extLst>
              </p:cNvPr>
              <p:cNvSpPr/>
              <p:nvPr/>
            </p:nvSpPr>
            <p:spPr>
              <a:xfrm>
                <a:off x="9821200" y="278589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2F827EB-76F7-B618-8945-13489227FF17}"/>
                  </a:ext>
                </a:extLst>
              </p:cNvPr>
              <p:cNvSpPr/>
              <p:nvPr/>
            </p:nvSpPr>
            <p:spPr>
              <a:xfrm>
                <a:off x="9857200" y="285293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9FD7E43-D52C-C9B5-4FD4-A67B03AB3CA2}"/>
                  </a:ext>
                </a:extLst>
              </p:cNvPr>
              <p:cNvSpPr/>
              <p:nvPr/>
            </p:nvSpPr>
            <p:spPr>
              <a:xfrm>
                <a:off x="9777575" y="271584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CC70B53-070D-414A-D2DF-84016652094F}"/>
                  </a:ext>
                </a:extLst>
              </p:cNvPr>
              <p:cNvSpPr/>
              <p:nvPr/>
            </p:nvSpPr>
            <p:spPr>
              <a:xfrm>
                <a:off x="9732200" y="263691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21D5B21-9B1A-B7D3-15D9-272112E6D751}"/>
                  </a:ext>
                </a:extLst>
              </p:cNvPr>
              <p:cNvSpPr/>
              <p:nvPr/>
            </p:nvSpPr>
            <p:spPr>
              <a:xfrm>
                <a:off x="9980873" y="313335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3F77876-EBEE-DEE9-659E-20AFF4296BB7}"/>
                  </a:ext>
                </a:extLst>
              </p:cNvPr>
              <p:cNvSpPr/>
              <p:nvPr/>
            </p:nvSpPr>
            <p:spPr>
              <a:xfrm>
                <a:off x="10007776" y="319743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597DD8-8D32-13A0-4BFC-D4B940485EF4}"/>
                </a:ext>
              </a:extLst>
            </p:cNvPr>
            <p:cNvCxnSpPr/>
            <p:nvPr/>
          </p:nvCxnSpPr>
          <p:spPr>
            <a:xfrm>
              <a:off x="10010740" y="3514139"/>
              <a:ext cx="189716" cy="5887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4C7E1BE-0785-D71A-7553-85C143B8201C}"/>
                </a:ext>
              </a:extLst>
            </p:cNvPr>
            <p:cNvSpPr/>
            <p:nvPr/>
          </p:nvSpPr>
          <p:spPr>
            <a:xfrm>
              <a:off x="8570263" y="2363147"/>
              <a:ext cx="1656184" cy="1296144"/>
            </a:xfrm>
            <a:prstGeom prst="rect">
              <a:avLst/>
            </a:pr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B64FF48-A3E1-9F81-C7F6-A61A946796DA}"/>
              </a:ext>
            </a:extLst>
          </p:cNvPr>
          <p:cNvCxnSpPr/>
          <p:nvPr/>
        </p:nvCxnSpPr>
        <p:spPr>
          <a:xfrm flipV="1">
            <a:off x="7176120" y="2821253"/>
            <a:ext cx="1008112" cy="12601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6E68C6-18E0-7851-5FEE-494F7155313C}"/>
              </a:ext>
            </a:extLst>
          </p:cNvPr>
          <p:cNvSpPr/>
          <p:nvPr/>
        </p:nvSpPr>
        <p:spPr>
          <a:xfrm>
            <a:off x="8325297" y="3644440"/>
            <a:ext cx="2436500" cy="744768"/>
          </a:xfrm>
          <a:prstGeom prst="rect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8A42E10-DF67-5B2D-58D6-743237CDFDA8}"/>
              </a:ext>
            </a:extLst>
          </p:cNvPr>
          <p:cNvGrpSpPr/>
          <p:nvPr/>
        </p:nvGrpSpPr>
        <p:grpSpPr>
          <a:xfrm>
            <a:off x="8398329" y="3733622"/>
            <a:ext cx="2161721" cy="567443"/>
            <a:chOff x="8398329" y="3733622"/>
            <a:chExt cx="2161721" cy="567443"/>
          </a:xfrm>
        </p:grpSpPr>
        <p:sp>
          <p:nvSpPr>
            <p:cNvPr id="55" name="자유형 54">
              <a:extLst>
                <a:ext uri="{FF2B5EF4-FFF2-40B4-BE49-F238E27FC236}">
                  <a16:creationId xmlns:a16="http://schemas.microsoft.com/office/drawing/2014/main" id="{BC30691E-9B58-2E5C-84EB-297985C2F59F}"/>
                </a:ext>
              </a:extLst>
            </p:cNvPr>
            <p:cNvSpPr/>
            <p:nvPr/>
          </p:nvSpPr>
          <p:spPr>
            <a:xfrm>
              <a:off x="8398329" y="3733622"/>
              <a:ext cx="2161721" cy="553534"/>
            </a:xfrm>
            <a:custGeom>
              <a:avLst/>
              <a:gdLst>
                <a:gd name="connsiteX0" fmla="*/ 0 w 2231571"/>
                <a:gd name="connsiteY0" fmla="*/ 32834 h 554328"/>
                <a:gd name="connsiteX1" fmla="*/ 484414 w 2231571"/>
                <a:gd name="connsiteY1" fmla="*/ 49163 h 554328"/>
                <a:gd name="connsiteX2" fmla="*/ 1426028 w 2231571"/>
                <a:gd name="connsiteY2" fmla="*/ 500920 h 554328"/>
                <a:gd name="connsiteX3" fmla="*/ 2231571 w 2231571"/>
                <a:gd name="connsiteY3" fmla="*/ 528134 h 554328"/>
                <a:gd name="connsiteX0" fmla="*/ 0 w 2161721"/>
                <a:gd name="connsiteY0" fmla="*/ 32834 h 569500"/>
                <a:gd name="connsiteX1" fmla="*/ 484414 w 2161721"/>
                <a:gd name="connsiteY1" fmla="*/ 49163 h 569500"/>
                <a:gd name="connsiteX2" fmla="*/ 1426028 w 2161721"/>
                <a:gd name="connsiteY2" fmla="*/ 500920 h 569500"/>
                <a:gd name="connsiteX3" fmla="*/ 2161721 w 2161721"/>
                <a:gd name="connsiteY3" fmla="*/ 553534 h 569500"/>
                <a:gd name="connsiteX0" fmla="*/ 0 w 2161721"/>
                <a:gd name="connsiteY0" fmla="*/ 32834 h 558397"/>
                <a:gd name="connsiteX1" fmla="*/ 484414 w 2161721"/>
                <a:gd name="connsiteY1" fmla="*/ 49163 h 558397"/>
                <a:gd name="connsiteX2" fmla="*/ 1426028 w 2161721"/>
                <a:gd name="connsiteY2" fmla="*/ 500920 h 558397"/>
                <a:gd name="connsiteX3" fmla="*/ 2161721 w 2161721"/>
                <a:gd name="connsiteY3" fmla="*/ 553534 h 558397"/>
                <a:gd name="connsiteX0" fmla="*/ 0 w 2161721"/>
                <a:gd name="connsiteY0" fmla="*/ 32834 h 553534"/>
                <a:gd name="connsiteX1" fmla="*/ 484414 w 2161721"/>
                <a:gd name="connsiteY1" fmla="*/ 49163 h 553534"/>
                <a:gd name="connsiteX2" fmla="*/ 1426028 w 2161721"/>
                <a:gd name="connsiteY2" fmla="*/ 500920 h 553534"/>
                <a:gd name="connsiteX3" fmla="*/ 2161721 w 2161721"/>
                <a:gd name="connsiteY3" fmla="*/ 553534 h 5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721" h="553534">
                  <a:moveTo>
                    <a:pt x="0" y="32834"/>
                  </a:moveTo>
                  <a:cubicBezTo>
                    <a:pt x="123371" y="1991"/>
                    <a:pt x="246743" y="-28851"/>
                    <a:pt x="484414" y="49163"/>
                  </a:cubicBezTo>
                  <a:cubicBezTo>
                    <a:pt x="722085" y="127177"/>
                    <a:pt x="1134835" y="421092"/>
                    <a:pt x="1426028" y="500920"/>
                  </a:cubicBezTo>
                  <a:cubicBezTo>
                    <a:pt x="1717221" y="580748"/>
                    <a:pt x="1929946" y="509991"/>
                    <a:pt x="2161721" y="553534"/>
                  </a:cubicBezTo>
                </a:path>
              </a:pathLst>
            </a:custGeom>
            <a:noFill/>
            <a:ln w="127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549B17F-3E9B-77BF-A959-845E867A2834}"/>
                </a:ext>
              </a:extLst>
            </p:cNvPr>
            <p:cNvSpPr/>
            <p:nvPr/>
          </p:nvSpPr>
          <p:spPr>
            <a:xfrm>
              <a:off x="8454268" y="3733623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C70B61-3F5B-70FA-7FB3-8FE13F290259}"/>
                </a:ext>
              </a:extLst>
            </p:cNvPr>
            <p:cNvSpPr/>
            <p:nvPr/>
          </p:nvSpPr>
          <p:spPr>
            <a:xfrm>
              <a:off x="8760296" y="3733623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2169400-CE42-651E-2F5D-3727D2ED934C}"/>
                </a:ext>
              </a:extLst>
            </p:cNvPr>
            <p:cNvSpPr/>
            <p:nvPr/>
          </p:nvSpPr>
          <p:spPr>
            <a:xfrm>
              <a:off x="9078385" y="3861048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D0EFAF6-F688-F0A4-F3EA-2BEAF8AAB33C}"/>
                </a:ext>
              </a:extLst>
            </p:cNvPr>
            <p:cNvSpPr/>
            <p:nvPr/>
          </p:nvSpPr>
          <p:spPr>
            <a:xfrm>
              <a:off x="9372372" y="4016824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1E0F365-0A69-3AB6-A746-42B03C56CF12}"/>
                </a:ext>
              </a:extLst>
            </p:cNvPr>
            <p:cNvSpPr/>
            <p:nvPr/>
          </p:nvSpPr>
          <p:spPr>
            <a:xfrm>
              <a:off x="9615313" y="4141349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7CC8D2A-F2F1-F5D6-AE45-F9F32B7E26F6}"/>
                </a:ext>
              </a:extLst>
            </p:cNvPr>
            <p:cNvSpPr/>
            <p:nvPr/>
          </p:nvSpPr>
          <p:spPr>
            <a:xfrm>
              <a:off x="9872573" y="4240557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0D8DD4E-1525-94FD-E592-70369CC911E6}"/>
                </a:ext>
              </a:extLst>
            </p:cNvPr>
            <p:cNvSpPr/>
            <p:nvPr/>
          </p:nvSpPr>
          <p:spPr>
            <a:xfrm>
              <a:off x="10142152" y="4265065"/>
              <a:ext cx="36000" cy="36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C61BC99-68DF-8805-0188-B6F459F4DFF9}"/>
              </a:ext>
            </a:extLst>
          </p:cNvPr>
          <p:cNvCxnSpPr>
            <a:cxnSpLocks/>
          </p:cNvCxnSpPr>
          <p:nvPr/>
        </p:nvCxnSpPr>
        <p:spPr>
          <a:xfrm>
            <a:off x="7191114" y="3733622"/>
            <a:ext cx="937187" cy="127426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6FE5E1-52B3-1594-9154-AC427CA13EED}"/>
              </a:ext>
            </a:extLst>
          </p:cNvPr>
          <p:cNvSpPr txBox="1"/>
          <p:nvPr/>
        </p:nvSpPr>
        <p:spPr>
          <a:xfrm>
            <a:off x="2927648" y="918811"/>
            <a:ext cx="3325259" cy="715089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82563" indent="-182563">
              <a:buFont typeface="+mj-lt"/>
              <a:buAutoNum type="romanUcPeriod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zigzag pattern</a:t>
            </a:r>
          </a:p>
          <a:p>
            <a:pPr marL="182563" indent="-182563">
              <a:buFont typeface="+mj-lt"/>
              <a:buAutoNum type="romanUcPeriod"/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 </a:t>
            </a:r>
            <a:r>
              <a:rPr kumimoji="1" lang="ko-KR" altLang="en-US" sz="12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안장점에서 학습 종료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182563" indent="-182563">
              <a:buFont typeface="+mj-lt"/>
              <a:buAutoNum type="romanUcPeriod"/>
            </a:pPr>
            <a:r>
              <a:rPr kumimoji="1" lang="en-US" altLang="ko-KR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Noisy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EF2182E-4223-4069-B7F6-EE590EC8A5CB}"/>
              </a:ext>
            </a:extLst>
          </p:cNvPr>
          <p:cNvCxnSpPr>
            <a:cxnSpLocks/>
          </p:cNvCxnSpPr>
          <p:nvPr/>
        </p:nvCxnSpPr>
        <p:spPr>
          <a:xfrm flipV="1">
            <a:off x="2207568" y="1633900"/>
            <a:ext cx="720080" cy="264932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44B590-CDB6-A822-AC5A-B14D051A41FA}"/>
              </a:ext>
            </a:extLst>
          </p:cNvPr>
          <p:cNvGrpSpPr/>
          <p:nvPr/>
        </p:nvGrpSpPr>
        <p:grpSpPr>
          <a:xfrm>
            <a:off x="8060726" y="548326"/>
            <a:ext cx="3795526" cy="1330365"/>
            <a:chOff x="8086668" y="761268"/>
            <a:chExt cx="3795526" cy="1330365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078AA64-9578-160F-3B81-4A3756E1233E}"/>
                </a:ext>
              </a:extLst>
            </p:cNvPr>
            <p:cNvSpPr/>
            <p:nvPr/>
          </p:nvSpPr>
          <p:spPr>
            <a:xfrm>
              <a:off x="8086668" y="1015067"/>
              <a:ext cx="3795526" cy="10765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1998DD-0D64-AE9A-2FEE-A67A4EE6CB8C}"/>
                </a:ext>
              </a:extLst>
            </p:cNvPr>
            <p:cNvSpPr txBox="1"/>
            <p:nvPr/>
          </p:nvSpPr>
          <p:spPr>
            <a:xfrm>
              <a:off x="9551153" y="761268"/>
              <a:ext cx="1070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&lt; </a:t>
              </a:r>
              <a:r>
                <a:rPr kumimoji="1" lang="en-US" altLang="ko-KR" sz="1200" dirty="0" err="1">
                  <a:solidFill>
                    <a:schemeClr val="bg1">
                      <a:lumMod val="65000"/>
                    </a:schemeClr>
                  </a:solidFill>
                </a:rPr>
                <a:t>AdaGrad</a:t>
              </a:r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 &gt;</a:t>
              </a:r>
              <a:endParaRPr kumimoji="1"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7C9D1B6-3D1C-4E0E-D3F5-79E0DF0952F9}"/>
                </a:ext>
              </a:extLst>
            </p:cNvPr>
            <p:cNvSpPr/>
            <p:nvPr/>
          </p:nvSpPr>
          <p:spPr>
            <a:xfrm>
              <a:off x="8256240" y="1066112"/>
              <a:ext cx="3456384" cy="9744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D0FFF2E-ADB9-435E-8AB7-42A8AC3C405C}"/>
                </a:ext>
              </a:extLst>
            </p:cNvPr>
            <p:cNvSpPr/>
            <p:nvPr/>
          </p:nvSpPr>
          <p:spPr>
            <a:xfrm>
              <a:off x="8472263" y="1121802"/>
              <a:ext cx="3024335" cy="824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7563FE9-BC9C-AF2E-2E10-FEF65B53F4E0}"/>
                </a:ext>
              </a:extLst>
            </p:cNvPr>
            <p:cNvSpPr/>
            <p:nvPr/>
          </p:nvSpPr>
          <p:spPr>
            <a:xfrm>
              <a:off x="8688286" y="1202374"/>
              <a:ext cx="2592287" cy="6636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F95410A-BD9C-5E0D-461E-F461450EADE8}"/>
                </a:ext>
              </a:extLst>
            </p:cNvPr>
            <p:cNvSpPr/>
            <p:nvPr/>
          </p:nvSpPr>
          <p:spPr>
            <a:xfrm>
              <a:off x="8904309" y="1302334"/>
              <a:ext cx="2160240" cy="4964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1D0C7B6-8207-6859-6B96-B7421263A80B}"/>
                </a:ext>
              </a:extLst>
            </p:cNvPr>
            <p:cNvSpPr/>
            <p:nvPr/>
          </p:nvSpPr>
          <p:spPr>
            <a:xfrm>
              <a:off x="9120333" y="1386584"/>
              <a:ext cx="1728192" cy="295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2A6A84A-1131-5D5E-91E2-40FC74D24912}"/>
                </a:ext>
              </a:extLst>
            </p:cNvPr>
            <p:cNvSpPr/>
            <p:nvPr/>
          </p:nvSpPr>
          <p:spPr>
            <a:xfrm>
              <a:off x="8688286" y="114085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B9218AC-557A-530C-8963-C693E0BB1211}"/>
                </a:ext>
              </a:extLst>
            </p:cNvPr>
            <p:cNvSpPr/>
            <p:nvPr/>
          </p:nvSpPr>
          <p:spPr>
            <a:xfrm>
              <a:off x="8922283" y="143077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C4B33A73-4518-FE4C-2E6E-D18992312C52}"/>
                </a:ext>
              </a:extLst>
            </p:cNvPr>
            <p:cNvSpPr/>
            <p:nvPr/>
          </p:nvSpPr>
          <p:spPr>
            <a:xfrm>
              <a:off x="9102340" y="1506195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71752F01-1ED3-E387-BB1D-84EDA18E69B9}"/>
                </a:ext>
              </a:extLst>
            </p:cNvPr>
            <p:cNvSpPr/>
            <p:nvPr/>
          </p:nvSpPr>
          <p:spPr>
            <a:xfrm>
              <a:off x="9307912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C23AF20-F13D-9F75-BD65-13643BAF0F01}"/>
                </a:ext>
              </a:extLst>
            </p:cNvPr>
            <p:cNvSpPr/>
            <p:nvPr/>
          </p:nvSpPr>
          <p:spPr>
            <a:xfrm>
              <a:off x="9426877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E48B25D-6EC2-C60D-31CC-095ECDFAFB01}"/>
                </a:ext>
              </a:extLst>
            </p:cNvPr>
            <p:cNvSpPr/>
            <p:nvPr/>
          </p:nvSpPr>
          <p:spPr>
            <a:xfrm>
              <a:off x="9761093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B36A591-E70A-7E4D-BA2B-80196C9557CB}"/>
                </a:ext>
              </a:extLst>
            </p:cNvPr>
            <p:cNvSpPr/>
            <p:nvPr/>
          </p:nvSpPr>
          <p:spPr>
            <a:xfrm>
              <a:off x="9792064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A8782CA-A48F-D347-8D5C-CA1478D6D427}"/>
                </a:ext>
              </a:extLst>
            </p:cNvPr>
            <p:cNvSpPr/>
            <p:nvPr/>
          </p:nvSpPr>
          <p:spPr>
            <a:xfrm>
              <a:off x="9823035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33D3C3F-14B8-27B6-17CA-D441186C3A74}"/>
                </a:ext>
              </a:extLst>
            </p:cNvPr>
            <p:cNvSpPr/>
            <p:nvPr/>
          </p:nvSpPr>
          <p:spPr>
            <a:xfrm>
              <a:off x="9861631" y="153413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BA293A2-B6D9-498D-191D-7FF5DE0ECACE}"/>
                </a:ext>
              </a:extLst>
            </p:cNvPr>
            <p:cNvSpPr/>
            <p:nvPr/>
          </p:nvSpPr>
          <p:spPr>
            <a:xfrm>
              <a:off x="9895198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EC0C1D0-F30E-4112-6245-1E7ABB035D4A}"/>
                </a:ext>
              </a:extLst>
            </p:cNvPr>
            <p:cNvSpPr/>
            <p:nvPr/>
          </p:nvSpPr>
          <p:spPr>
            <a:xfrm>
              <a:off x="9936725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DA80933-5CC1-61DA-2E41-5D9F678FE133}"/>
                </a:ext>
              </a:extLst>
            </p:cNvPr>
            <p:cNvSpPr/>
            <p:nvPr/>
          </p:nvSpPr>
          <p:spPr>
            <a:xfrm>
              <a:off x="9706666" y="1531779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92F9413-8345-1D4F-A4B8-793FBA39D495}"/>
                </a:ext>
              </a:extLst>
            </p:cNvPr>
            <p:cNvSpPr/>
            <p:nvPr/>
          </p:nvSpPr>
          <p:spPr>
            <a:xfrm>
              <a:off x="9515153" y="15325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3A5B384-EF9E-706E-0D47-71F1C4ADB451}"/>
                </a:ext>
              </a:extLst>
            </p:cNvPr>
            <p:cNvSpPr/>
            <p:nvPr/>
          </p:nvSpPr>
          <p:spPr>
            <a:xfrm>
              <a:off x="9582180" y="1531779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EC5D122-F1E4-3E14-C701-9A718EC151A4}"/>
                </a:ext>
              </a:extLst>
            </p:cNvPr>
            <p:cNvSpPr/>
            <p:nvPr/>
          </p:nvSpPr>
          <p:spPr>
            <a:xfrm>
              <a:off x="9651217" y="1531779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6" name="직선 연결선[R] 85">
              <a:extLst>
                <a:ext uri="{FF2B5EF4-FFF2-40B4-BE49-F238E27FC236}">
                  <a16:creationId xmlns:a16="http://schemas.microsoft.com/office/drawing/2014/main" id="{CB69DB86-7F7E-4D9F-4054-D1EC9EE12898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8719014" y="1171580"/>
              <a:ext cx="208541" cy="264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27C98F04-A396-2D50-022D-02D33D06A59E}"/>
                </a:ext>
              </a:extLst>
            </p:cNvPr>
            <p:cNvCxnSpPr>
              <a:cxnSpLocks/>
              <a:stCxn id="68" idx="5"/>
              <a:endCxn id="69" idx="2"/>
            </p:cNvCxnSpPr>
            <p:nvPr/>
          </p:nvCxnSpPr>
          <p:spPr>
            <a:xfrm>
              <a:off x="8953011" y="1461504"/>
              <a:ext cx="149329" cy="6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D4994EC1-438E-B11A-1083-68419C41552B}"/>
                </a:ext>
              </a:extLst>
            </p:cNvPr>
            <p:cNvCxnSpPr>
              <a:cxnSpLocks/>
              <a:stCxn id="69" idx="5"/>
              <a:endCxn id="71" idx="2"/>
            </p:cNvCxnSpPr>
            <p:nvPr/>
          </p:nvCxnSpPr>
          <p:spPr>
            <a:xfrm>
              <a:off x="9133068" y="1536923"/>
              <a:ext cx="174844" cy="1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FCEE941C-093E-712F-4F6C-29B89594CAB7}"/>
                </a:ext>
              </a:extLst>
            </p:cNvPr>
            <p:cNvCxnSpPr>
              <a:cxnSpLocks/>
              <a:stCxn id="71" idx="6"/>
              <a:endCxn id="74" idx="2"/>
            </p:cNvCxnSpPr>
            <p:nvPr/>
          </p:nvCxnSpPr>
          <p:spPr>
            <a:xfrm>
              <a:off x="9343912" y="1550564"/>
              <a:ext cx="829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59F822B8-1971-D348-AC11-9700638A4757}"/>
                </a:ext>
              </a:extLst>
            </p:cNvPr>
            <p:cNvCxnSpPr>
              <a:cxnSpLocks/>
              <a:stCxn id="74" idx="6"/>
              <a:endCxn id="83" idx="2"/>
            </p:cNvCxnSpPr>
            <p:nvPr/>
          </p:nvCxnSpPr>
          <p:spPr>
            <a:xfrm>
              <a:off x="9462877" y="1550564"/>
              <a:ext cx="52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4F885A6F-B08E-506A-E45B-68AB82E6655B}"/>
                </a:ext>
              </a:extLst>
            </p:cNvPr>
            <p:cNvCxnSpPr>
              <a:cxnSpLocks/>
              <a:stCxn id="83" idx="6"/>
              <a:endCxn id="84" idx="3"/>
            </p:cNvCxnSpPr>
            <p:nvPr/>
          </p:nvCxnSpPr>
          <p:spPr>
            <a:xfrm>
              <a:off x="9551153" y="1550564"/>
              <a:ext cx="36299" cy="119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15F7A9F8-D861-9DE3-F3FF-F686DF034868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>
              <a:off x="9618180" y="1549779"/>
              <a:ext cx="330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463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AdaGrada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2292-5A6C-D152-429D-200003CD99CE}"/>
                  </a:ext>
                </a:extLst>
              </p:cNvPr>
              <p:cNvSpPr txBox="1"/>
              <p:nvPr/>
            </p:nvSpPr>
            <p:spPr>
              <a:xfrm>
                <a:off x="1487488" y="2365625"/>
                <a:ext cx="3947812" cy="1262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kumimoji="1" lang="en-US" altLang="ko-Kore-KR" sz="2000" b="0" dirty="0">
                    <a:ea typeface="Cambria Math" panose="02040503050406030204" pitchFamily="18" charset="0"/>
                  </a:rPr>
                </a:br>
                <a:r>
                  <a:rPr kumimoji="1" lang="en-US" altLang="ko-Kore-KR" sz="2000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ore-KR" sz="20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rad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m:rPr>
                        <m:sty m:val="p"/>
                      </m:rP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02292-5A6C-D152-429D-200003CD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365625"/>
                <a:ext cx="3947812" cy="1262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EC6B4-18B2-1D0C-1FE7-DEE2CD6A8E5A}"/>
                  </a:ext>
                </a:extLst>
              </p:cNvPr>
              <p:cNvSpPr txBox="1"/>
              <p:nvPr/>
            </p:nvSpPr>
            <p:spPr>
              <a:xfrm>
                <a:off x="1487488" y="3861048"/>
                <a:ext cx="5297540" cy="1834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ko-KR" sz="1400" dirty="0"/>
                  <a:t>: </a:t>
                </a:r>
                <a:r>
                  <a:rPr kumimoji="1" lang="ko-KR" altLang="en-US" sz="1400" dirty="0"/>
                  <a:t>곡면의 변화량</a:t>
                </a:r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</a:t>
                </a:r>
                <a:r>
                  <a:rPr kumimoji="1" lang="ko-KR" altLang="en-US" sz="1400" dirty="0" err="1"/>
                  <a:t>그레이디언트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/>
                  <a:t>기울기</a:t>
                </a:r>
                <a:r>
                  <a:rPr kumimoji="1" lang="en-US" altLang="ko-KR" sz="1400" dirty="0"/>
                  <a:t>)</a:t>
                </a:r>
                <a:r>
                  <a:rPr kumimoji="1" lang="ko-KR" altLang="en-US" sz="1400" dirty="0"/>
                  <a:t> </a:t>
                </a:r>
                <a:r>
                  <a:rPr kumimoji="1" lang="ko-KR" altLang="en-US" sz="1400" dirty="0" err="1"/>
                  <a:t>제곱합</a:t>
                </a:r>
                <a:endParaRPr kumimoji="1" lang="en-US" altLang="ko-KR" sz="14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kumimoji="1" lang="ko-KR" alt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400" dirty="0"/>
                  <a:t>: </a:t>
                </a:r>
                <a:r>
                  <a:rPr kumimoji="1" lang="ko-KR" altLang="en-US" sz="1400" b="1" dirty="0"/>
                  <a:t>곡면의 변화량을 반영하는 적응적 </a:t>
                </a:r>
                <a:r>
                  <a:rPr kumimoji="1" lang="ko-KR" altLang="en-US" sz="1400" b="1" dirty="0" err="1"/>
                  <a:t>학습률</a:t>
                </a:r>
                <a:endParaRPr kumimoji="1" lang="en-US" altLang="ko-KR" sz="1400" b="1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400" dirty="0"/>
                  <a:t> : </a:t>
                </a:r>
                <a:r>
                  <a:rPr kumimoji="1" lang="ko-KR" altLang="en-US" sz="1400" dirty="0"/>
                  <a:t>고정된 </a:t>
                </a:r>
                <a:r>
                  <a:rPr kumimoji="1" lang="ko-KR" altLang="en-US" sz="1400" dirty="0" err="1"/>
                  <a:t>학습률</a:t>
                </a:r>
                <a:endParaRPr kumimoji="1" lang="en-US" altLang="ko-KR" sz="14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ko-KR" sz="1400" dirty="0"/>
                  <a:t> : </a:t>
                </a:r>
                <a:r>
                  <a:rPr kumimoji="1" lang="ko-KR" altLang="en-US" sz="1400" dirty="0"/>
                  <a:t>분모가 </a:t>
                </a:r>
                <a:r>
                  <a:rPr kumimoji="1" lang="en-US" altLang="ko-KR" sz="1400" dirty="0"/>
                  <a:t>0</a:t>
                </a:r>
                <a:r>
                  <a:rPr kumimoji="1" lang="ko-KR" altLang="en-US" sz="1400" dirty="0"/>
                  <a:t>이 되지 않게 더해주는 아주 작은 상수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/>
                  <a:t>보통 </a:t>
                </a:r>
                <a:r>
                  <a:rPr kumimoji="1" lang="en-US" altLang="ko-KR" sz="1400" dirty="0"/>
                  <a:t>1e-7, 1e-8)</a:t>
                </a: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400" dirty="0"/>
                  <a:t> : </a:t>
                </a:r>
                <a:r>
                  <a:rPr kumimoji="1" lang="ko-KR" altLang="en-US" sz="1400" dirty="0" err="1"/>
                  <a:t>그레이디언트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/>
                  <a:t>기울기</a:t>
                </a:r>
                <a:r>
                  <a:rPr kumimoji="1" lang="en-US" altLang="ko-KR" sz="1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EC6B4-18B2-1D0C-1FE7-DEE2CD6A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861048"/>
                <a:ext cx="5297540" cy="1834669"/>
              </a:xfrm>
              <a:prstGeom prst="rect">
                <a:avLst/>
              </a:prstGeom>
              <a:blipFill>
                <a:blip r:embed="rId4"/>
                <a:stretch>
                  <a:fillRect l="-239"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99AEA5AC-7C00-3A1D-80D8-A428061611EA}"/>
              </a:ext>
            </a:extLst>
          </p:cNvPr>
          <p:cNvSpPr/>
          <p:nvPr/>
        </p:nvSpPr>
        <p:spPr>
          <a:xfrm>
            <a:off x="5555940" y="2944368"/>
            <a:ext cx="324036" cy="556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사각형: 둥근 모서리 43">
            <a:extLst>
              <a:ext uri="{FF2B5EF4-FFF2-40B4-BE49-F238E27FC236}">
                <a16:creationId xmlns:a16="http://schemas.microsoft.com/office/drawing/2014/main" id="{8918A2DF-6262-CAA7-7B98-86299A23F164}"/>
              </a:ext>
            </a:extLst>
          </p:cNvPr>
          <p:cNvSpPr/>
          <p:nvPr/>
        </p:nvSpPr>
        <p:spPr>
          <a:xfrm>
            <a:off x="2927648" y="3130582"/>
            <a:ext cx="792088" cy="513888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7491-65F0-A58B-ADC6-EF1C18B18E80}"/>
                  </a:ext>
                </a:extLst>
              </p:cNvPr>
              <p:cNvSpPr txBox="1"/>
              <p:nvPr/>
            </p:nvSpPr>
            <p:spPr>
              <a:xfrm>
                <a:off x="6456040" y="2853579"/>
                <a:ext cx="5297540" cy="1098457"/>
              </a:xfrm>
              <a:prstGeom prst="roundRect">
                <a:avLst/>
              </a:prstGeom>
              <a:noFill/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곡면의 변화량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 크면 적응적 </a:t>
                </a:r>
                <a:r>
                  <a:rPr lang="ko-KR" alt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rad>
                        <m:r>
                          <a:rPr kumimoji="1" lang="en-US" altLang="ko-Kore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</a:t>
                </a:r>
                <a:r>
                  <a:rPr lang="ko-KR" altLang="en-U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작아짐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indent="177800" algn="just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 </a:t>
                </a:r>
                <a:r>
                  <a: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곡면의 변화량과 적응적 </a:t>
                </a:r>
                <a:r>
                  <a:rPr lang="ko-KR" altLang="en-US" sz="1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학습률은</a:t>
                </a:r>
                <a:r>
                  <a:rPr lang="ko-KR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반비례</a:t>
                </a:r>
                <a:endPara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indent="177800" algn="just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 적응적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학습률이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작다 </a:t>
                </a:r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천천히 학습</a:t>
                </a:r>
                <a:endPara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47491-65F0-A58B-ADC6-EF1C18B18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2853579"/>
                <a:ext cx="5297540" cy="109845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56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AdaGrada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조기 중단 현상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곡면의 변화량을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경로의 기울기 벡터 크기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계산함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학습이 진행될수록 곡면의 변화량은 누적되어 점점 커지고 적응적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학습률은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작아짐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가파른 곳에서 시작한다면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초반부터 적응적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학습률이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급격히 감소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EBC2145-452E-6C1F-9C94-3FF4791DB4CA}"/>
              </a:ext>
            </a:extLst>
          </p:cNvPr>
          <p:cNvGrpSpPr/>
          <p:nvPr/>
        </p:nvGrpSpPr>
        <p:grpSpPr>
          <a:xfrm>
            <a:off x="7680176" y="1772816"/>
            <a:ext cx="3294057" cy="1925321"/>
            <a:chOff x="7913914" y="1371599"/>
            <a:chExt cx="3294057" cy="192532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C51CFAA-154C-A772-E284-E6E0C1F7901B}"/>
                </a:ext>
              </a:extLst>
            </p:cNvPr>
            <p:cNvGrpSpPr/>
            <p:nvPr/>
          </p:nvGrpSpPr>
          <p:grpSpPr>
            <a:xfrm>
              <a:off x="7913914" y="1371599"/>
              <a:ext cx="2113425" cy="1925321"/>
              <a:chOff x="7913914" y="1371599"/>
              <a:chExt cx="2113425" cy="1925321"/>
            </a:xfrm>
          </p:grpSpPr>
          <p:sp>
            <p:nvSpPr>
              <p:cNvPr id="6" name="자유형 5">
                <a:extLst>
                  <a:ext uri="{FF2B5EF4-FFF2-40B4-BE49-F238E27FC236}">
                    <a16:creationId xmlns:a16="http://schemas.microsoft.com/office/drawing/2014/main" id="{B6BF7D0F-D7D5-D9BD-A6F0-98ED34B1ECDA}"/>
                  </a:ext>
                </a:extLst>
              </p:cNvPr>
              <p:cNvSpPr/>
              <p:nvPr/>
            </p:nvSpPr>
            <p:spPr>
              <a:xfrm>
                <a:off x="7913914" y="1371599"/>
                <a:ext cx="2113425" cy="1925321"/>
              </a:xfrm>
              <a:custGeom>
                <a:avLst/>
                <a:gdLst>
                  <a:gd name="connsiteX0" fmla="*/ 0 w 2471057"/>
                  <a:gd name="connsiteY0" fmla="*/ 0 h 2351804"/>
                  <a:gd name="connsiteX1" fmla="*/ 892629 w 2471057"/>
                  <a:gd name="connsiteY1" fmla="*/ 359229 h 2351804"/>
                  <a:gd name="connsiteX2" fmla="*/ 1861457 w 2471057"/>
                  <a:gd name="connsiteY2" fmla="*/ 2024743 h 2351804"/>
                  <a:gd name="connsiteX3" fmla="*/ 2471057 w 2471057"/>
                  <a:gd name="connsiteY3" fmla="*/ 2351314 h 2351804"/>
                  <a:gd name="connsiteX0" fmla="*/ 0 w 2471057"/>
                  <a:gd name="connsiteY0" fmla="*/ 0 h 2351454"/>
                  <a:gd name="connsiteX1" fmla="*/ 892629 w 2471057"/>
                  <a:gd name="connsiteY1" fmla="*/ 359229 h 2351454"/>
                  <a:gd name="connsiteX2" fmla="*/ 1861457 w 2471057"/>
                  <a:gd name="connsiteY2" fmla="*/ 1988167 h 2351454"/>
                  <a:gd name="connsiteX3" fmla="*/ 2471057 w 2471057"/>
                  <a:gd name="connsiteY3" fmla="*/ 2351314 h 2351454"/>
                  <a:gd name="connsiteX0" fmla="*/ 0 w 2113425"/>
                  <a:gd name="connsiteY0" fmla="*/ 0 h 2121380"/>
                  <a:gd name="connsiteX1" fmla="*/ 892629 w 2113425"/>
                  <a:gd name="connsiteY1" fmla="*/ 359229 h 2121380"/>
                  <a:gd name="connsiteX2" fmla="*/ 1861457 w 2113425"/>
                  <a:gd name="connsiteY2" fmla="*/ 1988167 h 2121380"/>
                  <a:gd name="connsiteX3" fmla="*/ 2113425 w 2113425"/>
                  <a:gd name="connsiteY3" fmla="*/ 1924594 h 2121380"/>
                  <a:gd name="connsiteX0" fmla="*/ 0 w 2113425"/>
                  <a:gd name="connsiteY0" fmla="*/ 0 h 1925321"/>
                  <a:gd name="connsiteX1" fmla="*/ 892629 w 2113425"/>
                  <a:gd name="connsiteY1" fmla="*/ 359229 h 1925321"/>
                  <a:gd name="connsiteX2" fmla="*/ 1625745 w 2113425"/>
                  <a:gd name="connsiteY2" fmla="*/ 1606151 h 1925321"/>
                  <a:gd name="connsiteX3" fmla="*/ 2113425 w 2113425"/>
                  <a:gd name="connsiteY3" fmla="*/ 1924594 h 19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3425" h="1925321">
                    <a:moveTo>
                      <a:pt x="0" y="0"/>
                    </a:moveTo>
                    <a:cubicBezTo>
                      <a:pt x="291193" y="10886"/>
                      <a:pt x="621672" y="91537"/>
                      <a:pt x="892629" y="359229"/>
                    </a:cubicBezTo>
                    <a:cubicBezTo>
                      <a:pt x="1163587" y="626921"/>
                      <a:pt x="1362674" y="1274137"/>
                      <a:pt x="1625745" y="1606151"/>
                    </a:cubicBezTo>
                    <a:cubicBezTo>
                      <a:pt x="1888816" y="1938165"/>
                      <a:pt x="1940160" y="1927315"/>
                      <a:pt x="2113425" y="1924594"/>
                    </a:cubicBezTo>
                  </a:path>
                </a:pathLst>
              </a:custGeom>
              <a:noFill/>
              <a:ln w="12700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14B04596-AF6E-2F91-8C5D-2AE02DD7A041}"/>
                  </a:ext>
                </a:extLst>
              </p:cNvPr>
              <p:cNvSpPr/>
              <p:nvPr/>
            </p:nvSpPr>
            <p:spPr>
              <a:xfrm>
                <a:off x="8112224" y="137160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FC3D3F1-A883-237D-BD73-5A1F7BDB244C}"/>
                  </a:ext>
                </a:extLst>
              </p:cNvPr>
              <p:cNvSpPr/>
              <p:nvPr/>
            </p:nvSpPr>
            <p:spPr>
              <a:xfrm>
                <a:off x="8375989" y="1440555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26D9E11-FCB7-4DB5-1870-BC29E608AC64}"/>
                  </a:ext>
                </a:extLst>
              </p:cNvPr>
              <p:cNvSpPr/>
              <p:nvPr/>
            </p:nvSpPr>
            <p:spPr>
              <a:xfrm>
                <a:off x="8616280" y="155679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3D0DFB6-FFDA-D62F-7D6C-9981F472F3FE}"/>
                  </a:ext>
                </a:extLst>
              </p:cNvPr>
              <p:cNvSpPr/>
              <p:nvPr/>
            </p:nvSpPr>
            <p:spPr>
              <a:xfrm>
                <a:off x="8779984" y="170080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B5AF59C-144E-C1BF-7FD4-C387D3746F86}"/>
                  </a:ext>
                </a:extLst>
              </p:cNvPr>
              <p:cNvSpPr/>
              <p:nvPr/>
            </p:nvSpPr>
            <p:spPr>
              <a:xfrm>
                <a:off x="8930632" y="189070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83A635B-D5C8-BB86-6F04-EE22E5C547E4}"/>
                  </a:ext>
                </a:extLst>
              </p:cNvPr>
              <p:cNvSpPr/>
              <p:nvPr/>
            </p:nvSpPr>
            <p:spPr>
              <a:xfrm>
                <a:off x="9051592" y="209279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683574A-8F21-7960-E7B2-AD7724AFD1D8}"/>
                  </a:ext>
                </a:extLst>
              </p:cNvPr>
              <p:cNvSpPr/>
              <p:nvPr/>
            </p:nvSpPr>
            <p:spPr>
              <a:xfrm>
                <a:off x="8995456" y="198884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17F0E96-E366-9103-9EF4-9024FA66E5CB}"/>
                  </a:ext>
                </a:extLst>
              </p:cNvPr>
              <p:cNvSpPr/>
              <p:nvPr/>
            </p:nvSpPr>
            <p:spPr>
              <a:xfrm>
                <a:off x="9222432" y="244416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4E85868-E6D1-C552-FAF7-8F8753575FA6}"/>
                  </a:ext>
                </a:extLst>
              </p:cNvPr>
              <p:cNvSpPr/>
              <p:nvPr/>
            </p:nvSpPr>
            <p:spPr>
              <a:xfrm>
                <a:off x="9264600" y="252779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DCCF1C60-5545-1C21-F611-F8DADC073265}"/>
                  </a:ext>
                </a:extLst>
              </p:cNvPr>
              <p:cNvSpPr/>
              <p:nvPr/>
            </p:nvSpPr>
            <p:spPr>
              <a:xfrm>
                <a:off x="9101984" y="219276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26EE28D-C25F-E2B3-B36E-C6107B626318}"/>
                  </a:ext>
                </a:extLst>
              </p:cNvPr>
              <p:cNvSpPr/>
              <p:nvPr/>
            </p:nvSpPr>
            <p:spPr>
              <a:xfrm>
                <a:off x="9179024" y="236054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729D8E2-A25C-3A59-17E1-57CA33AB36AE}"/>
                  </a:ext>
                </a:extLst>
              </p:cNvPr>
              <p:cNvSpPr/>
              <p:nvPr/>
            </p:nvSpPr>
            <p:spPr>
              <a:xfrm>
                <a:off x="9376536" y="273783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D2524F40-4905-15BA-D984-30C8117AAB4B}"/>
                  </a:ext>
                </a:extLst>
              </p:cNvPr>
              <p:cNvSpPr/>
              <p:nvPr/>
            </p:nvSpPr>
            <p:spPr>
              <a:xfrm>
                <a:off x="9344998" y="2695575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8A3541B-0051-DC7B-FA21-97C919581F53}"/>
                  </a:ext>
                </a:extLst>
              </p:cNvPr>
              <p:cNvSpPr/>
              <p:nvPr/>
            </p:nvSpPr>
            <p:spPr>
              <a:xfrm>
                <a:off x="9326998" y="2650551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8B5B2CF8-8F17-9BB4-6B77-2853D77B6E60}"/>
                  </a:ext>
                </a:extLst>
              </p:cNvPr>
              <p:cNvSpPr/>
              <p:nvPr/>
            </p:nvSpPr>
            <p:spPr>
              <a:xfrm>
                <a:off x="9143024" y="227638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C61A19BB-0F46-22EE-F987-E3D516999AB1}"/>
                  </a:ext>
                </a:extLst>
              </p:cNvPr>
              <p:cNvSpPr/>
              <p:nvPr/>
            </p:nvSpPr>
            <p:spPr>
              <a:xfrm>
                <a:off x="9294000" y="259499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DDAFDCF-26E0-677D-B0D5-5C2239C667C4}"/>
                </a:ext>
              </a:extLst>
            </p:cNvPr>
            <p:cNvCxnSpPr/>
            <p:nvPr/>
          </p:nvCxnSpPr>
          <p:spPr>
            <a:xfrm flipH="1">
              <a:off x="9480376" y="2276384"/>
              <a:ext cx="432048" cy="45380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ED5EC-A453-B8D2-5886-AA368106A90E}"/>
                </a:ext>
              </a:extLst>
            </p:cNvPr>
            <p:cNvSpPr txBox="1"/>
            <p:nvPr/>
          </p:nvSpPr>
          <p:spPr>
            <a:xfrm>
              <a:off x="9912424" y="2092792"/>
              <a:ext cx="12955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>
                  <a:solidFill>
                    <a:srgbClr val="FF0000"/>
                  </a:solidFill>
                </a:rPr>
                <a:t>훈련 초반에 학습 중단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056EB-1C32-68DC-3616-01E40DC26591}"/>
                  </a:ext>
                </a:extLst>
              </p:cNvPr>
              <p:cNvSpPr txBox="1"/>
              <p:nvPr/>
            </p:nvSpPr>
            <p:spPr>
              <a:xfrm>
                <a:off x="301687" y="4507934"/>
                <a:ext cx="3383988" cy="865911"/>
              </a:xfrm>
              <a:prstGeom prst="roundRect">
                <a:avLst/>
              </a:prstGeom>
              <a:noFill/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곡면의 변화량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357188" lvl="1" indent="-179388" algn="just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 t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 커질수록 곡면의 변화량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누적합이 되어 점점 커지기만 함</a:t>
                </a:r>
                <a:endParaRPr lang="en-US" altLang="ko-KR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056EB-1C32-68DC-3616-01E40DC2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7" y="4507934"/>
                <a:ext cx="3383988" cy="865911"/>
              </a:xfrm>
              <a:prstGeom prst="roundRect">
                <a:avLst/>
              </a:prstGeom>
              <a:blipFill>
                <a:blip r:embed="rId3"/>
                <a:stretch>
                  <a:fillRect t="-13889"/>
                </a:stretch>
              </a:blipFill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B8CC9-0C7C-0C54-1811-C39074482FE2}"/>
                  </a:ext>
                </a:extLst>
              </p:cNvPr>
              <p:cNvSpPr txBox="1"/>
              <p:nvPr/>
            </p:nvSpPr>
            <p:spPr>
              <a:xfrm>
                <a:off x="4197334" y="4530733"/>
                <a:ext cx="4489689" cy="816607"/>
              </a:xfrm>
              <a:prstGeom prst="roundRect">
                <a:avLst/>
              </a:prstGeom>
              <a:noFill/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곡면의 변화량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과 적응적 </a:t>
                </a:r>
                <a:r>
                  <a:rPr lang="ko-KR" altLang="en-US" sz="12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</a:t>
                </a:r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반비례</a:t>
                </a:r>
                <a:endParaRPr lang="en-US" altLang="ko-KR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7800" lvl="1" algn="just">
                  <a:lnSpc>
                    <a:spcPct val="150000"/>
                  </a:lnSpc>
                </a:pPr>
                <a:r>
                  <a:rPr lang="ko-KR" altLang="en-US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→ </a:t>
                </a:r>
                <a:r>
                  <a:rPr lang="en-US" altLang="ko-KR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ko-KR" altLang="en-US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 커질수록 곡면의 변화량은 커지기 </a:t>
                </a:r>
                <a:r>
                  <a:rPr lang="ko-KR" altLang="en-US" sz="10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떄문에</a:t>
                </a:r>
                <a:r>
                  <a:rPr lang="ko-KR" altLang="en-US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적응적 </a:t>
                </a:r>
                <a:r>
                  <a:rPr lang="ko-KR" altLang="en-US" sz="10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학습률은</a:t>
                </a:r>
                <a:r>
                  <a:rPr lang="ko-KR" altLang="en-US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000" b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작아지기만</a:t>
                </a:r>
                <a:r>
                  <a:rPr lang="ko-KR" altLang="en-US" sz="1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함</a:t>
                </a:r>
                <a:endParaRPr lang="en-US" altLang="ko-KR" sz="10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FB8CC9-0C7C-0C54-1811-C3907448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34" y="4530733"/>
                <a:ext cx="4489689" cy="81660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BFBDEF-4069-6464-94A1-154333BC7227}"/>
                  </a:ext>
                </a:extLst>
              </p:cNvPr>
              <p:cNvSpPr txBox="1"/>
              <p:nvPr/>
            </p:nvSpPr>
            <p:spPr>
              <a:xfrm>
                <a:off x="9198682" y="4602922"/>
                <a:ext cx="2780968" cy="689054"/>
              </a:xfrm>
              <a:prstGeom prst="roundRect">
                <a:avLst/>
              </a:prstGeom>
              <a:noFill/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적응적 </a:t>
                </a:r>
                <a:r>
                  <a:rPr lang="ko-KR" altLang="en-US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학습률이</a:t>
                </a:r>
                <a:r>
                  <a: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작으면 </a:t>
                </a:r>
                <a:br>
                  <a:rPr lang="en-US" altLang="ko-KR" sz="1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2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도 작아 학습이 빨리 종료됨</a:t>
                </a:r>
                <a:endParaRPr lang="en-US" altLang="ko-KR" sz="12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BFBDEF-4069-6464-94A1-154333BC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682" y="4602922"/>
                <a:ext cx="2780968" cy="68905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7030A0">
                    <a:alpha val="30000"/>
                  </a:srgbClr>
                </a:solidFill>
                <a:prstDash val="dash"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F32C36FA-BF12-3701-BA1A-C3921CDC895E}"/>
              </a:ext>
            </a:extLst>
          </p:cNvPr>
          <p:cNvSpPr/>
          <p:nvPr/>
        </p:nvSpPr>
        <p:spPr>
          <a:xfrm>
            <a:off x="3812093" y="4705133"/>
            <a:ext cx="29952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A73409D3-4C91-BF9C-1D59-26568535C8EE}"/>
              </a:ext>
            </a:extLst>
          </p:cNvPr>
          <p:cNvSpPr/>
          <p:nvPr/>
        </p:nvSpPr>
        <p:spPr>
          <a:xfrm>
            <a:off x="8813441" y="4705133"/>
            <a:ext cx="299521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669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(Root Mean Square Propagation)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경로의 곡면 변화량에 따라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적응적으로 정하는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조기 학습 중단 문제를 해결하는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곡면 변화량 측정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전체 경로 →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최근경로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경로의 곡면 변화량을 측정하기 위해 </a:t>
            </a:r>
            <a:r>
              <a:rPr kumimoji="1" lang="ko-KR" altLang="en-US" b="1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지수가중이동평균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이용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곡면의 변화량이 누적되어 계속 증가하는 것을 방지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822457-688B-B262-5D7D-4220FF22C345}"/>
              </a:ext>
            </a:extLst>
          </p:cNvPr>
          <p:cNvGrpSpPr/>
          <p:nvPr/>
        </p:nvGrpSpPr>
        <p:grpSpPr>
          <a:xfrm>
            <a:off x="1236957" y="4365104"/>
            <a:ext cx="4499003" cy="1514695"/>
            <a:chOff x="1991544" y="4653136"/>
            <a:chExt cx="4499003" cy="1514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746EB1-855A-593C-7D54-652E739C5352}"/>
                </a:ext>
              </a:extLst>
            </p:cNvPr>
            <p:cNvGrpSpPr/>
            <p:nvPr/>
          </p:nvGrpSpPr>
          <p:grpSpPr>
            <a:xfrm>
              <a:off x="1991544" y="4653136"/>
              <a:ext cx="3819324" cy="1514695"/>
              <a:chOff x="2639616" y="4283562"/>
              <a:chExt cx="3819324" cy="1514695"/>
            </a:xfrm>
          </p:grpSpPr>
          <p:sp>
            <p:nvSpPr>
              <p:cNvPr id="4" name="자유형 3">
                <a:extLst>
                  <a:ext uri="{FF2B5EF4-FFF2-40B4-BE49-F238E27FC236}">
                    <a16:creationId xmlns:a16="http://schemas.microsoft.com/office/drawing/2014/main" id="{C1F6C6BD-DAEF-3A42-92AB-B41731C9D092}"/>
                  </a:ext>
                </a:extLst>
              </p:cNvPr>
              <p:cNvSpPr/>
              <p:nvPr/>
            </p:nvSpPr>
            <p:spPr>
              <a:xfrm>
                <a:off x="2639616" y="4301564"/>
                <a:ext cx="3819324" cy="1472802"/>
              </a:xfrm>
              <a:custGeom>
                <a:avLst/>
                <a:gdLst>
                  <a:gd name="connsiteX0" fmla="*/ 0 w 3692324"/>
                  <a:gd name="connsiteY0" fmla="*/ 22448 h 1474369"/>
                  <a:gd name="connsiteX1" fmla="*/ 1006997 w 3692324"/>
                  <a:gd name="connsiteY1" fmla="*/ 172919 h 1474369"/>
                  <a:gd name="connsiteX2" fmla="*/ 2529068 w 3692324"/>
                  <a:gd name="connsiteY2" fmla="*/ 1301450 h 1474369"/>
                  <a:gd name="connsiteX3" fmla="*/ 3692324 w 3692324"/>
                  <a:gd name="connsiteY3" fmla="*/ 1451921 h 1474369"/>
                  <a:gd name="connsiteX0" fmla="*/ 0 w 3692324"/>
                  <a:gd name="connsiteY0" fmla="*/ 21039 h 1478747"/>
                  <a:gd name="connsiteX1" fmla="*/ 1006997 w 3692324"/>
                  <a:gd name="connsiteY1" fmla="*/ 177297 h 1478747"/>
                  <a:gd name="connsiteX2" fmla="*/ 2529068 w 3692324"/>
                  <a:gd name="connsiteY2" fmla="*/ 1305828 h 1478747"/>
                  <a:gd name="connsiteX3" fmla="*/ 3692324 w 3692324"/>
                  <a:gd name="connsiteY3" fmla="*/ 1456299 h 1478747"/>
                  <a:gd name="connsiteX0" fmla="*/ 0 w 3692324"/>
                  <a:gd name="connsiteY0" fmla="*/ 8196 h 1465904"/>
                  <a:gd name="connsiteX1" fmla="*/ 1006997 w 3692324"/>
                  <a:gd name="connsiteY1" fmla="*/ 164454 h 1465904"/>
                  <a:gd name="connsiteX2" fmla="*/ 2529068 w 3692324"/>
                  <a:gd name="connsiteY2" fmla="*/ 1292985 h 1465904"/>
                  <a:gd name="connsiteX3" fmla="*/ 3692324 w 3692324"/>
                  <a:gd name="connsiteY3" fmla="*/ 1443456 h 1465904"/>
                  <a:gd name="connsiteX0" fmla="*/ 0 w 3692324"/>
                  <a:gd name="connsiteY0" fmla="*/ 8195 h 1465903"/>
                  <a:gd name="connsiteX1" fmla="*/ 1006997 w 3692324"/>
                  <a:gd name="connsiteY1" fmla="*/ 164453 h 1465903"/>
                  <a:gd name="connsiteX2" fmla="*/ 2192518 w 3692324"/>
                  <a:gd name="connsiteY2" fmla="*/ 1292984 h 1465903"/>
                  <a:gd name="connsiteX3" fmla="*/ 3692324 w 3692324"/>
                  <a:gd name="connsiteY3" fmla="*/ 1443455 h 1465903"/>
                  <a:gd name="connsiteX0" fmla="*/ 0 w 3819324"/>
                  <a:gd name="connsiteY0" fmla="*/ 8195 h 1472802"/>
                  <a:gd name="connsiteX1" fmla="*/ 1006997 w 3819324"/>
                  <a:gd name="connsiteY1" fmla="*/ 164453 h 1472802"/>
                  <a:gd name="connsiteX2" fmla="*/ 2192518 w 3819324"/>
                  <a:gd name="connsiteY2" fmla="*/ 1292984 h 1472802"/>
                  <a:gd name="connsiteX3" fmla="*/ 3819324 w 3819324"/>
                  <a:gd name="connsiteY3" fmla="*/ 1452980 h 147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9324" h="1472802">
                    <a:moveTo>
                      <a:pt x="0" y="8195"/>
                    </a:moveTo>
                    <a:cubicBezTo>
                      <a:pt x="304318" y="5783"/>
                      <a:pt x="641577" y="-49678"/>
                      <a:pt x="1006997" y="164453"/>
                    </a:cubicBezTo>
                    <a:cubicBezTo>
                      <a:pt x="1372417" y="378584"/>
                      <a:pt x="1744964" y="1079817"/>
                      <a:pt x="2192518" y="1292984"/>
                    </a:cubicBezTo>
                    <a:cubicBezTo>
                      <a:pt x="2640072" y="1506151"/>
                      <a:pt x="3461473" y="1484328"/>
                      <a:pt x="3819324" y="1452980"/>
                    </a:cubicBezTo>
                  </a:path>
                </a:pathLst>
              </a:custGeom>
              <a:ln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E8D386B-850A-71C4-FFDC-1057C4A2EF91}"/>
                  </a:ext>
                </a:extLst>
              </p:cNvPr>
              <p:cNvSpPr/>
              <p:nvPr/>
            </p:nvSpPr>
            <p:spPr>
              <a:xfrm>
                <a:off x="2830076" y="428356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15207F8E-B684-D377-1487-849FF3BDFBE3}"/>
                  </a:ext>
                </a:extLst>
              </p:cNvPr>
              <p:cNvSpPr/>
              <p:nvPr/>
            </p:nvSpPr>
            <p:spPr>
              <a:xfrm>
                <a:off x="3647728" y="445512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5FFABC8A-A106-BBB3-B7B5-9F0899DB9173}"/>
                  </a:ext>
                </a:extLst>
              </p:cNvPr>
              <p:cNvSpPr/>
              <p:nvPr/>
            </p:nvSpPr>
            <p:spPr>
              <a:xfrm>
                <a:off x="3143672" y="430620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606926C-33A9-64F3-75A0-53739D3E57EB}"/>
                  </a:ext>
                </a:extLst>
              </p:cNvPr>
              <p:cNvSpPr/>
              <p:nvPr/>
            </p:nvSpPr>
            <p:spPr>
              <a:xfrm>
                <a:off x="3431704" y="436510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A267DD62-BF39-FE70-61EB-3709EB02A2BE}"/>
                  </a:ext>
                </a:extLst>
              </p:cNvPr>
              <p:cNvSpPr/>
              <p:nvPr/>
            </p:nvSpPr>
            <p:spPr>
              <a:xfrm>
                <a:off x="3791744" y="456312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E75CE0A-B2E8-3D5E-0DF7-85B49C226188}"/>
                  </a:ext>
                </a:extLst>
              </p:cNvPr>
              <p:cNvSpPr/>
              <p:nvPr/>
            </p:nvSpPr>
            <p:spPr>
              <a:xfrm>
                <a:off x="4007768" y="480046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05170F5-06BC-6858-0F79-67A9B4796574}"/>
                  </a:ext>
                </a:extLst>
              </p:cNvPr>
              <p:cNvSpPr/>
              <p:nvPr/>
            </p:nvSpPr>
            <p:spPr>
              <a:xfrm>
                <a:off x="3909947" y="468469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1D5CCD6-01F7-5641-AF34-DCA319A80469}"/>
                  </a:ext>
                </a:extLst>
              </p:cNvPr>
              <p:cNvSpPr/>
              <p:nvPr/>
            </p:nvSpPr>
            <p:spPr>
              <a:xfrm>
                <a:off x="5198298" y="570140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27ECC4E-F9B4-DC9F-EECE-F6DF73263F20}"/>
                  </a:ext>
                </a:extLst>
              </p:cNvPr>
              <p:cNvSpPr/>
              <p:nvPr/>
            </p:nvSpPr>
            <p:spPr>
              <a:xfrm>
                <a:off x="4372131" y="521644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AB658F2-7DDF-59A0-1110-01841EF24F24}"/>
                  </a:ext>
                </a:extLst>
              </p:cNvPr>
              <p:cNvSpPr/>
              <p:nvPr/>
            </p:nvSpPr>
            <p:spPr>
              <a:xfrm>
                <a:off x="4511824" y="5367825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E0FB230-5D0B-B2C5-4A1A-F683D5955B3D}"/>
                  </a:ext>
                </a:extLst>
              </p:cNvPr>
              <p:cNvSpPr/>
              <p:nvPr/>
            </p:nvSpPr>
            <p:spPr>
              <a:xfrm>
                <a:off x="4116347" y="491686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3DA06BF-F488-E946-3473-72AB79FAA389}"/>
                  </a:ext>
                </a:extLst>
              </p:cNvPr>
              <p:cNvSpPr/>
              <p:nvPr/>
            </p:nvSpPr>
            <p:spPr>
              <a:xfrm>
                <a:off x="4275644" y="511219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9909FF5-EA67-93BF-5214-2090502F117D}"/>
                  </a:ext>
                </a:extLst>
              </p:cNvPr>
              <p:cNvSpPr/>
              <p:nvPr/>
            </p:nvSpPr>
            <p:spPr>
              <a:xfrm>
                <a:off x="4196747" y="501651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E6EA2AAB-C305-E18F-56AB-6EB81442C06C}"/>
                  </a:ext>
                </a:extLst>
              </p:cNvPr>
              <p:cNvSpPr/>
              <p:nvPr/>
            </p:nvSpPr>
            <p:spPr>
              <a:xfrm>
                <a:off x="4715975" y="5529750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06F9944-429E-A70D-4A64-81A0789B8F3F}"/>
                  </a:ext>
                </a:extLst>
              </p:cNvPr>
              <p:cNvSpPr/>
              <p:nvPr/>
            </p:nvSpPr>
            <p:spPr>
              <a:xfrm>
                <a:off x="4943872" y="5626283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3E9DC3D-5960-7F9D-4F2D-A819347913BA}"/>
                  </a:ext>
                </a:extLst>
              </p:cNvPr>
              <p:cNvSpPr/>
              <p:nvPr/>
            </p:nvSpPr>
            <p:spPr>
              <a:xfrm>
                <a:off x="5510693" y="574046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072D75D-40FB-791D-8215-222F7BCCBCED}"/>
                  </a:ext>
                </a:extLst>
              </p:cNvPr>
              <p:cNvSpPr/>
              <p:nvPr/>
            </p:nvSpPr>
            <p:spPr>
              <a:xfrm>
                <a:off x="5881626" y="5762257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FBBE6C0-9B8F-39CC-7340-268254411B0D}"/>
                  </a:ext>
                </a:extLst>
              </p:cNvPr>
              <p:cNvSpPr/>
              <p:nvPr/>
            </p:nvSpPr>
            <p:spPr>
              <a:xfrm>
                <a:off x="6230323" y="5746862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왼쪽 중괄호[L] 24">
              <a:extLst>
                <a:ext uri="{FF2B5EF4-FFF2-40B4-BE49-F238E27FC236}">
                  <a16:creationId xmlns:a16="http://schemas.microsoft.com/office/drawing/2014/main" id="{6C16FE1F-F62C-580A-ADB3-F55B0D748E08}"/>
                </a:ext>
              </a:extLst>
            </p:cNvPr>
            <p:cNvSpPr/>
            <p:nvPr/>
          </p:nvSpPr>
          <p:spPr>
            <a:xfrm rot="8207312">
              <a:off x="3488951" y="4722217"/>
              <a:ext cx="155448" cy="914400"/>
            </a:xfrm>
            <a:prstGeom prst="leftBrac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76C376-4440-593C-11DC-AC1D2269E78D}"/>
                </a:ext>
              </a:extLst>
            </p:cNvPr>
            <p:cNvSpPr txBox="1"/>
            <p:nvPr/>
          </p:nvSpPr>
          <p:spPr>
            <a:xfrm>
              <a:off x="3635110" y="4946457"/>
              <a:ext cx="2036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최근</a:t>
              </a:r>
              <a:r>
                <a:rPr kumimoji="1" lang="ko-KR" altLang="en-US" sz="1000" dirty="0"/>
                <a:t> 변화가 많으면 작은 폭으로 이동</a:t>
              </a:r>
              <a:endParaRPr kumimoji="1" lang="ko-Kore-KR" altLang="en-US" sz="1000" dirty="0"/>
            </a:p>
          </p:txBody>
        </p:sp>
        <p:sp>
          <p:nvSpPr>
            <p:cNvPr id="27" name="왼쪽 중괄호[L] 26">
              <a:extLst>
                <a:ext uri="{FF2B5EF4-FFF2-40B4-BE49-F238E27FC236}">
                  <a16:creationId xmlns:a16="http://schemas.microsoft.com/office/drawing/2014/main" id="{B4E9BC4A-A677-67AB-0920-202775F430BA}"/>
                </a:ext>
              </a:extLst>
            </p:cNvPr>
            <p:cNvSpPr/>
            <p:nvPr/>
          </p:nvSpPr>
          <p:spPr>
            <a:xfrm rot="5400000">
              <a:off x="5006514" y="5402120"/>
              <a:ext cx="155448" cy="1068025"/>
            </a:xfrm>
            <a:prstGeom prst="leftBrac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2F33D8-0D04-30D1-3157-5F385A5DE086}"/>
                </a:ext>
              </a:extLst>
            </p:cNvPr>
            <p:cNvSpPr txBox="1"/>
            <p:nvPr/>
          </p:nvSpPr>
          <p:spPr>
            <a:xfrm>
              <a:off x="4568226" y="5571676"/>
              <a:ext cx="19223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00" dirty="0"/>
                <a:t>최근</a:t>
              </a:r>
              <a:r>
                <a:rPr kumimoji="1" lang="ko-KR" altLang="en-US" sz="1000" dirty="0"/>
                <a:t> 변화가 없으면 큰 폭으로 이동</a:t>
              </a:r>
              <a:endParaRPr kumimoji="1" lang="ko-Kore-KR" altLang="en-US" sz="1000" dirty="0"/>
            </a:p>
          </p:txBody>
        </p:sp>
      </p:grpSp>
      <p:sp>
        <p:nvSpPr>
          <p:cNvPr id="30" name="사각형: 둥근 모서리 18">
            <a:extLst>
              <a:ext uri="{FF2B5EF4-FFF2-40B4-BE49-F238E27FC236}">
                <a16:creationId xmlns:a16="http://schemas.microsoft.com/office/drawing/2014/main" id="{8F60A4A0-A2F1-A40B-B46B-C21EFFBD0322}"/>
              </a:ext>
            </a:extLst>
          </p:cNvPr>
          <p:cNvSpPr/>
          <p:nvPr/>
        </p:nvSpPr>
        <p:spPr>
          <a:xfrm>
            <a:off x="6672064" y="2645817"/>
            <a:ext cx="4032448" cy="207119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>
                <a:solidFill>
                  <a:schemeClr val="tx1"/>
                </a:solidFill>
              </a:rPr>
              <a:t>오래된 데이터가 미치는 영향을 지수 가중적으로</a:t>
            </a:r>
            <a:r>
              <a:rPr kumimoji="1" lang="en-US" altLang="ko-KR" sz="1000" dirty="0">
                <a:solidFill>
                  <a:schemeClr val="tx1"/>
                </a:solidFill>
              </a:rPr>
              <a:t>(</a:t>
            </a:r>
            <a:r>
              <a:rPr kumimoji="1" lang="ko-KR" altLang="en-US" sz="1000" dirty="0">
                <a:solidFill>
                  <a:schemeClr val="tx1"/>
                </a:solidFill>
              </a:rPr>
              <a:t>급격하게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r>
              <a:rPr kumimoji="1" lang="ko-KR" altLang="en-US" sz="1000" dirty="0">
                <a:solidFill>
                  <a:schemeClr val="tx1"/>
                </a:solidFill>
              </a:rPr>
              <a:t> 감소시키는 방법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DCB0E2-E74C-DCB1-D76B-66AC267947D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5879976" y="2749377"/>
            <a:ext cx="792088" cy="4635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6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44B76-E764-20B3-E33C-489C496D71EE}"/>
                  </a:ext>
                </a:extLst>
              </p:cNvPr>
              <p:cNvSpPr txBox="1"/>
              <p:nvPr/>
            </p:nvSpPr>
            <p:spPr>
              <a:xfrm>
                <a:off x="975736" y="3356992"/>
                <a:ext cx="6182718" cy="2462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그레이디언트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기울기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 제곱의 지수가중이동 평균</a:t>
                </a:r>
                <a:endParaRPr kumimoji="1" lang="en-US" altLang="ko-KR" sz="16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가중치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사이의 값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보통 </a:t>
                </a:r>
                <a:r>
                  <a:rPr kumimoji="1" lang="en-US" altLang="ko-KR" sz="1600" dirty="0"/>
                  <a:t>0.9)</a:t>
                </a: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ko-Kore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ore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최근 곡면의 변화량을 반영하는 적응적 </a:t>
                </a:r>
                <a:r>
                  <a:rPr kumimoji="1" lang="ko-KR" altLang="en-US" sz="1600" dirty="0" err="1"/>
                  <a:t>학습률</a:t>
                </a:r>
                <a:endParaRPr kumimoji="1" lang="en-US" altLang="ko-KR" sz="16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600" dirty="0"/>
                  <a:t> : </a:t>
                </a:r>
                <a:r>
                  <a:rPr kumimoji="1" lang="ko-KR" altLang="en-US" sz="1600" dirty="0"/>
                  <a:t>고정된 </a:t>
                </a:r>
                <a:r>
                  <a:rPr kumimoji="1" lang="ko-KR" altLang="en-US" sz="1600" dirty="0" err="1"/>
                  <a:t>학습률</a:t>
                </a:r>
                <a:endParaRPr kumimoji="1" lang="en-US" altLang="ko-KR" sz="1600" dirty="0"/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분모가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이 되지 않게 더해주는 아주 작은 상수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보통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−7, 1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kumimoji="1" lang="en-US" altLang="ko-KR" sz="1600" dirty="0"/>
                  <a:t>)</a:t>
                </a:r>
              </a:p>
              <a:p>
                <a:pPr marL="177800" indent="-1778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600" dirty="0"/>
                  <a:t> : </a:t>
                </a:r>
                <a:r>
                  <a:rPr kumimoji="1" lang="ko-KR" altLang="en-US" sz="1600" dirty="0" err="1"/>
                  <a:t>그레이디언트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기울기</a:t>
                </a:r>
                <a:r>
                  <a:rPr kumimoji="1"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44B76-E764-20B3-E33C-489C496D7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36" y="3356992"/>
                <a:ext cx="6182718" cy="2462084"/>
              </a:xfrm>
              <a:prstGeom prst="rect">
                <a:avLst/>
              </a:prstGeom>
              <a:blipFill>
                <a:blip r:embed="rId3"/>
                <a:stretch>
                  <a:fillRect l="-410"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922F4197-071A-98C0-402D-41BF76F9A32A}"/>
              </a:ext>
            </a:extLst>
          </p:cNvPr>
          <p:cNvGrpSpPr/>
          <p:nvPr/>
        </p:nvGrpSpPr>
        <p:grpSpPr>
          <a:xfrm>
            <a:off x="911424" y="2348880"/>
            <a:ext cx="4063420" cy="1080119"/>
            <a:chOff x="695400" y="2204864"/>
            <a:chExt cx="4063420" cy="1080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78978B3-58D7-301E-663E-1B91548626D9}"/>
                    </a:ext>
                  </a:extLst>
                </p:cNvPr>
                <p:cNvSpPr txBox="1"/>
                <p:nvPr/>
              </p:nvSpPr>
              <p:spPr>
                <a:xfrm>
                  <a:off x="695400" y="2204864"/>
                  <a:ext cx="4063420" cy="10160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p>
                        <m:sSup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kumimoji="1" lang="en-US" altLang="ko-Kore-KR" sz="2400" dirty="0"/>
                </a:p>
                <a:p>
                  <a:r>
                    <a:rPr kumimoji="1" lang="en-US" altLang="ko-Kore-KR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ore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rad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r>
                        <m:rPr>
                          <m:sty m:val="p"/>
                        </m:rP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ko-Kore-KR" alt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78978B3-58D7-301E-663E-1B9154862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00" y="2204864"/>
                  <a:ext cx="4063420" cy="1016047"/>
                </a:xfrm>
                <a:prstGeom prst="rect">
                  <a:avLst/>
                </a:prstGeom>
                <a:blipFill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사각형: 둥근 모서리 43">
              <a:extLst>
                <a:ext uri="{FF2B5EF4-FFF2-40B4-BE49-F238E27FC236}">
                  <a16:creationId xmlns:a16="http://schemas.microsoft.com/office/drawing/2014/main" id="{AD989450-FFEF-094D-40D4-8CAEA595915F}"/>
                </a:ext>
              </a:extLst>
            </p:cNvPr>
            <p:cNvSpPr/>
            <p:nvPr/>
          </p:nvSpPr>
          <p:spPr>
            <a:xfrm>
              <a:off x="2404324" y="2592932"/>
              <a:ext cx="955371" cy="692051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76B5FD24-7685-B0D8-70C2-B24133186A4D}"/>
              </a:ext>
            </a:extLst>
          </p:cNvPr>
          <p:cNvSpPr/>
          <p:nvPr/>
        </p:nvSpPr>
        <p:spPr>
          <a:xfrm>
            <a:off x="4964461" y="2749443"/>
            <a:ext cx="320182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D4439-6978-E068-EEFA-82840DE79770}"/>
                  </a:ext>
                </a:extLst>
              </p:cNvPr>
              <p:cNvSpPr txBox="1"/>
              <p:nvPr/>
            </p:nvSpPr>
            <p:spPr>
              <a:xfrm>
                <a:off x="5519936" y="2594930"/>
                <a:ext cx="5904656" cy="786954"/>
              </a:xfrm>
              <a:prstGeom prst="roundRect">
                <a:avLst/>
              </a:prstGeom>
              <a:noFill/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곡면의 변화량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은 최근 변화는 많이 반영하지만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오래된 변화는 적게 반영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가 클수록 최근 변화를 많이 반영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DD4439-6978-E068-EEFA-82840DE79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594930"/>
                <a:ext cx="5904656" cy="78695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0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78B3-58D7-301E-663E-1B91548626D9}"/>
                  </a:ext>
                </a:extLst>
              </p:cNvPr>
              <p:cNvSpPr txBox="1"/>
              <p:nvPr/>
            </p:nvSpPr>
            <p:spPr>
              <a:xfrm>
                <a:off x="911424" y="2348880"/>
                <a:ext cx="8111259" cy="2081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kumimoji="1" lang="en-US" altLang="ko-Kore-KR" sz="2400" b="0" dirty="0">
                    <a:ea typeface="Cambria Math" panose="02040503050406030204" pitchFamily="18" charset="0"/>
                  </a:rPr>
                </a:br>
                <a:r>
                  <a:rPr kumimoji="1" lang="ko-KR" altLang="en-US" sz="2400" b="0" dirty="0"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kumimoji="1" lang="en-US" altLang="ko-Kore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+(1−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+(1−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ore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ore-KR" sz="2400" dirty="0"/>
              </a:p>
              <a:p>
                <a:r>
                  <a:rPr kumimoji="1" lang="en-US" altLang="ko-KR" sz="2400" b="0" dirty="0">
                    <a:ea typeface="Cambria Math" panose="02040503050406030204" pitchFamily="18" charset="0"/>
                  </a:rPr>
                  <a:t>         </a:t>
                </a:r>
                <a:r>
                  <a:rPr kumimoji="1" lang="ko-KR" alt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         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         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ko-Kore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ore-K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78B3-58D7-301E-663E-1B915486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348880"/>
                <a:ext cx="8111259" cy="2081147"/>
              </a:xfrm>
              <a:prstGeom prst="rect">
                <a:avLst/>
              </a:prstGeom>
              <a:blipFill>
                <a:blip r:embed="rId3"/>
                <a:stretch>
                  <a:fillRect b="-4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6DB95-6D8C-B95D-6F8B-49F6E89841CE}"/>
                  </a:ext>
                </a:extLst>
              </p:cNvPr>
              <p:cNvSpPr txBox="1"/>
              <p:nvPr/>
            </p:nvSpPr>
            <p:spPr>
              <a:xfrm>
                <a:off x="3579572" y="5164786"/>
                <a:ext cx="5612772" cy="786954"/>
              </a:xfrm>
              <a:prstGeom prst="roundRect">
                <a:avLst/>
              </a:prstGeom>
              <a:noFill/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최근 변화는 많이 반영하지만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오래된 변화는 적게 반영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→ 가중치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과 </a:t>
                </a:r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사이의 값이기 때문에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지수가 적을수록 값이 큼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6DB95-6D8C-B95D-6F8B-49F6E898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72" y="5164786"/>
                <a:ext cx="5612772" cy="78695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bg1">
                    <a:lumMod val="65000"/>
                    <a:alpha val="3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43">
            <a:extLst>
              <a:ext uri="{FF2B5EF4-FFF2-40B4-BE49-F238E27FC236}">
                <a16:creationId xmlns:a16="http://schemas.microsoft.com/office/drawing/2014/main" id="{629EE79B-DFA0-61BC-AA40-8703DC01ADC8}"/>
              </a:ext>
            </a:extLst>
          </p:cNvPr>
          <p:cNvSpPr/>
          <p:nvPr/>
        </p:nvSpPr>
        <p:spPr>
          <a:xfrm>
            <a:off x="4071644" y="3933056"/>
            <a:ext cx="4040579" cy="496971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032FBC-1BCA-81E1-C098-D1F852BBE44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6091934" y="4430027"/>
            <a:ext cx="294024" cy="73475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87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RMSProp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단점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1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학습 초기 경로가 편향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가 크면 </a:t>
                </a:r>
                <a14:m>
                  <m:oMath xmlns:m="http://schemas.openxmlformats.org/officeDocument/2006/math"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가 작아져서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이 작아질 가능성이 높음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이 작으면 적응적 </a:t>
                </a:r>
                <a:r>
                  <a:rPr kumimoji="1" lang="ko-KR" altLang="en-US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학습률이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:r>
                  <a:rPr kumimoji="1" lang="ko-KR" altLang="en-US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컷져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출발지점에서 멀리 떨어진 곳으로 이동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최적화 수렴이 힘듦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78B3-58D7-301E-663E-1B91548626D9}"/>
                  </a:ext>
                </a:extLst>
              </p:cNvPr>
              <p:cNvSpPr txBox="1"/>
              <p:nvPr/>
            </p:nvSpPr>
            <p:spPr>
              <a:xfrm>
                <a:off x="7752184" y="2407320"/>
                <a:ext cx="38207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ore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8978B3-58D7-301E-663E-1B915486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2407320"/>
                <a:ext cx="3820790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2D2620-D822-D7B9-64C7-C39985FE48D9}"/>
                  </a:ext>
                </a:extLst>
              </p:cNvPr>
              <p:cNvSpPr txBox="1"/>
              <p:nvPr/>
            </p:nvSpPr>
            <p:spPr>
              <a:xfrm>
                <a:off x="7919954" y="2799211"/>
                <a:ext cx="3331105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rad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m:rPr>
                        <m:sty m:val="p"/>
                      </m:rP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2D2620-D822-D7B9-64C7-C39985FE4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954" y="2799211"/>
                <a:ext cx="3331105" cy="554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73071E-B1AC-FD4B-036A-D1E44E8952B5}"/>
              </a:ext>
            </a:extLst>
          </p:cNvPr>
          <p:cNvCxnSpPr>
            <a:stCxn id="4" idx="1"/>
          </p:cNvCxnSpPr>
          <p:nvPr/>
        </p:nvCxnSpPr>
        <p:spPr>
          <a:xfrm flipH="1">
            <a:off x="7320136" y="2607375"/>
            <a:ext cx="43204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3EF03A-F969-AF8A-4DFB-628EBC3C639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104112" y="3076371"/>
            <a:ext cx="81584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0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Adam(Adaptive Moment Estimation)</a:t>
            </a: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+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진행하던 속도에 관성을 주면서 곡면의 변화량에 따라 적응적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갖는 알고리즘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관성의 장점과 적응적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대한 장점이 있다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 성능이 우수하고 잡음 데이터에 대해 민감하게 반응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X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초기 경로 편향되는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문제 제거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초기 편향 문제 해결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두개의 변수를 집어넣음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모멘텀에서 속도 역할을 하는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moment1</a:t>
            </a:r>
          </a:p>
          <a:p>
            <a:pPr lvl="3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II.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감소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매커니즘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역할을 하는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moment2</a:t>
            </a: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갱신될 파라미터는 이전 파라미터에서 러닝메이트에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곱한걸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moment2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제곱근으로 나눠준 값을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빼준다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95423FB-1E91-F432-C517-A8364B1182BC}"/>
              </a:ext>
            </a:extLst>
          </p:cNvPr>
          <p:cNvGrpSpPr/>
          <p:nvPr/>
        </p:nvGrpSpPr>
        <p:grpSpPr>
          <a:xfrm>
            <a:off x="8037548" y="692696"/>
            <a:ext cx="3795526" cy="1348344"/>
            <a:chOff x="7824192" y="818733"/>
            <a:chExt cx="3795526" cy="134834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D90228-8E19-1222-357D-E95915637F1E}"/>
                </a:ext>
              </a:extLst>
            </p:cNvPr>
            <p:cNvSpPr/>
            <p:nvPr/>
          </p:nvSpPr>
          <p:spPr>
            <a:xfrm>
              <a:off x="7824192" y="1090511"/>
              <a:ext cx="3795526" cy="107656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3FA75A-80BF-73E8-E8FE-60C230E4E38D}"/>
                </a:ext>
              </a:extLst>
            </p:cNvPr>
            <p:cNvSpPr txBox="1"/>
            <p:nvPr/>
          </p:nvSpPr>
          <p:spPr>
            <a:xfrm>
              <a:off x="9288677" y="818733"/>
              <a:ext cx="83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&lt; Adam &gt;</a:t>
              </a:r>
              <a:endParaRPr kumimoji="1"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F81A485-B1AA-CC9F-735E-9568EF9B0FAB}"/>
                </a:ext>
              </a:extLst>
            </p:cNvPr>
            <p:cNvSpPr/>
            <p:nvPr/>
          </p:nvSpPr>
          <p:spPr>
            <a:xfrm>
              <a:off x="7993764" y="1141556"/>
              <a:ext cx="3456384" cy="9744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EC8B879-2A3E-D5A0-AC4E-9812501A7270}"/>
                </a:ext>
              </a:extLst>
            </p:cNvPr>
            <p:cNvSpPr/>
            <p:nvPr/>
          </p:nvSpPr>
          <p:spPr>
            <a:xfrm>
              <a:off x="8209787" y="1197246"/>
              <a:ext cx="3024335" cy="824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F1AB6D-BDB2-E97E-7259-39B96065E0DC}"/>
                </a:ext>
              </a:extLst>
            </p:cNvPr>
            <p:cNvSpPr/>
            <p:nvPr/>
          </p:nvSpPr>
          <p:spPr>
            <a:xfrm>
              <a:off x="8425810" y="1277818"/>
              <a:ext cx="2592287" cy="6636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115434-697C-C7F8-3741-1EFC03FF4C96}"/>
                </a:ext>
              </a:extLst>
            </p:cNvPr>
            <p:cNvSpPr/>
            <p:nvPr/>
          </p:nvSpPr>
          <p:spPr>
            <a:xfrm>
              <a:off x="8641833" y="1377778"/>
              <a:ext cx="2160240" cy="4964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324FC0E-FEA3-6DB9-EA2B-5A07C5BF5CFA}"/>
                </a:ext>
              </a:extLst>
            </p:cNvPr>
            <p:cNvSpPr/>
            <p:nvPr/>
          </p:nvSpPr>
          <p:spPr>
            <a:xfrm>
              <a:off x="8857857" y="1462028"/>
              <a:ext cx="1728192" cy="295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A76C83-44BC-38FB-3711-A035B088E38B}"/>
                </a:ext>
              </a:extLst>
            </p:cNvPr>
            <p:cNvSpPr/>
            <p:nvPr/>
          </p:nvSpPr>
          <p:spPr>
            <a:xfrm>
              <a:off x="8430141" y="129643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179B61-8438-09E1-DF66-336BD0E2A558}"/>
                </a:ext>
              </a:extLst>
            </p:cNvPr>
            <p:cNvSpPr/>
            <p:nvPr/>
          </p:nvSpPr>
          <p:spPr>
            <a:xfrm>
              <a:off x="9563155" y="1666027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A6896AA-FCCE-BD70-2341-8114BD0E5E4C}"/>
                </a:ext>
              </a:extLst>
            </p:cNvPr>
            <p:cNvSpPr/>
            <p:nvPr/>
          </p:nvSpPr>
          <p:spPr>
            <a:xfrm>
              <a:off x="9599155" y="164050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E439B50-CCEE-AF0B-589F-2DA74F5204CD}"/>
                </a:ext>
              </a:extLst>
            </p:cNvPr>
            <p:cNvSpPr/>
            <p:nvPr/>
          </p:nvSpPr>
          <p:spPr>
            <a:xfrm>
              <a:off x="9635155" y="161770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F8EB4E2-56C9-5EBE-F78B-B3EA72268D73}"/>
                </a:ext>
              </a:extLst>
            </p:cNvPr>
            <p:cNvSpPr/>
            <p:nvPr/>
          </p:nvSpPr>
          <p:spPr>
            <a:xfrm>
              <a:off x="9674249" y="160800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11746BB-DD88-BF1F-739D-FE34B6FCE083}"/>
                </a:ext>
              </a:extLst>
            </p:cNvPr>
            <p:cNvSpPr/>
            <p:nvPr/>
          </p:nvSpPr>
          <p:spPr>
            <a:xfrm>
              <a:off x="9527155" y="16915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9FA82E9-A955-A47F-8BFE-5F62B3E252E3}"/>
                </a:ext>
              </a:extLst>
            </p:cNvPr>
            <p:cNvSpPr/>
            <p:nvPr/>
          </p:nvSpPr>
          <p:spPr>
            <a:xfrm>
              <a:off x="9307823" y="180634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66BD3C9-851A-5F87-C38B-A74AA1BE11F3}"/>
                </a:ext>
              </a:extLst>
            </p:cNvPr>
            <p:cNvSpPr/>
            <p:nvPr/>
          </p:nvSpPr>
          <p:spPr>
            <a:xfrm>
              <a:off x="9379823" y="177553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B847913-0A59-4431-E7F1-AB9DDFA9EAC9}"/>
                </a:ext>
              </a:extLst>
            </p:cNvPr>
            <p:cNvSpPr/>
            <p:nvPr/>
          </p:nvSpPr>
          <p:spPr>
            <a:xfrm>
              <a:off x="9493310" y="171383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CC6608B-7C2D-0FDD-1278-62C44E550EC9}"/>
                </a:ext>
              </a:extLst>
            </p:cNvPr>
            <p:cNvSpPr/>
            <p:nvPr/>
          </p:nvSpPr>
          <p:spPr>
            <a:xfrm>
              <a:off x="9455155" y="1730939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D520618-F711-E841-6E3C-380A44703B22}"/>
                </a:ext>
              </a:extLst>
            </p:cNvPr>
            <p:cNvSpPr/>
            <p:nvPr/>
          </p:nvSpPr>
          <p:spPr>
            <a:xfrm>
              <a:off x="9415823" y="1754167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389931D-157D-D2DA-A2DA-FF0A6F8FDE2D}"/>
                </a:ext>
              </a:extLst>
            </p:cNvPr>
            <p:cNvSpPr/>
            <p:nvPr/>
          </p:nvSpPr>
          <p:spPr>
            <a:xfrm>
              <a:off x="9343823" y="178834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206B412-476F-8CE3-012A-C36D2E0563F0}"/>
                </a:ext>
              </a:extLst>
            </p:cNvPr>
            <p:cNvSpPr/>
            <p:nvPr/>
          </p:nvSpPr>
          <p:spPr>
            <a:xfrm>
              <a:off x="9259178" y="1818949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28DA411-88F5-B7D8-DBB4-971817C38154}"/>
                </a:ext>
              </a:extLst>
            </p:cNvPr>
            <p:cNvSpPr/>
            <p:nvPr/>
          </p:nvSpPr>
          <p:spPr>
            <a:xfrm>
              <a:off x="9223178" y="1832741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F6A17F-941C-CA81-4AD4-4CB8A50F20B7}"/>
                </a:ext>
              </a:extLst>
            </p:cNvPr>
            <p:cNvSpPr/>
            <p:nvPr/>
          </p:nvSpPr>
          <p:spPr>
            <a:xfrm>
              <a:off x="9177574" y="1850741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A78D7F3-CCF1-E170-5542-9D44FB9AB62A}"/>
                </a:ext>
              </a:extLst>
            </p:cNvPr>
            <p:cNvSpPr/>
            <p:nvPr/>
          </p:nvSpPr>
          <p:spPr>
            <a:xfrm>
              <a:off x="9136772" y="184908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0E660A7-5932-5497-CCCC-5117A6015AAB}"/>
                </a:ext>
              </a:extLst>
            </p:cNvPr>
            <p:cNvSpPr/>
            <p:nvPr/>
          </p:nvSpPr>
          <p:spPr>
            <a:xfrm>
              <a:off x="9090549" y="184155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4D3E5B9-4EE9-724E-796F-4E25EF2ED5A7}"/>
                </a:ext>
              </a:extLst>
            </p:cNvPr>
            <p:cNvSpPr/>
            <p:nvPr/>
          </p:nvSpPr>
          <p:spPr>
            <a:xfrm>
              <a:off x="9052458" y="182796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17FD3EC-0885-6D4A-B39C-0052CFC9AC99}"/>
                </a:ext>
              </a:extLst>
            </p:cNvPr>
            <p:cNvSpPr/>
            <p:nvPr/>
          </p:nvSpPr>
          <p:spPr>
            <a:xfrm>
              <a:off x="8964392" y="177702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CFAE5EE-FE57-FBD1-91D1-F260B18C9A37}"/>
                </a:ext>
              </a:extLst>
            </p:cNvPr>
            <p:cNvSpPr/>
            <p:nvPr/>
          </p:nvSpPr>
          <p:spPr>
            <a:xfrm>
              <a:off x="8916688" y="1752027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35D071B-8747-AFAA-C7AE-B916D699E733}"/>
                </a:ext>
              </a:extLst>
            </p:cNvPr>
            <p:cNvSpPr/>
            <p:nvPr/>
          </p:nvSpPr>
          <p:spPr>
            <a:xfrm>
              <a:off x="9009931" y="1805553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44DE7A0-E6F0-DDBF-CA69-98791E05C4FB}"/>
                </a:ext>
              </a:extLst>
            </p:cNvPr>
            <p:cNvSpPr/>
            <p:nvPr/>
          </p:nvSpPr>
          <p:spPr>
            <a:xfrm>
              <a:off x="8881980" y="1722961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55754F3-2F62-C8D6-B2B2-4C250EDEA68F}"/>
                </a:ext>
              </a:extLst>
            </p:cNvPr>
            <p:cNvSpPr/>
            <p:nvPr/>
          </p:nvSpPr>
          <p:spPr>
            <a:xfrm>
              <a:off x="8830391" y="168167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A3B1389-E2F8-211E-7B28-BF7A6DE7EC02}"/>
                </a:ext>
              </a:extLst>
            </p:cNvPr>
            <p:cNvSpPr/>
            <p:nvPr/>
          </p:nvSpPr>
          <p:spPr>
            <a:xfrm>
              <a:off x="8762449" y="162199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FD5F8AB-F915-4DA1-3386-ECA6A80E9EB2}"/>
                </a:ext>
              </a:extLst>
            </p:cNvPr>
            <p:cNvSpPr/>
            <p:nvPr/>
          </p:nvSpPr>
          <p:spPr>
            <a:xfrm>
              <a:off x="8695845" y="157200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C761A93-1A25-4C35-0CE0-71F19F74BC83}"/>
                </a:ext>
              </a:extLst>
            </p:cNvPr>
            <p:cNvSpPr/>
            <p:nvPr/>
          </p:nvSpPr>
          <p:spPr>
            <a:xfrm>
              <a:off x="8630789" y="15198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9E2E1E4-1025-970F-B847-00932984F5D8}"/>
                </a:ext>
              </a:extLst>
            </p:cNvPr>
            <p:cNvSpPr/>
            <p:nvPr/>
          </p:nvSpPr>
          <p:spPr>
            <a:xfrm>
              <a:off x="8497822" y="138290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6EFA366-AA28-630B-2034-94E7FBCE16F2}"/>
                </a:ext>
              </a:extLst>
            </p:cNvPr>
            <p:cNvSpPr/>
            <p:nvPr/>
          </p:nvSpPr>
          <p:spPr>
            <a:xfrm>
              <a:off x="8368189" y="12293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4461D19B-9E48-CB13-7904-4FC97665F344}"/>
                </a:ext>
              </a:extLst>
            </p:cNvPr>
            <p:cNvSpPr/>
            <p:nvPr/>
          </p:nvSpPr>
          <p:spPr>
            <a:xfrm>
              <a:off x="8571161" y="1460141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3B3A564C-F319-7A3B-4443-DA8FB81B2D70}"/>
                </a:ext>
              </a:extLst>
            </p:cNvPr>
            <p:cNvCxnSpPr>
              <a:cxnSpLocks/>
              <a:stCxn id="66" idx="5"/>
              <a:endCxn id="12" idx="1"/>
            </p:cNvCxnSpPr>
            <p:nvPr/>
          </p:nvCxnSpPr>
          <p:spPr>
            <a:xfrm>
              <a:off x="8398917" y="1260074"/>
              <a:ext cx="36496" cy="416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75">
              <a:extLst>
                <a:ext uri="{FF2B5EF4-FFF2-40B4-BE49-F238E27FC236}">
                  <a16:creationId xmlns:a16="http://schemas.microsoft.com/office/drawing/2014/main" id="{4313A25E-5C84-1069-125C-FA22C482D288}"/>
                </a:ext>
              </a:extLst>
            </p:cNvPr>
            <p:cNvCxnSpPr>
              <a:cxnSpLocks/>
              <a:stCxn id="12" idx="5"/>
              <a:endCxn id="65" idx="1"/>
            </p:cNvCxnSpPr>
            <p:nvPr/>
          </p:nvCxnSpPr>
          <p:spPr>
            <a:xfrm>
              <a:off x="8460869" y="1327160"/>
              <a:ext cx="42225" cy="61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79">
              <a:extLst>
                <a:ext uri="{FF2B5EF4-FFF2-40B4-BE49-F238E27FC236}">
                  <a16:creationId xmlns:a16="http://schemas.microsoft.com/office/drawing/2014/main" id="{AF36FC74-ED01-7687-F690-447E3586FDCE}"/>
                </a:ext>
              </a:extLst>
            </p:cNvPr>
            <p:cNvCxnSpPr>
              <a:cxnSpLocks/>
              <a:stCxn id="65" idx="5"/>
              <a:endCxn id="67" idx="1"/>
            </p:cNvCxnSpPr>
            <p:nvPr/>
          </p:nvCxnSpPr>
          <p:spPr>
            <a:xfrm>
              <a:off x="8528550" y="1413634"/>
              <a:ext cx="47883" cy="51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[R] 86">
              <a:extLst>
                <a:ext uri="{FF2B5EF4-FFF2-40B4-BE49-F238E27FC236}">
                  <a16:creationId xmlns:a16="http://schemas.microsoft.com/office/drawing/2014/main" id="{5A6617F9-13B5-5A9A-FB6E-A0131F794C98}"/>
                </a:ext>
              </a:extLst>
            </p:cNvPr>
            <p:cNvCxnSpPr>
              <a:cxnSpLocks/>
              <a:stCxn id="67" idx="5"/>
              <a:endCxn id="64" idx="1"/>
            </p:cNvCxnSpPr>
            <p:nvPr/>
          </p:nvCxnSpPr>
          <p:spPr>
            <a:xfrm>
              <a:off x="8601889" y="1490869"/>
              <a:ext cx="34172" cy="34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41F26883-6146-AE0C-9CD6-8749E7744A32}"/>
                </a:ext>
              </a:extLst>
            </p:cNvPr>
            <p:cNvCxnSpPr>
              <a:cxnSpLocks/>
              <a:stCxn id="63" idx="6"/>
              <a:endCxn id="62" idx="1"/>
            </p:cNvCxnSpPr>
            <p:nvPr/>
          </p:nvCxnSpPr>
          <p:spPr>
            <a:xfrm>
              <a:off x="8731845" y="1590008"/>
              <a:ext cx="35876" cy="3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7453A672-5F8A-2796-59B6-A96D505CFF26}"/>
                </a:ext>
              </a:extLst>
            </p:cNvPr>
            <p:cNvCxnSpPr>
              <a:cxnSpLocks/>
              <a:stCxn id="64" idx="5"/>
              <a:endCxn id="63" idx="2"/>
            </p:cNvCxnSpPr>
            <p:nvPr/>
          </p:nvCxnSpPr>
          <p:spPr>
            <a:xfrm>
              <a:off x="8661517" y="1550574"/>
              <a:ext cx="34328" cy="394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9ACFF1FE-852D-0514-3B71-6341778FBF6D}"/>
                </a:ext>
              </a:extLst>
            </p:cNvPr>
            <p:cNvCxnSpPr>
              <a:cxnSpLocks/>
              <a:stCxn id="62" idx="5"/>
              <a:endCxn id="61" idx="1"/>
            </p:cNvCxnSpPr>
            <p:nvPr/>
          </p:nvCxnSpPr>
          <p:spPr>
            <a:xfrm>
              <a:off x="8793177" y="1652718"/>
              <a:ext cx="42486" cy="34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833792A6-B351-936F-86FC-40470536DF8C}"/>
                </a:ext>
              </a:extLst>
            </p:cNvPr>
            <p:cNvCxnSpPr>
              <a:cxnSpLocks/>
              <a:stCxn id="61" idx="5"/>
              <a:endCxn id="60" idx="2"/>
            </p:cNvCxnSpPr>
            <p:nvPr/>
          </p:nvCxnSpPr>
          <p:spPr>
            <a:xfrm>
              <a:off x="8861119" y="1712400"/>
              <a:ext cx="20861" cy="28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41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F261-8C55-4C0C-6433-F9F7AF04DC61}"/>
                  </a:ext>
                </a:extLst>
              </p:cNvPr>
              <p:cNvSpPr txBox="1"/>
              <p:nvPr/>
            </p:nvSpPr>
            <p:spPr>
              <a:xfrm>
                <a:off x="1624705" y="2888069"/>
                <a:ext cx="3600922" cy="1312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rad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F261-8C55-4C0C-6433-F9F7AF04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705" y="2888069"/>
                <a:ext cx="3600922" cy="1312924"/>
              </a:xfrm>
              <a:prstGeom prst="rect">
                <a:avLst/>
              </a:prstGeom>
              <a:blipFill>
                <a:blip r:embed="rId3"/>
                <a:stretch>
                  <a:fillRect l="-704" b="-2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AE98B627-1BEF-EE3A-C68F-7C79D2EB7394}"/>
              </a:ext>
            </a:extLst>
          </p:cNvPr>
          <p:cNvGrpSpPr/>
          <p:nvPr/>
        </p:nvGrpSpPr>
        <p:grpSpPr>
          <a:xfrm>
            <a:off x="1350271" y="2611070"/>
            <a:ext cx="274434" cy="276999"/>
            <a:chOff x="4422913" y="844826"/>
            <a:chExt cx="274434" cy="2769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455AE6-EC57-6209-D10A-DE54A9EAD19E}"/>
                </a:ext>
              </a:extLst>
            </p:cNvPr>
            <p:cNvSpPr txBox="1"/>
            <p:nvPr/>
          </p:nvSpPr>
          <p:spPr>
            <a:xfrm>
              <a:off x="4422913" y="8448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1</a:t>
              </a:r>
              <a:endParaRPr kumimoji="1" lang="ko-KR" altLang="en-US" sz="12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48E15EF-ED4F-21CE-F9E4-2E2D26320F5D}"/>
                </a:ext>
              </a:extLst>
            </p:cNvPr>
            <p:cNvSpPr/>
            <p:nvPr/>
          </p:nvSpPr>
          <p:spPr>
            <a:xfrm>
              <a:off x="4452130" y="8750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C48909-DFFF-DE87-D6F4-1E40B5197BED}"/>
              </a:ext>
            </a:extLst>
          </p:cNvPr>
          <p:cNvGrpSpPr/>
          <p:nvPr/>
        </p:nvGrpSpPr>
        <p:grpSpPr>
          <a:xfrm>
            <a:off x="7011941" y="2611070"/>
            <a:ext cx="274434" cy="276999"/>
            <a:chOff x="4422913" y="844826"/>
            <a:chExt cx="274434" cy="2769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7610A7-5BDE-8CB6-6D42-E3033B91E628}"/>
                </a:ext>
              </a:extLst>
            </p:cNvPr>
            <p:cNvSpPr txBox="1"/>
            <p:nvPr/>
          </p:nvSpPr>
          <p:spPr>
            <a:xfrm>
              <a:off x="4422913" y="844826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2</a:t>
              </a:r>
              <a:endParaRPr kumimoji="1" lang="ko-KR" altLang="en-US" sz="12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7726BE-2171-9ED9-04C9-1EA651C303F8}"/>
                </a:ext>
              </a:extLst>
            </p:cNvPr>
            <p:cNvSpPr/>
            <p:nvPr/>
          </p:nvSpPr>
          <p:spPr>
            <a:xfrm>
              <a:off x="4452130" y="875091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355DAD-DEFF-A82F-7066-D23D87745950}"/>
                  </a:ext>
                </a:extLst>
              </p:cNvPr>
              <p:cNvSpPr txBox="1"/>
              <p:nvPr/>
            </p:nvSpPr>
            <p:spPr>
              <a:xfrm>
                <a:off x="7252450" y="2857335"/>
                <a:ext cx="3600922" cy="2506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ko-Kore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ore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rad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  <m:sSub>
                        <m:sSub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ore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355DAD-DEFF-A82F-7066-D23D87745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450" y="2857335"/>
                <a:ext cx="3600922" cy="2506199"/>
              </a:xfrm>
              <a:prstGeom prst="rect">
                <a:avLst/>
              </a:prstGeom>
              <a:blipFill>
                <a:blip r:embed="rId4"/>
                <a:stretch>
                  <a:fillRect l="-704"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51AFA3-479E-6FF9-E94D-6E1501979D25}"/>
                  </a:ext>
                </a:extLst>
              </p:cNvPr>
              <p:cNvSpPr txBox="1"/>
              <p:nvPr/>
            </p:nvSpPr>
            <p:spPr>
              <a:xfrm>
                <a:off x="1601639" y="4232146"/>
                <a:ext cx="6182718" cy="1933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차 관성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속도</a:t>
                </a:r>
                <a:r>
                  <a:rPr kumimoji="1" lang="en-US" altLang="ko-KR" sz="1600" dirty="0"/>
                  <a:t>)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 : 2</a:t>
                </a:r>
                <a:r>
                  <a:rPr kumimoji="1" lang="ko-KR" altLang="en-US" sz="1600" dirty="0"/>
                  <a:t>차 관성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 err="1"/>
                  <a:t>그레이디언트</a:t>
                </a:r>
                <a:r>
                  <a:rPr kumimoji="1" lang="ko-KR" altLang="en-US" sz="1600" dirty="0"/>
                  <a:t> 제곱의 지수가중이동평균</a:t>
                </a:r>
                <a:r>
                  <a:rPr kumimoji="1" lang="en-US" altLang="ko-KR" sz="1600" dirty="0"/>
                  <a:t>)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가중치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사이의 값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보통 </a:t>
                </a:r>
                <a:r>
                  <a:rPr kumimoji="1" lang="en-US" altLang="ko-KR" sz="1600" dirty="0"/>
                  <a:t>0.9)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ore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ko-Kore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ore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최근 곡면의 변화량을 반영하는 적응적 </a:t>
                </a:r>
                <a:r>
                  <a:rPr kumimoji="1" lang="ko-KR" altLang="en-US" sz="1600" dirty="0" err="1"/>
                  <a:t>학습률</a:t>
                </a:r>
                <a:endParaRPr kumimoji="1" lang="en-US" altLang="ko-KR" sz="1600" dirty="0"/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고정된 </a:t>
                </a:r>
                <a:r>
                  <a:rPr kumimoji="1" lang="ko-KR" altLang="en-US" sz="1600" dirty="0" err="1"/>
                  <a:t>학습률</a:t>
                </a:r>
                <a:endParaRPr kumimoji="1" lang="en-US" altLang="ko-KR" sz="1600" dirty="0"/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분모가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이 되지 않게 더해주는 아주 작은 상수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보통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−7, 1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kumimoji="1" lang="en-US" altLang="ko-KR" sz="1600" dirty="0"/>
                  <a:t>)</a:t>
                </a:r>
              </a:p>
              <a:p>
                <a:pPr marL="177800" indent="-1778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그레이디언트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기울기</a:t>
                </a:r>
                <a:r>
                  <a:rPr kumimoji="1"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651AFA3-479E-6FF9-E94D-6E150197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39" y="4232146"/>
                <a:ext cx="6182718" cy="1933158"/>
              </a:xfrm>
              <a:prstGeom prst="rect">
                <a:avLst/>
              </a:prstGeom>
              <a:blipFill>
                <a:blip r:embed="rId5"/>
                <a:stretch>
                  <a:fillRect l="-616" t="-1307"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CAA5B59-1BCD-DA3F-EFED-81BD6CD7429E}"/>
              </a:ext>
            </a:extLst>
          </p:cNvPr>
          <p:cNvGrpSpPr/>
          <p:nvPr/>
        </p:nvGrpSpPr>
        <p:grpSpPr>
          <a:xfrm>
            <a:off x="3235597" y="1520184"/>
            <a:ext cx="5000725" cy="739565"/>
            <a:chOff x="2783632" y="1707487"/>
            <a:chExt cx="5000725" cy="739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6200799-A95A-58A4-755B-35622B5D7BFE}"/>
                    </a:ext>
                  </a:extLst>
                </p:cNvPr>
                <p:cNvSpPr txBox="1"/>
                <p:nvPr/>
              </p:nvSpPr>
              <p:spPr>
                <a:xfrm>
                  <a:off x="2783632" y="1707487"/>
                  <a:ext cx="5000725" cy="739565"/>
                </a:xfrm>
                <a:prstGeom prst="roundRect">
                  <a:avLst/>
                </a:prstGeom>
                <a:noFill/>
                <a:ln w="317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 marL="171450" indent="-171450" algn="just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학습 초기 편향 문제를 제거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355600" lvl="1" indent="-177800" algn="just">
                    <a:buFont typeface="Wingdings" pitchFamily="2" charset="2"/>
                    <a:buChar char="ü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가 커도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lang="ko-KR" altLang="en-US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1/(1−</m:t>
                      </m:r>
                      <m:sSub>
                        <m:sSubPr>
                          <m:ctrlPr>
                            <a:rPr lang="en-US" altLang="ko-K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를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곱해줌으로써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이 작을 가능성이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↓</a:t>
                  </a:r>
                </a:p>
                <a:p>
                  <a:pPr marL="177800" lvl="1" indent="-173038" algn="just">
                    <a:buFont typeface="Arial" panose="020B0604020202020204" pitchFamily="34" charset="0"/>
                    <a:buChar char="•"/>
                  </a:pP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학습이 진행될수록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의 분모는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 수렴함으로 수식 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과 </a:t>
                  </a:r>
                  <a:r>
                    <a:rPr lang="ko-KR" alt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같아짐</a:t>
                  </a:r>
                  <a:endPara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6200799-A95A-58A4-755B-35622B5D7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632" y="1707487"/>
                  <a:ext cx="5000725" cy="739565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768C389-D5E4-069C-80BD-A6D5DDD0A77B}"/>
                </a:ext>
              </a:extLst>
            </p:cNvPr>
            <p:cNvSpPr/>
            <p:nvPr/>
          </p:nvSpPr>
          <p:spPr>
            <a:xfrm>
              <a:off x="6857649" y="2155837"/>
              <a:ext cx="180000" cy="18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EEE6A5D-165B-DB58-64EB-CF453C2E013A}"/>
              </a:ext>
            </a:extLst>
          </p:cNvPr>
          <p:cNvCxnSpPr>
            <a:cxnSpLocks/>
            <a:stCxn id="4" idx="0"/>
            <a:endCxn id="11" idx="0"/>
          </p:cNvCxnSpPr>
          <p:nvPr/>
        </p:nvCxnSpPr>
        <p:spPr>
          <a:xfrm rot="5400000" flipH="1" flipV="1">
            <a:off x="6223671" y="58830"/>
            <a:ext cx="30734" cy="5627745"/>
          </a:xfrm>
          <a:prstGeom prst="curvedConnector3">
            <a:avLst>
              <a:gd name="adj1" fmla="val 159752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B56283-185F-239A-15C1-F411B0C69B2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99856" y="3932713"/>
            <a:ext cx="410924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ADB8B-75DD-1A3F-A5A9-D7BB10C68BB0}"/>
              </a:ext>
            </a:extLst>
          </p:cNvPr>
          <p:cNvSpPr txBox="1"/>
          <p:nvPr/>
        </p:nvSpPr>
        <p:spPr>
          <a:xfrm>
            <a:off x="5210780" y="3805018"/>
            <a:ext cx="1023943" cy="255389"/>
          </a:xfrm>
          <a:prstGeom prst="roundRect">
            <a:avLst/>
          </a:prstGeom>
          <a:noFill/>
          <a:ln w="31750">
            <a:solidFill>
              <a:schemeClr val="bg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관성을 갖는 속도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(Optimization)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(Optimization)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 함수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(Loss Function)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최소화하는 파라미터를 구하는 과정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손실함수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(Loss Function)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실제 값과 예측 값의 차이를 비교하는 함수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763" name="그룹 762">
            <a:extLst>
              <a:ext uri="{FF2B5EF4-FFF2-40B4-BE49-F238E27FC236}">
                <a16:creationId xmlns:a16="http://schemas.microsoft.com/office/drawing/2014/main" id="{0E6868E9-9594-D3C1-86BF-B90E5B171D4A}"/>
              </a:ext>
            </a:extLst>
          </p:cNvPr>
          <p:cNvGrpSpPr/>
          <p:nvPr/>
        </p:nvGrpSpPr>
        <p:grpSpPr>
          <a:xfrm>
            <a:off x="1301984" y="3068960"/>
            <a:ext cx="9588032" cy="3070163"/>
            <a:chOff x="821893" y="2996952"/>
            <a:chExt cx="9588032" cy="30701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D5F9A4-54D3-3C33-843A-CC094FC13176}"/>
                </a:ext>
              </a:extLst>
            </p:cNvPr>
            <p:cNvSpPr txBox="1"/>
            <p:nvPr/>
          </p:nvSpPr>
          <p:spPr>
            <a:xfrm>
              <a:off x="821893" y="3958497"/>
              <a:ext cx="129497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학습데이터 입력</a:t>
              </a:r>
              <a:endParaRPr kumimoji="1" lang="en-US" altLang="ko-KR" sz="1200" dirty="0"/>
            </a:p>
            <a:p>
              <a:pPr algn="ctr"/>
              <a:r>
                <a:rPr kumimoji="1" lang="en-US" altLang="ko-KR" sz="1200" dirty="0"/>
                <a:t>(Training Input)</a:t>
              </a:r>
              <a:endParaRPr kumimoji="1" lang="ko-KR" altLang="en-US" sz="12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1FD7BC-8E0D-DD95-33FC-F550D21BF843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2116863" y="4189329"/>
              <a:ext cx="6492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5" name="그룹 724">
              <a:extLst>
                <a:ext uri="{FF2B5EF4-FFF2-40B4-BE49-F238E27FC236}">
                  <a16:creationId xmlns:a16="http://schemas.microsoft.com/office/drawing/2014/main" id="{E69D6352-C03B-9CE0-6884-EEEBBC84BCAD}"/>
                </a:ext>
              </a:extLst>
            </p:cNvPr>
            <p:cNvGrpSpPr/>
            <p:nvPr/>
          </p:nvGrpSpPr>
          <p:grpSpPr>
            <a:xfrm>
              <a:off x="3102485" y="2996952"/>
              <a:ext cx="3065523" cy="2397169"/>
              <a:chOff x="2999656" y="3198167"/>
              <a:chExt cx="3065523" cy="239716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AF68F43-908B-232E-C449-A143916D10EE}"/>
                  </a:ext>
                </a:extLst>
              </p:cNvPr>
              <p:cNvSpPr/>
              <p:nvPr/>
            </p:nvSpPr>
            <p:spPr>
              <a:xfrm>
                <a:off x="3647728" y="319816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F9CB9D2-8DE2-9815-5069-9BFC94865C01}"/>
                  </a:ext>
                </a:extLst>
              </p:cNvPr>
              <p:cNvSpPr/>
              <p:nvPr/>
            </p:nvSpPr>
            <p:spPr>
              <a:xfrm>
                <a:off x="3647728" y="348163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72D6AA8-79B4-BDD8-63A7-5589CC77695F}"/>
                  </a:ext>
                </a:extLst>
              </p:cNvPr>
              <p:cNvSpPr/>
              <p:nvPr/>
            </p:nvSpPr>
            <p:spPr>
              <a:xfrm>
                <a:off x="3647728" y="376510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0AA905E-E651-B235-1C54-D080FAA86B30}"/>
                  </a:ext>
                </a:extLst>
              </p:cNvPr>
              <p:cNvSpPr/>
              <p:nvPr/>
            </p:nvSpPr>
            <p:spPr>
              <a:xfrm>
                <a:off x="3647728" y="404398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63E5D2A-953E-2B88-D5CF-DBE71BA6D175}"/>
                  </a:ext>
                </a:extLst>
              </p:cNvPr>
              <p:cNvSpPr/>
              <p:nvPr/>
            </p:nvSpPr>
            <p:spPr>
              <a:xfrm>
                <a:off x="3647728" y="43274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AA5A244-12B3-41DD-AE14-0C5FAE18C907}"/>
                  </a:ext>
                </a:extLst>
              </p:cNvPr>
              <p:cNvSpPr/>
              <p:nvPr/>
            </p:nvSpPr>
            <p:spPr>
              <a:xfrm>
                <a:off x="3647728" y="461092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D85DED1-2FE7-2E02-F131-E57BCF13D02C}"/>
                  </a:ext>
                </a:extLst>
              </p:cNvPr>
              <p:cNvSpPr/>
              <p:nvPr/>
            </p:nvSpPr>
            <p:spPr>
              <a:xfrm>
                <a:off x="3647728" y="4894391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26ADFB5-D5EB-D232-52F9-3EFB50982D20}"/>
                  </a:ext>
                </a:extLst>
              </p:cNvPr>
              <p:cNvSpPr/>
              <p:nvPr/>
            </p:nvSpPr>
            <p:spPr>
              <a:xfrm>
                <a:off x="3647728" y="51678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F9DF703-359C-1941-5FC1-B838EFCFBAE5}"/>
                  </a:ext>
                </a:extLst>
              </p:cNvPr>
              <p:cNvSpPr/>
              <p:nvPr/>
            </p:nvSpPr>
            <p:spPr>
              <a:xfrm>
                <a:off x="3647728" y="54513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8D749805-399A-5DA7-15EA-12B60E2F0439}"/>
                  </a:ext>
                </a:extLst>
              </p:cNvPr>
              <p:cNvSpPr/>
              <p:nvPr/>
            </p:nvSpPr>
            <p:spPr>
              <a:xfrm>
                <a:off x="5017054" y="319816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30944CE-639E-C24F-5E5F-0D684566D5DF}"/>
                  </a:ext>
                </a:extLst>
              </p:cNvPr>
              <p:cNvSpPr/>
              <p:nvPr/>
            </p:nvSpPr>
            <p:spPr>
              <a:xfrm>
                <a:off x="5017054" y="348163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A1DD69C8-6DFF-B941-1E4F-0E2F6E516C1F}"/>
                  </a:ext>
                </a:extLst>
              </p:cNvPr>
              <p:cNvSpPr/>
              <p:nvPr/>
            </p:nvSpPr>
            <p:spPr>
              <a:xfrm>
                <a:off x="5017054" y="376510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1327D93-CABA-EB65-1EB0-A177323B78D2}"/>
                  </a:ext>
                </a:extLst>
              </p:cNvPr>
              <p:cNvSpPr/>
              <p:nvPr/>
            </p:nvSpPr>
            <p:spPr>
              <a:xfrm>
                <a:off x="5017054" y="404398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D2F3D60-97ED-AE8B-0D0B-C235C06E5B90}"/>
                  </a:ext>
                </a:extLst>
              </p:cNvPr>
              <p:cNvSpPr/>
              <p:nvPr/>
            </p:nvSpPr>
            <p:spPr>
              <a:xfrm>
                <a:off x="5017054" y="43274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54DB5DD-3BA4-121E-AFD3-20CC10C302C8}"/>
                  </a:ext>
                </a:extLst>
              </p:cNvPr>
              <p:cNvSpPr/>
              <p:nvPr/>
            </p:nvSpPr>
            <p:spPr>
              <a:xfrm>
                <a:off x="5017054" y="461092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DC8CFCB-2FC7-5941-7EED-8A209DD6E44A}"/>
                  </a:ext>
                </a:extLst>
              </p:cNvPr>
              <p:cNvSpPr/>
              <p:nvPr/>
            </p:nvSpPr>
            <p:spPr>
              <a:xfrm>
                <a:off x="5017054" y="4894391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FC79AAB-B6AA-9DE0-54C5-4A8278CA313A}"/>
                  </a:ext>
                </a:extLst>
              </p:cNvPr>
              <p:cNvSpPr/>
              <p:nvPr/>
            </p:nvSpPr>
            <p:spPr>
              <a:xfrm>
                <a:off x="5017054" y="51678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9FAB9AB8-E3EE-DF19-5D76-66B7C8B989E7}"/>
                  </a:ext>
                </a:extLst>
              </p:cNvPr>
              <p:cNvSpPr/>
              <p:nvPr/>
            </p:nvSpPr>
            <p:spPr>
              <a:xfrm>
                <a:off x="5017054" y="54513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4" name="직선 연결선[R] 93">
                <a:extLst>
                  <a:ext uri="{FF2B5EF4-FFF2-40B4-BE49-F238E27FC236}">
                    <a16:creationId xmlns:a16="http://schemas.microsoft.com/office/drawing/2014/main" id="{FEFA84DE-36FE-29A6-E937-7D0D23E3B301}"/>
                  </a:ext>
                </a:extLst>
              </p:cNvPr>
              <p:cNvCxnSpPr>
                <a:cxnSpLocks/>
                <a:stCxn id="11" idx="6"/>
                <a:endCxn id="31" idx="2"/>
              </p:cNvCxnSpPr>
              <p:nvPr/>
            </p:nvCxnSpPr>
            <p:spPr>
              <a:xfrm>
                <a:off x="3791744" y="3270175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[R] 101">
                <a:extLst>
                  <a:ext uri="{FF2B5EF4-FFF2-40B4-BE49-F238E27FC236}">
                    <a16:creationId xmlns:a16="http://schemas.microsoft.com/office/drawing/2014/main" id="{847EA5A9-F1C7-7914-3F48-D2C7DD1B375D}"/>
                  </a:ext>
                </a:extLst>
              </p:cNvPr>
              <p:cNvCxnSpPr>
                <a:cxnSpLocks/>
                <a:stCxn id="11" idx="6"/>
                <a:endCxn id="32" idx="2"/>
              </p:cNvCxnSpPr>
              <p:nvPr/>
            </p:nvCxnSpPr>
            <p:spPr>
              <a:xfrm>
                <a:off x="3791744" y="3270175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[R] 104">
                <a:extLst>
                  <a:ext uri="{FF2B5EF4-FFF2-40B4-BE49-F238E27FC236}">
                    <a16:creationId xmlns:a16="http://schemas.microsoft.com/office/drawing/2014/main" id="{F100D9ED-364E-AF4B-9015-7E7D36C7B17F}"/>
                  </a:ext>
                </a:extLst>
              </p:cNvPr>
              <p:cNvCxnSpPr>
                <a:cxnSpLocks/>
                <a:stCxn id="11" idx="6"/>
                <a:endCxn id="33" idx="2"/>
              </p:cNvCxnSpPr>
              <p:nvPr/>
            </p:nvCxnSpPr>
            <p:spPr>
              <a:xfrm>
                <a:off x="3791744" y="3270175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[R] 107">
                <a:extLst>
                  <a:ext uri="{FF2B5EF4-FFF2-40B4-BE49-F238E27FC236}">
                    <a16:creationId xmlns:a16="http://schemas.microsoft.com/office/drawing/2014/main" id="{B8DA398F-2818-215B-970A-D16AA002636B}"/>
                  </a:ext>
                </a:extLst>
              </p:cNvPr>
              <p:cNvCxnSpPr>
                <a:cxnSpLocks/>
                <a:stCxn id="11" idx="6"/>
                <a:endCxn id="37" idx="2"/>
              </p:cNvCxnSpPr>
              <p:nvPr/>
            </p:nvCxnSpPr>
            <p:spPr>
              <a:xfrm>
                <a:off x="3791744" y="3270175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[R] 110">
                <a:extLst>
                  <a:ext uri="{FF2B5EF4-FFF2-40B4-BE49-F238E27FC236}">
                    <a16:creationId xmlns:a16="http://schemas.microsoft.com/office/drawing/2014/main" id="{48984937-602C-E61C-DEDE-EF861C36F4EA}"/>
                  </a:ext>
                </a:extLst>
              </p:cNvPr>
              <p:cNvCxnSpPr>
                <a:cxnSpLocks/>
                <a:stCxn id="11" idx="6"/>
                <a:endCxn id="39" idx="2"/>
              </p:cNvCxnSpPr>
              <p:nvPr/>
            </p:nvCxnSpPr>
            <p:spPr>
              <a:xfrm>
                <a:off x="3791744" y="3270175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[R] 113">
                <a:extLst>
                  <a:ext uri="{FF2B5EF4-FFF2-40B4-BE49-F238E27FC236}">
                    <a16:creationId xmlns:a16="http://schemas.microsoft.com/office/drawing/2014/main" id="{C1BEE1A7-A042-16B8-9DB1-A1B91159B3A7}"/>
                  </a:ext>
                </a:extLst>
              </p:cNvPr>
              <p:cNvCxnSpPr>
                <a:cxnSpLocks/>
                <a:stCxn id="11" idx="6"/>
                <a:endCxn id="40" idx="2"/>
              </p:cNvCxnSpPr>
              <p:nvPr/>
            </p:nvCxnSpPr>
            <p:spPr>
              <a:xfrm>
                <a:off x="3791744" y="3270175"/>
                <a:ext cx="1225310" cy="1412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[R] 116">
                <a:extLst>
                  <a:ext uri="{FF2B5EF4-FFF2-40B4-BE49-F238E27FC236}">
                    <a16:creationId xmlns:a16="http://schemas.microsoft.com/office/drawing/2014/main" id="{D561EEA1-23C7-E0EB-BC97-C552F8377F5F}"/>
                  </a:ext>
                </a:extLst>
              </p:cNvPr>
              <p:cNvCxnSpPr>
                <a:cxnSpLocks/>
                <a:stCxn id="11" idx="6"/>
                <a:endCxn id="41" idx="2"/>
              </p:cNvCxnSpPr>
              <p:nvPr/>
            </p:nvCxnSpPr>
            <p:spPr>
              <a:xfrm>
                <a:off x="3791744" y="3270175"/>
                <a:ext cx="1225310" cy="169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[R] 119">
                <a:extLst>
                  <a:ext uri="{FF2B5EF4-FFF2-40B4-BE49-F238E27FC236}">
                    <a16:creationId xmlns:a16="http://schemas.microsoft.com/office/drawing/2014/main" id="{60D6B0E3-7342-A088-8ACF-76A463F003A9}"/>
                  </a:ext>
                </a:extLst>
              </p:cNvPr>
              <p:cNvCxnSpPr>
                <a:cxnSpLocks/>
                <a:stCxn id="11" idx="6"/>
                <a:endCxn id="42" idx="2"/>
              </p:cNvCxnSpPr>
              <p:nvPr/>
            </p:nvCxnSpPr>
            <p:spPr>
              <a:xfrm>
                <a:off x="3791744" y="3270175"/>
                <a:ext cx="1225310" cy="196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[R] 122">
                <a:extLst>
                  <a:ext uri="{FF2B5EF4-FFF2-40B4-BE49-F238E27FC236}">
                    <a16:creationId xmlns:a16="http://schemas.microsoft.com/office/drawing/2014/main" id="{A17D56BB-CBB3-48A2-A988-5E3112BC70C1}"/>
                  </a:ext>
                </a:extLst>
              </p:cNvPr>
              <p:cNvCxnSpPr>
                <a:cxnSpLocks/>
                <a:stCxn id="11" idx="6"/>
                <a:endCxn id="43" idx="2"/>
              </p:cNvCxnSpPr>
              <p:nvPr/>
            </p:nvCxnSpPr>
            <p:spPr>
              <a:xfrm>
                <a:off x="3791744" y="3270175"/>
                <a:ext cx="1225310" cy="22531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[R] 128">
                <a:extLst>
                  <a:ext uri="{FF2B5EF4-FFF2-40B4-BE49-F238E27FC236}">
                    <a16:creationId xmlns:a16="http://schemas.microsoft.com/office/drawing/2014/main" id="{8BF410F1-5A7F-CCFD-FD2E-FEEE57C6EDC7}"/>
                  </a:ext>
                </a:extLst>
              </p:cNvPr>
              <p:cNvCxnSpPr>
                <a:cxnSpLocks/>
                <a:stCxn id="13" idx="6"/>
                <a:endCxn id="31" idx="2"/>
              </p:cNvCxnSpPr>
              <p:nvPr/>
            </p:nvCxnSpPr>
            <p:spPr>
              <a:xfrm flipV="1">
                <a:off x="3791744" y="3270175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F4674D7D-EFEE-1075-FA1A-B94908D11B81}"/>
                  </a:ext>
                </a:extLst>
              </p:cNvPr>
              <p:cNvCxnSpPr>
                <a:cxnSpLocks/>
                <a:stCxn id="13" idx="6"/>
                <a:endCxn id="32" idx="2"/>
              </p:cNvCxnSpPr>
              <p:nvPr/>
            </p:nvCxnSpPr>
            <p:spPr>
              <a:xfrm>
                <a:off x="3791744" y="3553643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[R] 134">
                <a:extLst>
                  <a:ext uri="{FF2B5EF4-FFF2-40B4-BE49-F238E27FC236}">
                    <a16:creationId xmlns:a16="http://schemas.microsoft.com/office/drawing/2014/main" id="{6D63AD4F-3640-8DFA-6992-4D6A484C035A}"/>
                  </a:ext>
                </a:extLst>
              </p:cNvPr>
              <p:cNvCxnSpPr>
                <a:cxnSpLocks/>
                <a:stCxn id="13" idx="6"/>
                <a:endCxn id="37" idx="2"/>
              </p:cNvCxnSpPr>
              <p:nvPr/>
            </p:nvCxnSpPr>
            <p:spPr>
              <a:xfrm>
                <a:off x="3791744" y="3553643"/>
                <a:ext cx="1225310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[R] 137">
                <a:extLst>
                  <a:ext uri="{FF2B5EF4-FFF2-40B4-BE49-F238E27FC236}">
                    <a16:creationId xmlns:a16="http://schemas.microsoft.com/office/drawing/2014/main" id="{FCDCFB34-6FED-26CE-6CEB-186C4A2527FF}"/>
                  </a:ext>
                </a:extLst>
              </p:cNvPr>
              <p:cNvCxnSpPr>
                <a:cxnSpLocks/>
                <a:stCxn id="13" idx="6"/>
                <a:endCxn id="33" idx="2"/>
              </p:cNvCxnSpPr>
              <p:nvPr/>
            </p:nvCxnSpPr>
            <p:spPr>
              <a:xfrm>
                <a:off x="3791744" y="3553643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[R] 140">
                <a:extLst>
                  <a:ext uri="{FF2B5EF4-FFF2-40B4-BE49-F238E27FC236}">
                    <a16:creationId xmlns:a16="http://schemas.microsoft.com/office/drawing/2014/main" id="{463B62A5-E82A-EBD1-3E77-E7F4E43E37BC}"/>
                  </a:ext>
                </a:extLst>
              </p:cNvPr>
              <p:cNvCxnSpPr>
                <a:cxnSpLocks/>
                <a:stCxn id="13" idx="6"/>
                <a:endCxn id="39" idx="2"/>
              </p:cNvCxnSpPr>
              <p:nvPr/>
            </p:nvCxnSpPr>
            <p:spPr>
              <a:xfrm>
                <a:off x="3791744" y="3553643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[R] 143">
                <a:extLst>
                  <a:ext uri="{FF2B5EF4-FFF2-40B4-BE49-F238E27FC236}">
                    <a16:creationId xmlns:a16="http://schemas.microsoft.com/office/drawing/2014/main" id="{50EF0CDB-0A62-F45F-775B-E1A2D1AEBA38}"/>
                  </a:ext>
                </a:extLst>
              </p:cNvPr>
              <p:cNvCxnSpPr>
                <a:cxnSpLocks/>
                <a:stCxn id="13" idx="6"/>
                <a:endCxn id="40" idx="2"/>
              </p:cNvCxnSpPr>
              <p:nvPr/>
            </p:nvCxnSpPr>
            <p:spPr>
              <a:xfrm>
                <a:off x="3791744" y="3553643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[R] 146">
                <a:extLst>
                  <a:ext uri="{FF2B5EF4-FFF2-40B4-BE49-F238E27FC236}">
                    <a16:creationId xmlns:a16="http://schemas.microsoft.com/office/drawing/2014/main" id="{3F0364E4-5FBF-45E8-8A65-13D20677E316}"/>
                  </a:ext>
                </a:extLst>
              </p:cNvPr>
              <p:cNvCxnSpPr>
                <a:cxnSpLocks/>
                <a:stCxn id="13" idx="6"/>
                <a:endCxn id="41" idx="2"/>
              </p:cNvCxnSpPr>
              <p:nvPr/>
            </p:nvCxnSpPr>
            <p:spPr>
              <a:xfrm>
                <a:off x="3791744" y="3553643"/>
                <a:ext cx="1225310" cy="1412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[R] 149">
                <a:extLst>
                  <a:ext uri="{FF2B5EF4-FFF2-40B4-BE49-F238E27FC236}">
                    <a16:creationId xmlns:a16="http://schemas.microsoft.com/office/drawing/2014/main" id="{8837E702-B5AF-4EC4-B656-5D0152546FE7}"/>
                  </a:ext>
                </a:extLst>
              </p:cNvPr>
              <p:cNvCxnSpPr>
                <a:cxnSpLocks/>
                <a:stCxn id="13" idx="6"/>
                <a:endCxn id="42" idx="2"/>
              </p:cNvCxnSpPr>
              <p:nvPr/>
            </p:nvCxnSpPr>
            <p:spPr>
              <a:xfrm>
                <a:off x="3791744" y="3553643"/>
                <a:ext cx="1225310" cy="1686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[R] 152">
                <a:extLst>
                  <a:ext uri="{FF2B5EF4-FFF2-40B4-BE49-F238E27FC236}">
                    <a16:creationId xmlns:a16="http://schemas.microsoft.com/office/drawing/2014/main" id="{BB34E4C7-EB4B-CDDC-F484-19B1A4D0CFCF}"/>
                  </a:ext>
                </a:extLst>
              </p:cNvPr>
              <p:cNvCxnSpPr>
                <a:cxnSpLocks/>
                <a:stCxn id="13" idx="6"/>
                <a:endCxn id="43" idx="2"/>
              </p:cNvCxnSpPr>
              <p:nvPr/>
            </p:nvCxnSpPr>
            <p:spPr>
              <a:xfrm>
                <a:off x="3791744" y="3553643"/>
                <a:ext cx="1225310" cy="196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[R] 160">
                <a:extLst>
                  <a:ext uri="{FF2B5EF4-FFF2-40B4-BE49-F238E27FC236}">
                    <a16:creationId xmlns:a16="http://schemas.microsoft.com/office/drawing/2014/main" id="{ECBA93B3-7A3C-B468-2FC7-ED1EF05289D3}"/>
                  </a:ext>
                </a:extLst>
              </p:cNvPr>
              <p:cNvCxnSpPr>
                <a:cxnSpLocks/>
                <a:stCxn id="15" idx="6"/>
                <a:endCxn id="31" idx="2"/>
              </p:cNvCxnSpPr>
              <p:nvPr/>
            </p:nvCxnSpPr>
            <p:spPr>
              <a:xfrm flipV="1">
                <a:off x="3791744" y="3270175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[R] 163">
                <a:extLst>
                  <a:ext uri="{FF2B5EF4-FFF2-40B4-BE49-F238E27FC236}">
                    <a16:creationId xmlns:a16="http://schemas.microsoft.com/office/drawing/2014/main" id="{2664C40F-E778-0938-3652-E67E69EEA592}"/>
                  </a:ext>
                </a:extLst>
              </p:cNvPr>
              <p:cNvCxnSpPr>
                <a:cxnSpLocks/>
                <a:stCxn id="15" idx="6"/>
                <a:endCxn id="32" idx="2"/>
              </p:cNvCxnSpPr>
              <p:nvPr/>
            </p:nvCxnSpPr>
            <p:spPr>
              <a:xfrm flipV="1">
                <a:off x="3791744" y="3553643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[R] 166">
                <a:extLst>
                  <a:ext uri="{FF2B5EF4-FFF2-40B4-BE49-F238E27FC236}">
                    <a16:creationId xmlns:a16="http://schemas.microsoft.com/office/drawing/2014/main" id="{873631FE-B17A-3B7A-37B2-1937CD5A4532}"/>
                  </a:ext>
                </a:extLst>
              </p:cNvPr>
              <p:cNvCxnSpPr>
                <a:cxnSpLocks/>
                <a:stCxn id="15" idx="6"/>
                <a:endCxn id="33" idx="2"/>
              </p:cNvCxnSpPr>
              <p:nvPr/>
            </p:nvCxnSpPr>
            <p:spPr>
              <a:xfrm>
                <a:off x="3791744" y="3837111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[R] 169">
                <a:extLst>
                  <a:ext uri="{FF2B5EF4-FFF2-40B4-BE49-F238E27FC236}">
                    <a16:creationId xmlns:a16="http://schemas.microsoft.com/office/drawing/2014/main" id="{A54035BF-0FCE-BDEB-A16A-9DD0C52468FE}"/>
                  </a:ext>
                </a:extLst>
              </p:cNvPr>
              <p:cNvCxnSpPr>
                <a:cxnSpLocks/>
                <a:stCxn id="15" idx="6"/>
                <a:endCxn id="37" idx="2"/>
              </p:cNvCxnSpPr>
              <p:nvPr/>
            </p:nvCxnSpPr>
            <p:spPr>
              <a:xfrm>
                <a:off x="3791744" y="3837111"/>
                <a:ext cx="1225310" cy="2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[R] 172">
                <a:extLst>
                  <a:ext uri="{FF2B5EF4-FFF2-40B4-BE49-F238E27FC236}">
                    <a16:creationId xmlns:a16="http://schemas.microsoft.com/office/drawing/2014/main" id="{09D431A5-FC60-5D46-ED86-053B078AF20E}"/>
                  </a:ext>
                </a:extLst>
              </p:cNvPr>
              <p:cNvCxnSpPr>
                <a:cxnSpLocks/>
                <a:stCxn id="15" idx="6"/>
                <a:endCxn id="39" idx="2"/>
              </p:cNvCxnSpPr>
              <p:nvPr/>
            </p:nvCxnSpPr>
            <p:spPr>
              <a:xfrm>
                <a:off x="3791744" y="3837111"/>
                <a:ext cx="1225310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[R] 175">
                <a:extLst>
                  <a:ext uri="{FF2B5EF4-FFF2-40B4-BE49-F238E27FC236}">
                    <a16:creationId xmlns:a16="http://schemas.microsoft.com/office/drawing/2014/main" id="{813C3FE1-8D6A-F4C7-C32B-3DF14669AFDE}"/>
                  </a:ext>
                </a:extLst>
              </p:cNvPr>
              <p:cNvCxnSpPr>
                <a:cxnSpLocks/>
                <a:stCxn id="15" idx="6"/>
                <a:endCxn id="40" idx="2"/>
              </p:cNvCxnSpPr>
              <p:nvPr/>
            </p:nvCxnSpPr>
            <p:spPr>
              <a:xfrm>
                <a:off x="3791744" y="3837111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[R] 178">
                <a:extLst>
                  <a:ext uri="{FF2B5EF4-FFF2-40B4-BE49-F238E27FC236}">
                    <a16:creationId xmlns:a16="http://schemas.microsoft.com/office/drawing/2014/main" id="{0B369078-85AD-D889-5547-65DCB946748F}"/>
                  </a:ext>
                </a:extLst>
              </p:cNvPr>
              <p:cNvCxnSpPr>
                <a:cxnSpLocks/>
                <a:stCxn id="15" idx="6"/>
                <a:endCxn id="41" idx="2"/>
              </p:cNvCxnSpPr>
              <p:nvPr/>
            </p:nvCxnSpPr>
            <p:spPr>
              <a:xfrm>
                <a:off x="3791744" y="3837111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[R] 181">
                <a:extLst>
                  <a:ext uri="{FF2B5EF4-FFF2-40B4-BE49-F238E27FC236}">
                    <a16:creationId xmlns:a16="http://schemas.microsoft.com/office/drawing/2014/main" id="{CAB4CE13-5CB5-6539-DDD3-2A13683ED875}"/>
                  </a:ext>
                </a:extLst>
              </p:cNvPr>
              <p:cNvCxnSpPr>
                <a:cxnSpLocks/>
                <a:stCxn id="15" idx="6"/>
                <a:endCxn id="42" idx="2"/>
              </p:cNvCxnSpPr>
              <p:nvPr/>
            </p:nvCxnSpPr>
            <p:spPr>
              <a:xfrm>
                <a:off x="3791744" y="3837111"/>
                <a:ext cx="1225310" cy="1402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[R] 184">
                <a:extLst>
                  <a:ext uri="{FF2B5EF4-FFF2-40B4-BE49-F238E27FC236}">
                    <a16:creationId xmlns:a16="http://schemas.microsoft.com/office/drawing/2014/main" id="{9C3F6F99-ABDD-251E-F166-14825A2798CE}"/>
                  </a:ext>
                </a:extLst>
              </p:cNvPr>
              <p:cNvCxnSpPr>
                <a:cxnSpLocks/>
                <a:stCxn id="15" idx="6"/>
                <a:endCxn id="43" idx="2"/>
              </p:cNvCxnSpPr>
              <p:nvPr/>
            </p:nvCxnSpPr>
            <p:spPr>
              <a:xfrm>
                <a:off x="3791744" y="3837111"/>
                <a:ext cx="1225310" cy="1686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[R] 187">
                <a:extLst>
                  <a:ext uri="{FF2B5EF4-FFF2-40B4-BE49-F238E27FC236}">
                    <a16:creationId xmlns:a16="http://schemas.microsoft.com/office/drawing/2014/main" id="{69A5D4D2-5954-E663-94A1-A86566387F98}"/>
                  </a:ext>
                </a:extLst>
              </p:cNvPr>
              <p:cNvCxnSpPr>
                <a:cxnSpLocks/>
                <a:stCxn id="16" idx="6"/>
                <a:endCxn id="43" idx="2"/>
              </p:cNvCxnSpPr>
              <p:nvPr/>
            </p:nvCxnSpPr>
            <p:spPr>
              <a:xfrm>
                <a:off x="3791744" y="4115995"/>
                <a:ext cx="1225310" cy="1407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[R] 190">
                <a:extLst>
                  <a:ext uri="{FF2B5EF4-FFF2-40B4-BE49-F238E27FC236}">
                    <a16:creationId xmlns:a16="http://schemas.microsoft.com/office/drawing/2014/main" id="{6380C459-B66E-25AA-97A4-950F67D38EF6}"/>
                  </a:ext>
                </a:extLst>
              </p:cNvPr>
              <p:cNvCxnSpPr>
                <a:cxnSpLocks/>
                <a:stCxn id="16" idx="6"/>
                <a:endCxn id="42" idx="2"/>
              </p:cNvCxnSpPr>
              <p:nvPr/>
            </p:nvCxnSpPr>
            <p:spPr>
              <a:xfrm>
                <a:off x="3791744" y="4115995"/>
                <a:ext cx="1225310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[R] 193">
                <a:extLst>
                  <a:ext uri="{FF2B5EF4-FFF2-40B4-BE49-F238E27FC236}">
                    <a16:creationId xmlns:a16="http://schemas.microsoft.com/office/drawing/2014/main" id="{5129F23C-C187-BEA4-B10C-660B3A2B6450}"/>
                  </a:ext>
                </a:extLst>
              </p:cNvPr>
              <p:cNvCxnSpPr>
                <a:cxnSpLocks/>
                <a:stCxn id="16" idx="6"/>
                <a:endCxn id="41" idx="2"/>
              </p:cNvCxnSpPr>
              <p:nvPr/>
            </p:nvCxnSpPr>
            <p:spPr>
              <a:xfrm>
                <a:off x="3791744" y="4115995"/>
                <a:ext cx="1225310" cy="850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[R] 196">
                <a:extLst>
                  <a:ext uri="{FF2B5EF4-FFF2-40B4-BE49-F238E27FC236}">
                    <a16:creationId xmlns:a16="http://schemas.microsoft.com/office/drawing/2014/main" id="{357CF306-5D11-5E19-9183-0A45393D00C1}"/>
                  </a:ext>
                </a:extLst>
              </p:cNvPr>
              <p:cNvCxnSpPr>
                <a:cxnSpLocks/>
                <a:stCxn id="16" idx="6"/>
                <a:endCxn id="40" idx="2"/>
              </p:cNvCxnSpPr>
              <p:nvPr/>
            </p:nvCxnSpPr>
            <p:spPr>
              <a:xfrm>
                <a:off x="3791744" y="4115995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[R] 199">
                <a:extLst>
                  <a:ext uri="{FF2B5EF4-FFF2-40B4-BE49-F238E27FC236}">
                    <a16:creationId xmlns:a16="http://schemas.microsoft.com/office/drawing/2014/main" id="{CCF4EB50-608E-3F8A-839D-EEB72BB10908}"/>
                  </a:ext>
                </a:extLst>
              </p:cNvPr>
              <p:cNvCxnSpPr>
                <a:cxnSpLocks/>
                <a:stCxn id="16" idx="6"/>
                <a:endCxn id="39" idx="2"/>
              </p:cNvCxnSpPr>
              <p:nvPr/>
            </p:nvCxnSpPr>
            <p:spPr>
              <a:xfrm>
                <a:off x="3791744" y="4115995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[R] 202">
                <a:extLst>
                  <a:ext uri="{FF2B5EF4-FFF2-40B4-BE49-F238E27FC236}">
                    <a16:creationId xmlns:a16="http://schemas.microsoft.com/office/drawing/2014/main" id="{E4963C49-E40A-900C-5980-D12483426BC6}"/>
                  </a:ext>
                </a:extLst>
              </p:cNvPr>
              <p:cNvCxnSpPr>
                <a:cxnSpLocks/>
                <a:stCxn id="16" idx="6"/>
                <a:endCxn id="37" idx="2"/>
              </p:cNvCxnSpPr>
              <p:nvPr/>
            </p:nvCxnSpPr>
            <p:spPr>
              <a:xfrm>
                <a:off x="3791744" y="4115995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[R] 205">
                <a:extLst>
                  <a:ext uri="{FF2B5EF4-FFF2-40B4-BE49-F238E27FC236}">
                    <a16:creationId xmlns:a16="http://schemas.microsoft.com/office/drawing/2014/main" id="{84739E7B-B1F9-971C-67CF-02A2082AAB6D}"/>
                  </a:ext>
                </a:extLst>
              </p:cNvPr>
              <p:cNvCxnSpPr>
                <a:cxnSpLocks/>
                <a:stCxn id="16" idx="6"/>
                <a:endCxn id="33" idx="2"/>
              </p:cNvCxnSpPr>
              <p:nvPr/>
            </p:nvCxnSpPr>
            <p:spPr>
              <a:xfrm flipV="1">
                <a:off x="3791744" y="3837111"/>
                <a:ext cx="1225310" cy="2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[R] 208">
                <a:extLst>
                  <a:ext uri="{FF2B5EF4-FFF2-40B4-BE49-F238E27FC236}">
                    <a16:creationId xmlns:a16="http://schemas.microsoft.com/office/drawing/2014/main" id="{863C4FC8-21C1-7D7D-68F5-9E5EBB3E2EBE}"/>
                  </a:ext>
                </a:extLst>
              </p:cNvPr>
              <p:cNvCxnSpPr>
                <a:cxnSpLocks/>
                <a:stCxn id="16" idx="6"/>
                <a:endCxn id="32" idx="2"/>
              </p:cNvCxnSpPr>
              <p:nvPr/>
            </p:nvCxnSpPr>
            <p:spPr>
              <a:xfrm flipV="1">
                <a:off x="3791744" y="3553643"/>
                <a:ext cx="1225310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[R] 211">
                <a:extLst>
                  <a:ext uri="{FF2B5EF4-FFF2-40B4-BE49-F238E27FC236}">
                    <a16:creationId xmlns:a16="http://schemas.microsoft.com/office/drawing/2014/main" id="{33D669F0-7DBB-A400-40CE-8FEC3FAF48F9}"/>
                  </a:ext>
                </a:extLst>
              </p:cNvPr>
              <p:cNvCxnSpPr>
                <a:cxnSpLocks/>
                <a:stCxn id="16" idx="6"/>
                <a:endCxn id="31" idx="2"/>
              </p:cNvCxnSpPr>
              <p:nvPr/>
            </p:nvCxnSpPr>
            <p:spPr>
              <a:xfrm flipV="1">
                <a:off x="3791744" y="3270175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[R] 220">
                <a:extLst>
                  <a:ext uri="{FF2B5EF4-FFF2-40B4-BE49-F238E27FC236}">
                    <a16:creationId xmlns:a16="http://schemas.microsoft.com/office/drawing/2014/main" id="{2293955A-34BA-6399-EF41-B5D7B85C5EEA}"/>
                  </a:ext>
                </a:extLst>
              </p:cNvPr>
              <p:cNvCxnSpPr>
                <a:cxnSpLocks/>
                <a:stCxn id="18" idx="6"/>
                <a:endCxn id="31" idx="2"/>
              </p:cNvCxnSpPr>
              <p:nvPr/>
            </p:nvCxnSpPr>
            <p:spPr>
              <a:xfrm flipV="1">
                <a:off x="3791744" y="3270175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[R] 224">
                <a:extLst>
                  <a:ext uri="{FF2B5EF4-FFF2-40B4-BE49-F238E27FC236}">
                    <a16:creationId xmlns:a16="http://schemas.microsoft.com/office/drawing/2014/main" id="{C39CF55A-ED01-DDC6-7E81-544F1C08335C}"/>
                  </a:ext>
                </a:extLst>
              </p:cNvPr>
              <p:cNvCxnSpPr>
                <a:cxnSpLocks/>
                <a:stCxn id="18" idx="6"/>
                <a:endCxn id="32" idx="2"/>
              </p:cNvCxnSpPr>
              <p:nvPr/>
            </p:nvCxnSpPr>
            <p:spPr>
              <a:xfrm flipV="1">
                <a:off x="3791744" y="3553643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[R] 227">
                <a:extLst>
                  <a:ext uri="{FF2B5EF4-FFF2-40B4-BE49-F238E27FC236}">
                    <a16:creationId xmlns:a16="http://schemas.microsoft.com/office/drawing/2014/main" id="{A052DDE5-CC85-43DB-FB81-522B53420233}"/>
                  </a:ext>
                </a:extLst>
              </p:cNvPr>
              <p:cNvCxnSpPr>
                <a:cxnSpLocks/>
                <a:stCxn id="33" idx="2"/>
                <a:endCxn id="18" idx="6"/>
              </p:cNvCxnSpPr>
              <p:nvPr/>
            </p:nvCxnSpPr>
            <p:spPr>
              <a:xfrm flipH="1">
                <a:off x="3791744" y="3837111"/>
                <a:ext cx="1225310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[R] 230">
                <a:extLst>
                  <a:ext uri="{FF2B5EF4-FFF2-40B4-BE49-F238E27FC236}">
                    <a16:creationId xmlns:a16="http://schemas.microsoft.com/office/drawing/2014/main" id="{8A8A0343-447F-585B-8CDF-B6737053F53C}"/>
                  </a:ext>
                </a:extLst>
              </p:cNvPr>
              <p:cNvCxnSpPr>
                <a:cxnSpLocks/>
                <a:stCxn id="37" idx="2"/>
                <a:endCxn id="18" idx="6"/>
              </p:cNvCxnSpPr>
              <p:nvPr/>
            </p:nvCxnSpPr>
            <p:spPr>
              <a:xfrm flipH="1">
                <a:off x="3791744" y="4115995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[R] 233">
                <a:extLst>
                  <a:ext uri="{FF2B5EF4-FFF2-40B4-BE49-F238E27FC236}">
                    <a16:creationId xmlns:a16="http://schemas.microsoft.com/office/drawing/2014/main" id="{2F49B283-4316-6FF2-944C-7BC99A6388CA}"/>
                  </a:ext>
                </a:extLst>
              </p:cNvPr>
              <p:cNvCxnSpPr>
                <a:cxnSpLocks/>
                <a:stCxn id="18" idx="6"/>
                <a:endCxn id="39" idx="2"/>
              </p:cNvCxnSpPr>
              <p:nvPr/>
            </p:nvCxnSpPr>
            <p:spPr>
              <a:xfrm>
                <a:off x="3791744" y="4399463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[R] 236">
                <a:extLst>
                  <a:ext uri="{FF2B5EF4-FFF2-40B4-BE49-F238E27FC236}">
                    <a16:creationId xmlns:a16="http://schemas.microsoft.com/office/drawing/2014/main" id="{897720AE-4516-5308-BA12-4069674B669A}"/>
                  </a:ext>
                </a:extLst>
              </p:cNvPr>
              <p:cNvCxnSpPr>
                <a:cxnSpLocks/>
                <a:stCxn id="18" idx="6"/>
                <a:endCxn id="40" idx="2"/>
              </p:cNvCxnSpPr>
              <p:nvPr/>
            </p:nvCxnSpPr>
            <p:spPr>
              <a:xfrm>
                <a:off x="3791744" y="4399463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[R] 239">
                <a:extLst>
                  <a:ext uri="{FF2B5EF4-FFF2-40B4-BE49-F238E27FC236}">
                    <a16:creationId xmlns:a16="http://schemas.microsoft.com/office/drawing/2014/main" id="{69A32E68-C563-BD66-C0E1-CECF4AFF491D}"/>
                  </a:ext>
                </a:extLst>
              </p:cNvPr>
              <p:cNvCxnSpPr>
                <a:cxnSpLocks/>
                <a:stCxn id="18" idx="6"/>
                <a:endCxn id="41" idx="2"/>
              </p:cNvCxnSpPr>
              <p:nvPr/>
            </p:nvCxnSpPr>
            <p:spPr>
              <a:xfrm>
                <a:off x="3791744" y="4399463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5FA02CDB-7EA2-E105-0103-233FEEE3BC0E}"/>
                  </a:ext>
                </a:extLst>
              </p:cNvPr>
              <p:cNvCxnSpPr>
                <a:cxnSpLocks/>
                <a:stCxn id="18" idx="6"/>
                <a:endCxn id="42" idx="2"/>
              </p:cNvCxnSpPr>
              <p:nvPr/>
            </p:nvCxnSpPr>
            <p:spPr>
              <a:xfrm>
                <a:off x="3791744" y="4399463"/>
                <a:ext cx="1225310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[R] 245">
                <a:extLst>
                  <a:ext uri="{FF2B5EF4-FFF2-40B4-BE49-F238E27FC236}">
                    <a16:creationId xmlns:a16="http://schemas.microsoft.com/office/drawing/2014/main" id="{0D417C76-9F82-518C-8A65-A2A57572ECB2}"/>
                  </a:ext>
                </a:extLst>
              </p:cNvPr>
              <p:cNvCxnSpPr>
                <a:cxnSpLocks/>
                <a:stCxn id="18" idx="6"/>
                <a:endCxn id="43" idx="2"/>
              </p:cNvCxnSpPr>
              <p:nvPr/>
            </p:nvCxnSpPr>
            <p:spPr>
              <a:xfrm>
                <a:off x="3791744" y="4399463"/>
                <a:ext cx="1225310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[R] 251">
                <a:extLst>
                  <a:ext uri="{FF2B5EF4-FFF2-40B4-BE49-F238E27FC236}">
                    <a16:creationId xmlns:a16="http://schemas.microsoft.com/office/drawing/2014/main" id="{4C12A5A5-6C37-9A46-8457-06F2CBE43B43}"/>
                  </a:ext>
                </a:extLst>
              </p:cNvPr>
              <p:cNvCxnSpPr>
                <a:cxnSpLocks/>
                <a:stCxn id="19" idx="6"/>
                <a:endCxn id="31" idx="2"/>
              </p:cNvCxnSpPr>
              <p:nvPr/>
            </p:nvCxnSpPr>
            <p:spPr>
              <a:xfrm flipV="1">
                <a:off x="3791744" y="3270175"/>
                <a:ext cx="1225310" cy="1412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[R] 255">
                <a:extLst>
                  <a:ext uri="{FF2B5EF4-FFF2-40B4-BE49-F238E27FC236}">
                    <a16:creationId xmlns:a16="http://schemas.microsoft.com/office/drawing/2014/main" id="{6A928867-A74B-03AD-AB35-6ABB80D4B449}"/>
                  </a:ext>
                </a:extLst>
              </p:cNvPr>
              <p:cNvCxnSpPr>
                <a:cxnSpLocks/>
                <a:stCxn id="19" idx="6"/>
                <a:endCxn id="32" idx="2"/>
              </p:cNvCxnSpPr>
              <p:nvPr/>
            </p:nvCxnSpPr>
            <p:spPr>
              <a:xfrm flipV="1">
                <a:off x="3791744" y="3553643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[R] 258">
                <a:extLst>
                  <a:ext uri="{FF2B5EF4-FFF2-40B4-BE49-F238E27FC236}">
                    <a16:creationId xmlns:a16="http://schemas.microsoft.com/office/drawing/2014/main" id="{6F0828C5-E7B7-BAEA-CE53-53CD36C6DB0E}"/>
                  </a:ext>
                </a:extLst>
              </p:cNvPr>
              <p:cNvCxnSpPr>
                <a:cxnSpLocks/>
                <a:stCxn id="19" idx="6"/>
                <a:endCxn id="33" idx="2"/>
              </p:cNvCxnSpPr>
              <p:nvPr/>
            </p:nvCxnSpPr>
            <p:spPr>
              <a:xfrm flipV="1">
                <a:off x="3791744" y="3837111"/>
                <a:ext cx="1225310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[R] 261">
                <a:extLst>
                  <a:ext uri="{FF2B5EF4-FFF2-40B4-BE49-F238E27FC236}">
                    <a16:creationId xmlns:a16="http://schemas.microsoft.com/office/drawing/2014/main" id="{B18E6519-B8FE-5709-FFA0-ACB5EC25CC0D}"/>
                  </a:ext>
                </a:extLst>
              </p:cNvPr>
              <p:cNvCxnSpPr>
                <a:cxnSpLocks/>
                <a:stCxn id="37" idx="2"/>
                <a:endCxn id="19" idx="6"/>
              </p:cNvCxnSpPr>
              <p:nvPr/>
            </p:nvCxnSpPr>
            <p:spPr>
              <a:xfrm flipH="1">
                <a:off x="3791744" y="4115995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[R] 264">
                <a:extLst>
                  <a:ext uri="{FF2B5EF4-FFF2-40B4-BE49-F238E27FC236}">
                    <a16:creationId xmlns:a16="http://schemas.microsoft.com/office/drawing/2014/main" id="{8A878E2D-4FBA-D4B6-D372-066B016FA7B8}"/>
                  </a:ext>
                </a:extLst>
              </p:cNvPr>
              <p:cNvCxnSpPr>
                <a:cxnSpLocks/>
                <a:stCxn id="19" idx="6"/>
                <a:endCxn id="39" idx="2"/>
              </p:cNvCxnSpPr>
              <p:nvPr/>
            </p:nvCxnSpPr>
            <p:spPr>
              <a:xfrm flipV="1">
                <a:off x="3791744" y="4399463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[R] 267">
                <a:extLst>
                  <a:ext uri="{FF2B5EF4-FFF2-40B4-BE49-F238E27FC236}">
                    <a16:creationId xmlns:a16="http://schemas.microsoft.com/office/drawing/2014/main" id="{5000CA46-8DDB-36D0-DD1A-E1308E9FEE4F}"/>
                  </a:ext>
                </a:extLst>
              </p:cNvPr>
              <p:cNvCxnSpPr>
                <a:cxnSpLocks/>
                <a:stCxn id="19" idx="6"/>
                <a:endCxn id="40" idx="2"/>
              </p:cNvCxnSpPr>
              <p:nvPr/>
            </p:nvCxnSpPr>
            <p:spPr>
              <a:xfrm>
                <a:off x="3791744" y="4682931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[R] 270">
                <a:extLst>
                  <a:ext uri="{FF2B5EF4-FFF2-40B4-BE49-F238E27FC236}">
                    <a16:creationId xmlns:a16="http://schemas.microsoft.com/office/drawing/2014/main" id="{883EE690-F21D-0DEA-E475-B21A122B35F5}"/>
                  </a:ext>
                </a:extLst>
              </p:cNvPr>
              <p:cNvCxnSpPr>
                <a:cxnSpLocks/>
                <a:stCxn id="41" idx="2"/>
                <a:endCxn id="19" idx="6"/>
              </p:cNvCxnSpPr>
              <p:nvPr/>
            </p:nvCxnSpPr>
            <p:spPr>
              <a:xfrm flipH="1" flipV="1">
                <a:off x="3791744" y="4682931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[R] 273">
                <a:extLst>
                  <a:ext uri="{FF2B5EF4-FFF2-40B4-BE49-F238E27FC236}">
                    <a16:creationId xmlns:a16="http://schemas.microsoft.com/office/drawing/2014/main" id="{AC698244-286C-117C-450B-B72414E879AD}"/>
                  </a:ext>
                </a:extLst>
              </p:cNvPr>
              <p:cNvCxnSpPr>
                <a:cxnSpLocks/>
                <a:stCxn id="19" idx="6"/>
                <a:endCxn id="42" idx="2"/>
              </p:cNvCxnSpPr>
              <p:nvPr/>
            </p:nvCxnSpPr>
            <p:spPr>
              <a:xfrm>
                <a:off x="3791744" y="4682931"/>
                <a:ext cx="1225310" cy="556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[R] 276">
                <a:extLst>
                  <a:ext uri="{FF2B5EF4-FFF2-40B4-BE49-F238E27FC236}">
                    <a16:creationId xmlns:a16="http://schemas.microsoft.com/office/drawing/2014/main" id="{DF4C7506-EA38-44E5-30F8-562832CBCE2E}"/>
                  </a:ext>
                </a:extLst>
              </p:cNvPr>
              <p:cNvCxnSpPr>
                <a:cxnSpLocks/>
                <a:stCxn id="43" idx="2"/>
                <a:endCxn id="19" idx="6"/>
              </p:cNvCxnSpPr>
              <p:nvPr/>
            </p:nvCxnSpPr>
            <p:spPr>
              <a:xfrm flipH="1" flipV="1">
                <a:off x="3791744" y="4682931"/>
                <a:ext cx="1225310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[R] 279">
                <a:extLst>
                  <a:ext uri="{FF2B5EF4-FFF2-40B4-BE49-F238E27FC236}">
                    <a16:creationId xmlns:a16="http://schemas.microsoft.com/office/drawing/2014/main" id="{34CF488F-F16D-3BE9-35BC-259C443483B4}"/>
                  </a:ext>
                </a:extLst>
              </p:cNvPr>
              <p:cNvCxnSpPr>
                <a:cxnSpLocks/>
                <a:stCxn id="21" idx="6"/>
                <a:endCxn id="43" idx="2"/>
              </p:cNvCxnSpPr>
              <p:nvPr/>
            </p:nvCxnSpPr>
            <p:spPr>
              <a:xfrm>
                <a:off x="3791744" y="4966399"/>
                <a:ext cx="1225310" cy="556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[R] 282">
                <a:extLst>
                  <a:ext uri="{FF2B5EF4-FFF2-40B4-BE49-F238E27FC236}">
                    <a16:creationId xmlns:a16="http://schemas.microsoft.com/office/drawing/2014/main" id="{C874F10B-5E63-BEB3-84BB-BFC68412BAF3}"/>
                  </a:ext>
                </a:extLst>
              </p:cNvPr>
              <p:cNvCxnSpPr>
                <a:cxnSpLocks/>
                <a:stCxn id="28" idx="6"/>
                <a:endCxn id="43" idx="2"/>
              </p:cNvCxnSpPr>
              <p:nvPr/>
            </p:nvCxnSpPr>
            <p:spPr>
              <a:xfrm>
                <a:off x="3791744" y="5239860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[R] 285">
                <a:extLst>
                  <a:ext uri="{FF2B5EF4-FFF2-40B4-BE49-F238E27FC236}">
                    <a16:creationId xmlns:a16="http://schemas.microsoft.com/office/drawing/2014/main" id="{B301F08D-FA0E-9CDD-829D-A4E0B68B0415}"/>
                  </a:ext>
                </a:extLst>
              </p:cNvPr>
              <p:cNvCxnSpPr>
                <a:cxnSpLocks/>
                <a:stCxn id="29" idx="6"/>
                <a:endCxn id="43" idx="2"/>
              </p:cNvCxnSpPr>
              <p:nvPr/>
            </p:nvCxnSpPr>
            <p:spPr>
              <a:xfrm>
                <a:off x="3791744" y="5523328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[R] 288">
                <a:extLst>
                  <a:ext uri="{FF2B5EF4-FFF2-40B4-BE49-F238E27FC236}">
                    <a16:creationId xmlns:a16="http://schemas.microsoft.com/office/drawing/2014/main" id="{EFC957C8-E9A4-3B21-6641-39EDBEB22396}"/>
                  </a:ext>
                </a:extLst>
              </p:cNvPr>
              <p:cNvCxnSpPr>
                <a:cxnSpLocks/>
                <a:stCxn id="42" idx="2"/>
                <a:endCxn id="29" idx="6"/>
              </p:cNvCxnSpPr>
              <p:nvPr/>
            </p:nvCxnSpPr>
            <p:spPr>
              <a:xfrm flipH="1">
                <a:off x="3791744" y="5239860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[R] 291">
                <a:extLst>
                  <a:ext uri="{FF2B5EF4-FFF2-40B4-BE49-F238E27FC236}">
                    <a16:creationId xmlns:a16="http://schemas.microsoft.com/office/drawing/2014/main" id="{4556BF2A-ED97-7911-8333-03697171A38E}"/>
                  </a:ext>
                </a:extLst>
              </p:cNvPr>
              <p:cNvCxnSpPr>
                <a:cxnSpLocks/>
                <a:stCxn id="28" idx="6"/>
                <a:endCxn id="42" idx="2"/>
              </p:cNvCxnSpPr>
              <p:nvPr/>
            </p:nvCxnSpPr>
            <p:spPr>
              <a:xfrm>
                <a:off x="3791744" y="5239860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[R] 294">
                <a:extLst>
                  <a:ext uri="{FF2B5EF4-FFF2-40B4-BE49-F238E27FC236}">
                    <a16:creationId xmlns:a16="http://schemas.microsoft.com/office/drawing/2014/main" id="{3D70667F-5AD7-C034-47A4-126055EEBCA1}"/>
                  </a:ext>
                </a:extLst>
              </p:cNvPr>
              <p:cNvCxnSpPr>
                <a:cxnSpLocks/>
                <a:stCxn id="21" idx="6"/>
                <a:endCxn id="42" idx="2"/>
              </p:cNvCxnSpPr>
              <p:nvPr/>
            </p:nvCxnSpPr>
            <p:spPr>
              <a:xfrm>
                <a:off x="3791744" y="4966399"/>
                <a:ext cx="1225310" cy="273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[R] 297">
                <a:extLst>
                  <a:ext uri="{FF2B5EF4-FFF2-40B4-BE49-F238E27FC236}">
                    <a16:creationId xmlns:a16="http://schemas.microsoft.com/office/drawing/2014/main" id="{7F0E9C88-EF03-4EA7-8F13-36F771220B03}"/>
                  </a:ext>
                </a:extLst>
              </p:cNvPr>
              <p:cNvCxnSpPr>
                <a:cxnSpLocks/>
                <a:stCxn id="41" idx="2"/>
                <a:endCxn id="21" idx="6"/>
              </p:cNvCxnSpPr>
              <p:nvPr/>
            </p:nvCxnSpPr>
            <p:spPr>
              <a:xfrm flipH="1">
                <a:off x="3791744" y="4966399"/>
                <a:ext cx="12253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00">
                <a:extLst>
                  <a:ext uri="{FF2B5EF4-FFF2-40B4-BE49-F238E27FC236}">
                    <a16:creationId xmlns:a16="http://schemas.microsoft.com/office/drawing/2014/main" id="{1963AC7D-CA09-69DC-2153-5E46097A6E08}"/>
                  </a:ext>
                </a:extLst>
              </p:cNvPr>
              <p:cNvCxnSpPr>
                <a:cxnSpLocks/>
                <a:stCxn id="28" idx="6"/>
                <a:endCxn id="41" idx="2"/>
              </p:cNvCxnSpPr>
              <p:nvPr/>
            </p:nvCxnSpPr>
            <p:spPr>
              <a:xfrm flipV="1">
                <a:off x="3791744" y="4966399"/>
                <a:ext cx="1225310" cy="2734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[R] 303">
                <a:extLst>
                  <a:ext uri="{FF2B5EF4-FFF2-40B4-BE49-F238E27FC236}">
                    <a16:creationId xmlns:a16="http://schemas.microsoft.com/office/drawing/2014/main" id="{16F79619-CCF5-DC34-1F94-5E0B11065620}"/>
                  </a:ext>
                </a:extLst>
              </p:cNvPr>
              <p:cNvCxnSpPr>
                <a:cxnSpLocks/>
                <a:stCxn id="41" idx="2"/>
                <a:endCxn id="29" idx="6"/>
              </p:cNvCxnSpPr>
              <p:nvPr/>
            </p:nvCxnSpPr>
            <p:spPr>
              <a:xfrm flipH="1">
                <a:off x="3791744" y="4966399"/>
                <a:ext cx="1225310" cy="556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[R] 306">
                <a:extLst>
                  <a:ext uri="{FF2B5EF4-FFF2-40B4-BE49-F238E27FC236}">
                    <a16:creationId xmlns:a16="http://schemas.microsoft.com/office/drawing/2014/main" id="{678D3607-DED1-BC61-9951-B00BABC01BBF}"/>
                  </a:ext>
                </a:extLst>
              </p:cNvPr>
              <p:cNvCxnSpPr>
                <a:cxnSpLocks/>
                <a:stCxn id="40" idx="2"/>
                <a:endCxn id="21" idx="6"/>
              </p:cNvCxnSpPr>
              <p:nvPr/>
            </p:nvCxnSpPr>
            <p:spPr>
              <a:xfrm flipH="1">
                <a:off x="3791744" y="4682931"/>
                <a:ext cx="1225310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[R] 309">
                <a:extLst>
                  <a:ext uri="{FF2B5EF4-FFF2-40B4-BE49-F238E27FC236}">
                    <a16:creationId xmlns:a16="http://schemas.microsoft.com/office/drawing/2014/main" id="{1A052EEF-C886-9015-33F0-845015D38538}"/>
                  </a:ext>
                </a:extLst>
              </p:cNvPr>
              <p:cNvCxnSpPr>
                <a:cxnSpLocks/>
                <a:stCxn id="28" idx="6"/>
                <a:endCxn id="40" idx="2"/>
              </p:cNvCxnSpPr>
              <p:nvPr/>
            </p:nvCxnSpPr>
            <p:spPr>
              <a:xfrm flipV="1">
                <a:off x="3791744" y="4682931"/>
                <a:ext cx="1225310" cy="556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[R] 312">
                <a:extLst>
                  <a:ext uri="{FF2B5EF4-FFF2-40B4-BE49-F238E27FC236}">
                    <a16:creationId xmlns:a16="http://schemas.microsoft.com/office/drawing/2014/main" id="{45B02EE5-6848-5246-5E84-05B0AB3D01FE}"/>
                  </a:ext>
                </a:extLst>
              </p:cNvPr>
              <p:cNvCxnSpPr>
                <a:cxnSpLocks/>
                <a:stCxn id="40" idx="2"/>
                <a:endCxn id="29" idx="6"/>
              </p:cNvCxnSpPr>
              <p:nvPr/>
            </p:nvCxnSpPr>
            <p:spPr>
              <a:xfrm flipH="1">
                <a:off x="3791744" y="4682931"/>
                <a:ext cx="1225310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[R] 315">
                <a:extLst>
                  <a:ext uri="{FF2B5EF4-FFF2-40B4-BE49-F238E27FC236}">
                    <a16:creationId xmlns:a16="http://schemas.microsoft.com/office/drawing/2014/main" id="{E66945B6-AC5B-9204-2367-38824292DD1A}"/>
                  </a:ext>
                </a:extLst>
              </p:cNvPr>
              <p:cNvCxnSpPr>
                <a:cxnSpLocks/>
                <a:stCxn id="39" idx="2"/>
                <a:endCxn id="21" idx="6"/>
              </p:cNvCxnSpPr>
              <p:nvPr/>
            </p:nvCxnSpPr>
            <p:spPr>
              <a:xfrm flipH="1">
                <a:off x="3791744" y="4399463"/>
                <a:ext cx="1225310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[R] 318">
                <a:extLst>
                  <a:ext uri="{FF2B5EF4-FFF2-40B4-BE49-F238E27FC236}">
                    <a16:creationId xmlns:a16="http://schemas.microsoft.com/office/drawing/2014/main" id="{EA64A1F6-A7E2-3F37-B224-BF96DAF9263C}"/>
                  </a:ext>
                </a:extLst>
              </p:cNvPr>
              <p:cNvCxnSpPr>
                <a:cxnSpLocks/>
                <a:stCxn id="39" idx="2"/>
                <a:endCxn id="28" idx="6"/>
              </p:cNvCxnSpPr>
              <p:nvPr/>
            </p:nvCxnSpPr>
            <p:spPr>
              <a:xfrm flipH="1">
                <a:off x="3791744" y="4399463"/>
                <a:ext cx="1225310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[R] 321">
                <a:extLst>
                  <a:ext uri="{FF2B5EF4-FFF2-40B4-BE49-F238E27FC236}">
                    <a16:creationId xmlns:a16="http://schemas.microsoft.com/office/drawing/2014/main" id="{A274FB55-51B0-DFE4-EDC7-36E89D683062}"/>
                  </a:ext>
                </a:extLst>
              </p:cNvPr>
              <p:cNvCxnSpPr>
                <a:cxnSpLocks/>
                <a:stCxn id="39" idx="2"/>
                <a:endCxn id="29" idx="6"/>
              </p:cNvCxnSpPr>
              <p:nvPr/>
            </p:nvCxnSpPr>
            <p:spPr>
              <a:xfrm flipH="1">
                <a:off x="3791744" y="4399463"/>
                <a:ext cx="1225310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24">
                <a:extLst>
                  <a:ext uri="{FF2B5EF4-FFF2-40B4-BE49-F238E27FC236}">
                    <a16:creationId xmlns:a16="http://schemas.microsoft.com/office/drawing/2014/main" id="{A54CBFFF-C75B-59A9-F5FE-434CA58BA3DF}"/>
                  </a:ext>
                </a:extLst>
              </p:cNvPr>
              <p:cNvCxnSpPr>
                <a:cxnSpLocks/>
                <a:stCxn id="37" idx="2"/>
                <a:endCxn id="21" idx="6"/>
              </p:cNvCxnSpPr>
              <p:nvPr/>
            </p:nvCxnSpPr>
            <p:spPr>
              <a:xfrm flipH="1">
                <a:off x="3791744" y="4115995"/>
                <a:ext cx="1225310" cy="850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[R] 327">
                <a:extLst>
                  <a:ext uri="{FF2B5EF4-FFF2-40B4-BE49-F238E27FC236}">
                    <a16:creationId xmlns:a16="http://schemas.microsoft.com/office/drawing/2014/main" id="{7FC20E9A-E538-94E6-D053-906AD1F9B5FC}"/>
                  </a:ext>
                </a:extLst>
              </p:cNvPr>
              <p:cNvCxnSpPr>
                <a:cxnSpLocks/>
                <a:stCxn id="37" idx="2"/>
                <a:endCxn id="28" idx="6"/>
              </p:cNvCxnSpPr>
              <p:nvPr/>
            </p:nvCxnSpPr>
            <p:spPr>
              <a:xfrm flipH="1">
                <a:off x="3791744" y="4115995"/>
                <a:ext cx="1225310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[R] 330">
                <a:extLst>
                  <a:ext uri="{FF2B5EF4-FFF2-40B4-BE49-F238E27FC236}">
                    <a16:creationId xmlns:a16="http://schemas.microsoft.com/office/drawing/2014/main" id="{E614E32D-2470-90E2-F2A4-65DC718268E2}"/>
                  </a:ext>
                </a:extLst>
              </p:cNvPr>
              <p:cNvCxnSpPr>
                <a:cxnSpLocks/>
                <a:stCxn id="37" idx="2"/>
                <a:endCxn id="29" idx="6"/>
              </p:cNvCxnSpPr>
              <p:nvPr/>
            </p:nvCxnSpPr>
            <p:spPr>
              <a:xfrm flipH="1">
                <a:off x="3791744" y="4115995"/>
                <a:ext cx="1225310" cy="1407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[R] 333">
                <a:extLst>
                  <a:ext uri="{FF2B5EF4-FFF2-40B4-BE49-F238E27FC236}">
                    <a16:creationId xmlns:a16="http://schemas.microsoft.com/office/drawing/2014/main" id="{94B14164-B39C-8970-554F-4C39C7B1C1BF}"/>
                  </a:ext>
                </a:extLst>
              </p:cNvPr>
              <p:cNvCxnSpPr>
                <a:cxnSpLocks/>
                <a:stCxn id="33" idx="2"/>
                <a:endCxn id="21" idx="6"/>
              </p:cNvCxnSpPr>
              <p:nvPr/>
            </p:nvCxnSpPr>
            <p:spPr>
              <a:xfrm flipH="1">
                <a:off x="3791744" y="3837111"/>
                <a:ext cx="1225310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[R] 336">
                <a:extLst>
                  <a:ext uri="{FF2B5EF4-FFF2-40B4-BE49-F238E27FC236}">
                    <a16:creationId xmlns:a16="http://schemas.microsoft.com/office/drawing/2014/main" id="{404C2578-9FA5-3E5D-45C8-D1F00F910711}"/>
                  </a:ext>
                </a:extLst>
              </p:cNvPr>
              <p:cNvCxnSpPr>
                <a:cxnSpLocks/>
                <a:stCxn id="33" idx="2"/>
                <a:endCxn id="28" idx="6"/>
              </p:cNvCxnSpPr>
              <p:nvPr/>
            </p:nvCxnSpPr>
            <p:spPr>
              <a:xfrm flipH="1">
                <a:off x="3791744" y="3837111"/>
                <a:ext cx="1225310" cy="1402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[R] 339">
                <a:extLst>
                  <a:ext uri="{FF2B5EF4-FFF2-40B4-BE49-F238E27FC236}">
                    <a16:creationId xmlns:a16="http://schemas.microsoft.com/office/drawing/2014/main" id="{AE3D9895-A0D5-5DD3-9AC0-808D11A09717}"/>
                  </a:ext>
                </a:extLst>
              </p:cNvPr>
              <p:cNvCxnSpPr>
                <a:cxnSpLocks/>
                <a:stCxn id="33" idx="2"/>
                <a:endCxn id="29" idx="6"/>
              </p:cNvCxnSpPr>
              <p:nvPr/>
            </p:nvCxnSpPr>
            <p:spPr>
              <a:xfrm flipH="1">
                <a:off x="3791744" y="3837111"/>
                <a:ext cx="1225310" cy="1686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[R] 342">
                <a:extLst>
                  <a:ext uri="{FF2B5EF4-FFF2-40B4-BE49-F238E27FC236}">
                    <a16:creationId xmlns:a16="http://schemas.microsoft.com/office/drawing/2014/main" id="{440423EE-3CD9-F3F9-2942-3705FE654520}"/>
                  </a:ext>
                </a:extLst>
              </p:cNvPr>
              <p:cNvCxnSpPr>
                <a:cxnSpLocks/>
                <a:stCxn id="32" idx="2"/>
                <a:endCxn id="21" idx="6"/>
              </p:cNvCxnSpPr>
              <p:nvPr/>
            </p:nvCxnSpPr>
            <p:spPr>
              <a:xfrm flipH="1">
                <a:off x="3791744" y="3553643"/>
                <a:ext cx="1225310" cy="1412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[R] 345">
                <a:extLst>
                  <a:ext uri="{FF2B5EF4-FFF2-40B4-BE49-F238E27FC236}">
                    <a16:creationId xmlns:a16="http://schemas.microsoft.com/office/drawing/2014/main" id="{16256D2A-E383-7BE0-E1A5-E5C857E6CDA9}"/>
                  </a:ext>
                </a:extLst>
              </p:cNvPr>
              <p:cNvCxnSpPr>
                <a:cxnSpLocks/>
                <a:stCxn id="32" idx="2"/>
                <a:endCxn id="28" idx="6"/>
              </p:cNvCxnSpPr>
              <p:nvPr/>
            </p:nvCxnSpPr>
            <p:spPr>
              <a:xfrm flipH="1">
                <a:off x="3791744" y="3553643"/>
                <a:ext cx="1225310" cy="1686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[R] 348">
                <a:extLst>
                  <a:ext uri="{FF2B5EF4-FFF2-40B4-BE49-F238E27FC236}">
                    <a16:creationId xmlns:a16="http://schemas.microsoft.com/office/drawing/2014/main" id="{A67D08A5-1C5A-A669-0ACC-9E60BA47A900}"/>
                  </a:ext>
                </a:extLst>
              </p:cNvPr>
              <p:cNvCxnSpPr>
                <a:cxnSpLocks/>
                <a:stCxn id="32" idx="2"/>
                <a:endCxn id="29" idx="6"/>
              </p:cNvCxnSpPr>
              <p:nvPr/>
            </p:nvCxnSpPr>
            <p:spPr>
              <a:xfrm flipH="1">
                <a:off x="3791744" y="3553643"/>
                <a:ext cx="1225310" cy="196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[R] 352">
                <a:extLst>
                  <a:ext uri="{FF2B5EF4-FFF2-40B4-BE49-F238E27FC236}">
                    <a16:creationId xmlns:a16="http://schemas.microsoft.com/office/drawing/2014/main" id="{747C6DE1-6479-75E3-ABE8-5F388C7257F2}"/>
                  </a:ext>
                </a:extLst>
              </p:cNvPr>
              <p:cNvCxnSpPr>
                <a:cxnSpLocks/>
                <a:stCxn id="31" idx="2"/>
                <a:endCxn id="21" idx="6"/>
              </p:cNvCxnSpPr>
              <p:nvPr/>
            </p:nvCxnSpPr>
            <p:spPr>
              <a:xfrm flipH="1">
                <a:off x="3791744" y="3270175"/>
                <a:ext cx="1225310" cy="16962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[R] 355">
                <a:extLst>
                  <a:ext uri="{FF2B5EF4-FFF2-40B4-BE49-F238E27FC236}">
                    <a16:creationId xmlns:a16="http://schemas.microsoft.com/office/drawing/2014/main" id="{6F35546E-06A5-459C-6131-6B32292168F2}"/>
                  </a:ext>
                </a:extLst>
              </p:cNvPr>
              <p:cNvCxnSpPr>
                <a:cxnSpLocks/>
                <a:stCxn id="31" idx="2"/>
                <a:endCxn id="28" idx="6"/>
              </p:cNvCxnSpPr>
              <p:nvPr/>
            </p:nvCxnSpPr>
            <p:spPr>
              <a:xfrm flipH="1">
                <a:off x="3791744" y="3270175"/>
                <a:ext cx="1225310" cy="19696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[R] 358">
                <a:extLst>
                  <a:ext uri="{FF2B5EF4-FFF2-40B4-BE49-F238E27FC236}">
                    <a16:creationId xmlns:a16="http://schemas.microsoft.com/office/drawing/2014/main" id="{EB13DCCB-411B-31F8-212E-E74E7ED3186E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791744" y="3270175"/>
                <a:ext cx="1225310" cy="22531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B9A2AE93-6357-78A4-05E7-664FF1FB861C}"/>
                  </a:ext>
                </a:extLst>
              </p:cNvPr>
              <p:cNvSpPr/>
              <p:nvPr/>
            </p:nvSpPr>
            <p:spPr>
              <a:xfrm>
                <a:off x="5921163" y="4043987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68AE6DD8-694B-DB3C-54C6-FBA0A53E39B3}"/>
                  </a:ext>
                </a:extLst>
              </p:cNvPr>
              <p:cNvSpPr/>
              <p:nvPr/>
            </p:nvSpPr>
            <p:spPr>
              <a:xfrm>
                <a:off x="5921163" y="4327455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15CADEF4-D416-7D01-BD1E-28A4AD8470FF}"/>
                  </a:ext>
                </a:extLst>
              </p:cNvPr>
              <p:cNvSpPr/>
              <p:nvPr/>
            </p:nvSpPr>
            <p:spPr>
              <a:xfrm>
                <a:off x="5921163" y="4610923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78" name="직선 연결선[R] 377">
                <a:extLst>
                  <a:ext uri="{FF2B5EF4-FFF2-40B4-BE49-F238E27FC236}">
                    <a16:creationId xmlns:a16="http://schemas.microsoft.com/office/drawing/2014/main" id="{045DD8D4-2BDB-786A-2278-DFBDBACC9DC2}"/>
                  </a:ext>
                </a:extLst>
              </p:cNvPr>
              <p:cNvCxnSpPr>
                <a:cxnSpLocks/>
                <a:stCxn id="31" idx="6"/>
                <a:endCxn id="372" idx="2"/>
              </p:cNvCxnSpPr>
              <p:nvPr/>
            </p:nvCxnSpPr>
            <p:spPr>
              <a:xfrm>
                <a:off x="5161070" y="3270175"/>
                <a:ext cx="760093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연결선[R] 381">
                <a:extLst>
                  <a:ext uri="{FF2B5EF4-FFF2-40B4-BE49-F238E27FC236}">
                    <a16:creationId xmlns:a16="http://schemas.microsoft.com/office/drawing/2014/main" id="{AD85FF41-DCF7-0346-5A70-D47BEE986BEA}"/>
                  </a:ext>
                </a:extLst>
              </p:cNvPr>
              <p:cNvCxnSpPr>
                <a:cxnSpLocks/>
                <a:stCxn id="31" idx="6"/>
                <a:endCxn id="373" idx="3"/>
              </p:cNvCxnSpPr>
              <p:nvPr/>
            </p:nvCxnSpPr>
            <p:spPr>
              <a:xfrm>
                <a:off x="5161070" y="3270175"/>
                <a:ext cx="781184" cy="11802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[R] 384">
                <a:extLst>
                  <a:ext uri="{FF2B5EF4-FFF2-40B4-BE49-F238E27FC236}">
                    <a16:creationId xmlns:a16="http://schemas.microsoft.com/office/drawing/2014/main" id="{8E2E62B1-9628-14CD-42B1-F3DFCD488943}"/>
                  </a:ext>
                </a:extLst>
              </p:cNvPr>
              <p:cNvCxnSpPr>
                <a:cxnSpLocks/>
                <a:stCxn id="31" idx="6"/>
                <a:endCxn id="374" idx="2"/>
              </p:cNvCxnSpPr>
              <p:nvPr/>
            </p:nvCxnSpPr>
            <p:spPr>
              <a:xfrm>
                <a:off x="5161070" y="3270175"/>
                <a:ext cx="760093" cy="1412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직선 연결선[R] 388">
                <a:extLst>
                  <a:ext uri="{FF2B5EF4-FFF2-40B4-BE49-F238E27FC236}">
                    <a16:creationId xmlns:a16="http://schemas.microsoft.com/office/drawing/2014/main" id="{2589F5AA-FA01-0547-3078-44D10BD30366}"/>
                  </a:ext>
                </a:extLst>
              </p:cNvPr>
              <p:cNvCxnSpPr>
                <a:cxnSpLocks/>
                <a:stCxn id="32" idx="6"/>
                <a:endCxn id="372" idx="2"/>
              </p:cNvCxnSpPr>
              <p:nvPr/>
            </p:nvCxnSpPr>
            <p:spPr>
              <a:xfrm>
                <a:off x="5161070" y="3553643"/>
                <a:ext cx="760093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[R] 392">
                <a:extLst>
                  <a:ext uri="{FF2B5EF4-FFF2-40B4-BE49-F238E27FC236}">
                    <a16:creationId xmlns:a16="http://schemas.microsoft.com/office/drawing/2014/main" id="{E3AC1842-F8EF-A41A-1DA0-BBE9AC6CED9D}"/>
                  </a:ext>
                </a:extLst>
              </p:cNvPr>
              <p:cNvCxnSpPr>
                <a:cxnSpLocks/>
                <a:stCxn id="32" idx="6"/>
                <a:endCxn id="373" idx="2"/>
              </p:cNvCxnSpPr>
              <p:nvPr/>
            </p:nvCxnSpPr>
            <p:spPr>
              <a:xfrm>
                <a:off x="5161070" y="3553643"/>
                <a:ext cx="760093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연결선[R] 395">
                <a:extLst>
                  <a:ext uri="{FF2B5EF4-FFF2-40B4-BE49-F238E27FC236}">
                    <a16:creationId xmlns:a16="http://schemas.microsoft.com/office/drawing/2014/main" id="{F50B0BB4-D116-4550-C700-4F5109C64AA4}"/>
                  </a:ext>
                </a:extLst>
              </p:cNvPr>
              <p:cNvCxnSpPr>
                <a:cxnSpLocks/>
                <a:stCxn id="32" idx="6"/>
                <a:endCxn id="374" idx="2"/>
              </p:cNvCxnSpPr>
              <p:nvPr/>
            </p:nvCxnSpPr>
            <p:spPr>
              <a:xfrm>
                <a:off x="5161070" y="3553643"/>
                <a:ext cx="760093" cy="1129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[R] 398">
                <a:extLst>
                  <a:ext uri="{FF2B5EF4-FFF2-40B4-BE49-F238E27FC236}">
                    <a16:creationId xmlns:a16="http://schemas.microsoft.com/office/drawing/2014/main" id="{015D8BB9-5DB7-103B-B12B-B2ED40F16D0A}"/>
                  </a:ext>
                </a:extLst>
              </p:cNvPr>
              <p:cNvCxnSpPr>
                <a:cxnSpLocks/>
                <a:stCxn id="33" idx="6"/>
                <a:endCxn id="372" idx="2"/>
              </p:cNvCxnSpPr>
              <p:nvPr/>
            </p:nvCxnSpPr>
            <p:spPr>
              <a:xfrm>
                <a:off x="5161070" y="3837111"/>
                <a:ext cx="760093" cy="278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[R] 401">
                <a:extLst>
                  <a:ext uri="{FF2B5EF4-FFF2-40B4-BE49-F238E27FC236}">
                    <a16:creationId xmlns:a16="http://schemas.microsoft.com/office/drawing/2014/main" id="{C11922B3-EE5E-D57B-142D-4513C8BFBE88}"/>
                  </a:ext>
                </a:extLst>
              </p:cNvPr>
              <p:cNvCxnSpPr>
                <a:cxnSpLocks/>
                <a:stCxn id="33" idx="6"/>
                <a:endCxn id="373" idx="2"/>
              </p:cNvCxnSpPr>
              <p:nvPr/>
            </p:nvCxnSpPr>
            <p:spPr>
              <a:xfrm>
                <a:off x="5161070" y="3837111"/>
                <a:ext cx="760093" cy="5623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[R] 404">
                <a:extLst>
                  <a:ext uri="{FF2B5EF4-FFF2-40B4-BE49-F238E27FC236}">
                    <a16:creationId xmlns:a16="http://schemas.microsoft.com/office/drawing/2014/main" id="{300F152A-96C8-F573-0348-B5A69AF17BB1}"/>
                  </a:ext>
                </a:extLst>
              </p:cNvPr>
              <p:cNvCxnSpPr>
                <a:cxnSpLocks/>
                <a:stCxn id="33" idx="6"/>
                <a:endCxn id="374" idx="2"/>
              </p:cNvCxnSpPr>
              <p:nvPr/>
            </p:nvCxnSpPr>
            <p:spPr>
              <a:xfrm>
                <a:off x="5161070" y="3837111"/>
                <a:ext cx="760093" cy="845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[R] 407">
                <a:extLst>
                  <a:ext uri="{FF2B5EF4-FFF2-40B4-BE49-F238E27FC236}">
                    <a16:creationId xmlns:a16="http://schemas.microsoft.com/office/drawing/2014/main" id="{C8EFCD36-F432-E78C-2CC0-4205D9B14DF6}"/>
                  </a:ext>
                </a:extLst>
              </p:cNvPr>
              <p:cNvCxnSpPr>
                <a:cxnSpLocks/>
                <a:stCxn id="37" idx="6"/>
                <a:endCxn id="374" idx="2"/>
              </p:cNvCxnSpPr>
              <p:nvPr/>
            </p:nvCxnSpPr>
            <p:spPr>
              <a:xfrm>
                <a:off x="5161070" y="4115995"/>
                <a:ext cx="760093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연결선[R] 410">
                <a:extLst>
                  <a:ext uri="{FF2B5EF4-FFF2-40B4-BE49-F238E27FC236}">
                    <a16:creationId xmlns:a16="http://schemas.microsoft.com/office/drawing/2014/main" id="{4D0D72BE-5F2C-8DD1-DC3D-069C7C886EB9}"/>
                  </a:ext>
                </a:extLst>
              </p:cNvPr>
              <p:cNvCxnSpPr>
                <a:cxnSpLocks/>
                <a:stCxn id="37" idx="6"/>
                <a:endCxn id="373" idx="2"/>
              </p:cNvCxnSpPr>
              <p:nvPr/>
            </p:nvCxnSpPr>
            <p:spPr>
              <a:xfrm>
                <a:off x="5161070" y="4115995"/>
                <a:ext cx="760093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[R] 413">
                <a:extLst>
                  <a:ext uri="{FF2B5EF4-FFF2-40B4-BE49-F238E27FC236}">
                    <a16:creationId xmlns:a16="http://schemas.microsoft.com/office/drawing/2014/main" id="{8546894B-CE3F-5FF5-9F4F-EF5EA451C144}"/>
                  </a:ext>
                </a:extLst>
              </p:cNvPr>
              <p:cNvCxnSpPr>
                <a:cxnSpLocks/>
                <a:stCxn id="37" idx="6"/>
                <a:endCxn id="372" idx="2"/>
              </p:cNvCxnSpPr>
              <p:nvPr/>
            </p:nvCxnSpPr>
            <p:spPr>
              <a:xfrm>
                <a:off x="5161070" y="4115995"/>
                <a:ext cx="760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연결선[R] 416">
                <a:extLst>
                  <a:ext uri="{FF2B5EF4-FFF2-40B4-BE49-F238E27FC236}">
                    <a16:creationId xmlns:a16="http://schemas.microsoft.com/office/drawing/2014/main" id="{D95AF2B3-CFE7-0E01-A7AB-AC3A0B2DCCB8}"/>
                  </a:ext>
                </a:extLst>
              </p:cNvPr>
              <p:cNvCxnSpPr>
                <a:cxnSpLocks/>
                <a:stCxn id="39" idx="6"/>
                <a:endCxn id="374" idx="2"/>
              </p:cNvCxnSpPr>
              <p:nvPr/>
            </p:nvCxnSpPr>
            <p:spPr>
              <a:xfrm>
                <a:off x="5161070" y="4399463"/>
                <a:ext cx="760093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[R] 419">
                <a:extLst>
                  <a:ext uri="{FF2B5EF4-FFF2-40B4-BE49-F238E27FC236}">
                    <a16:creationId xmlns:a16="http://schemas.microsoft.com/office/drawing/2014/main" id="{033F632C-C292-3DBB-D165-F6FE6AC8BADC}"/>
                  </a:ext>
                </a:extLst>
              </p:cNvPr>
              <p:cNvCxnSpPr>
                <a:cxnSpLocks/>
                <a:stCxn id="39" idx="6"/>
                <a:endCxn id="373" idx="2"/>
              </p:cNvCxnSpPr>
              <p:nvPr/>
            </p:nvCxnSpPr>
            <p:spPr>
              <a:xfrm>
                <a:off x="5161070" y="4399463"/>
                <a:ext cx="760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[R] 423">
                <a:extLst>
                  <a:ext uri="{FF2B5EF4-FFF2-40B4-BE49-F238E27FC236}">
                    <a16:creationId xmlns:a16="http://schemas.microsoft.com/office/drawing/2014/main" id="{3B5A4E68-F1FD-6A37-DCE1-61E1CA56D815}"/>
                  </a:ext>
                </a:extLst>
              </p:cNvPr>
              <p:cNvCxnSpPr>
                <a:cxnSpLocks/>
                <a:stCxn id="39" idx="6"/>
                <a:endCxn id="372" idx="2"/>
              </p:cNvCxnSpPr>
              <p:nvPr/>
            </p:nvCxnSpPr>
            <p:spPr>
              <a:xfrm flipV="1">
                <a:off x="5161070" y="4115995"/>
                <a:ext cx="760093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[R] 426">
                <a:extLst>
                  <a:ext uri="{FF2B5EF4-FFF2-40B4-BE49-F238E27FC236}">
                    <a16:creationId xmlns:a16="http://schemas.microsoft.com/office/drawing/2014/main" id="{E16BA54A-DB70-7CEB-DFBA-5C4024E9B18B}"/>
                  </a:ext>
                </a:extLst>
              </p:cNvPr>
              <p:cNvCxnSpPr>
                <a:cxnSpLocks/>
                <a:stCxn id="40" idx="7"/>
                <a:endCxn id="372" idx="2"/>
              </p:cNvCxnSpPr>
              <p:nvPr/>
            </p:nvCxnSpPr>
            <p:spPr>
              <a:xfrm flipV="1">
                <a:off x="5139979" y="4115995"/>
                <a:ext cx="781184" cy="516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[R] 429">
                <a:extLst>
                  <a:ext uri="{FF2B5EF4-FFF2-40B4-BE49-F238E27FC236}">
                    <a16:creationId xmlns:a16="http://schemas.microsoft.com/office/drawing/2014/main" id="{35259BF7-02CA-39F9-A7C8-D3582CC2BCDF}"/>
                  </a:ext>
                </a:extLst>
              </p:cNvPr>
              <p:cNvCxnSpPr>
                <a:cxnSpLocks/>
                <a:stCxn id="40" idx="6"/>
                <a:endCxn id="373" idx="2"/>
              </p:cNvCxnSpPr>
              <p:nvPr/>
            </p:nvCxnSpPr>
            <p:spPr>
              <a:xfrm flipV="1">
                <a:off x="5161070" y="4399463"/>
                <a:ext cx="760093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[R] 432">
                <a:extLst>
                  <a:ext uri="{FF2B5EF4-FFF2-40B4-BE49-F238E27FC236}">
                    <a16:creationId xmlns:a16="http://schemas.microsoft.com/office/drawing/2014/main" id="{C0B6936D-AF8C-30AA-A853-6CF25A9632C6}"/>
                  </a:ext>
                </a:extLst>
              </p:cNvPr>
              <p:cNvCxnSpPr>
                <a:cxnSpLocks/>
                <a:stCxn id="40" idx="6"/>
                <a:endCxn id="374" idx="2"/>
              </p:cNvCxnSpPr>
              <p:nvPr/>
            </p:nvCxnSpPr>
            <p:spPr>
              <a:xfrm>
                <a:off x="5161070" y="4682931"/>
                <a:ext cx="7600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6D360DDA-31F6-AEC8-9A6D-D4143FDEF7AF}"/>
                  </a:ext>
                </a:extLst>
              </p:cNvPr>
              <p:cNvCxnSpPr>
                <a:cxnSpLocks/>
                <a:stCxn id="41" idx="6"/>
                <a:endCxn id="374" idx="2"/>
              </p:cNvCxnSpPr>
              <p:nvPr/>
            </p:nvCxnSpPr>
            <p:spPr>
              <a:xfrm flipV="1">
                <a:off x="5161070" y="4682931"/>
                <a:ext cx="760093" cy="28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CD1F7BE7-BEDE-A99E-A73C-FD1754AE69E3}"/>
                  </a:ext>
                </a:extLst>
              </p:cNvPr>
              <p:cNvCxnSpPr>
                <a:cxnSpLocks/>
                <a:stCxn id="41" idx="6"/>
                <a:endCxn id="373" idx="2"/>
              </p:cNvCxnSpPr>
              <p:nvPr/>
            </p:nvCxnSpPr>
            <p:spPr>
              <a:xfrm flipV="1">
                <a:off x="5161070" y="4399463"/>
                <a:ext cx="760093" cy="566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[R] 442">
                <a:extLst>
                  <a:ext uri="{FF2B5EF4-FFF2-40B4-BE49-F238E27FC236}">
                    <a16:creationId xmlns:a16="http://schemas.microsoft.com/office/drawing/2014/main" id="{B3B9D05B-D20E-B1A6-F542-9E0532D78783}"/>
                  </a:ext>
                </a:extLst>
              </p:cNvPr>
              <p:cNvCxnSpPr>
                <a:cxnSpLocks/>
                <a:stCxn id="41" idx="6"/>
                <a:endCxn id="372" idx="2"/>
              </p:cNvCxnSpPr>
              <p:nvPr/>
            </p:nvCxnSpPr>
            <p:spPr>
              <a:xfrm flipV="1">
                <a:off x="5161070" y="4115995"/>
                <a:ext cx="760093" cy="8504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직선 연결선[R] 445">
                <a:extLst>
                  <a:ext uri="{FF2B5EF4-FFF2-40B4-BE49-F238E27FC236}">
                    <a16:creationId xmlns:a16="http://schemas.microsoft.com/office/drawing/2014/main" id="{88011D36-2E7F-C619-58D6-3F455C253287}"/>
                  </a:ext>
                </a:extLst>
              </p:cNvPr>
              <p:cNvCxnSpPr>
                <a:cxnSpLocks/>
                <a:stCxn id="42" idx="6"/>
                <a:endCxn id="374" idx="2"/>
              </p:cNvCxnSpPr>
              <p:nvPr/>
            </p:nvCxnSpPr>
            <p:spPr>
              <a:xfrm flipV="1">
                <a:off x="5161070" y="4682931"/>
                <a:ext cx="760093" cy="5569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직선 연결선[R] 448">
                <a:extLst>
                  <a:ext uri="{FF2B5EF4-FFF2-40B4-BE49-F238E27FC236}">
                    <a16:creationId xmlns:a16="http://schemas.microsoft.com/office/drawing/2014/main" id="{F9BA4E88-CFC1-9AD4-B444-FC2325CC7767}"/>
                  </a:ext>
                </a:extLst>
              </p:cNvPr>
              <p:cNvCxnSpPr>
                <a:cxnSpLocks/>
                <a:stCxn id="42" idx="6"/>
                <a:endCxn id="373" idx="2"/>
              </p:cNvCxnSpPr>
              <p:nvPr/>
            </p:nvCxnSpPr>
            <p:spPr>
              <a:xfrm flipV="1">
                <a:off x="5161070" y="4399463"/>
                <a:ext cx="760093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[R] 451">
                <a:extLst>
                  <a:ext uri="{FF2B5EF4-FFF2-40B4-BE49-F238E27FC236}">
                    <a16:creationId xmlns:a16="http://schemas.microsoft.com/office/drawing/2014/main" id="{5F1044FE-C3BA-E07B-5597-7A71D439A204}"/>
                  </a:ext>
                </a:extLst>
              </p:cNvPr>
              <p:cNvCxnSpPr>
                <a:cxnSpLocks/>
                <a:stCxn id="42" idx="6"/>
                <a:endCxn id="372" idx="2"/>
              </p:cNvCxnSpPr>
              <p:nvPr/>
            </p:nvCxnSpPr>
            <p:spPr>
              <a:xfrm flipV="1">
                <a:off x="5161070" y="4115995"/>
                <a:ext cx="760093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96DDE12D-F348-4AF2-3255-F16519CAA33E}"/>
                  </a:ext>
                </a:extLst>
              </p:cNvPr>
              <p:cNvCxnSpPr>
                <a:cxnSpLocks/>
                <a:stCxn id="43" idx="6"/>
                <a:endCxn id="374" idx="2"/>
              </p:cNvCxnSpPr>
              <p:nvPr/>
            </p:nvCxnSpPr>
            <p:spPr>
              <a:xfrm flipV="1">
                <a:off x="5161070" y="4682931"/>
                <a:ext cx="760093" cy="840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2EE618F5-A28E-A171-127D-7AE831136C13}"/>
                  </a:ext>
                </a:extLst>
              </p:cNvPr>
              <p:cNvCxnSpPr>
                <a:cxnSpLocks/>
                <a:stCxn id="43" idx="6"/>
                <a:endCxn id="373" idx="2"/>
              </p:cNvCxnSpPr>
              <p:nvPr/>
            </p:nvCxnSpPr>
            <p:spPr>
              <a:xfrm flipV="1">
                <a:off x="5161070" y="4399463"/>
                <a:ext cx="760093" cy="11238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[R] 460">
                <a:extLst>
                  <a:ext uri="{FF2B5EF4-FFF2-40B4-BE49-F238E27FC236}">
                    <a16:creationId xmlns:a16="http://schemas.microsoft.com/office/drawing/2014/main" id="{D1B41D86-049D-854A-B0C0-140925315F82}"/>
                  </a:ext>
                </a:extLst>
              </p:cNvPr>
              <p:cNvCxnSpPr>
                <a:cxnSpLocks/>
                <a:stCxn id="43" idx="6"/>
                <a:endCxn id="372" idx="2"/>
              </p:cNvCxnSpPr>
              <p:nvPr/>
            </p:nvCxnSpPr>
            <p:spPr>
              <a:xfrm flipV="1">
                <a:off x="5161070" y="4115995"/>
                <a:ext cx="760093" cy="1407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B8E4EEB6-A6EF-3DC6-B47F-D4EEC3C10A3D}"/>
                  </a:ext>
                </a:extLst>
              </p:cNvPr>
              <p:cNvSpPr/>
              <p:nvPr/>
            </p:nvSpPr>
            <p:spPr>
              <a:xfrm flipV="1">
                <a:off x="3002295" y="3380913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8E94D2E4-AF8C-4DB2-E93C-42AE0B87B728}"/>
                  </a:ext>
                </a:extLst>
              </p:cNvPr>
              <p:cNvSpPr/>
              <p:nvPr/>
            </p:nvSpPr>
            <p:spPr>
              <a:xfrm flipV="1">
                <a:off x="3002295" y="3657085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4CD35D4F-CDC6-16A6-2638-9793E843533F}"/>
                  </a:ext>
                </a:extLst>
              </p:cNvPr>
              <p:cNvSpPr/>
              <p:nvPr/>
            </p:nvSpPr>
            <p:spPr>
              <a:xfrm flipV="1">
                <a:off x="3004538" y="3940553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A9F5F4D5-E6BB-A5D9-295E-74F3FAFE1BC3}"/>
                  </a:ext>
                </a:extLst>
              </p:cNvPr>
              <p:cNvSpPr/>
              <p:nvPr/>
            </p:nvSpPr>
            <p:spPr>
              <a:xfrm flipV="1">
                <a:off x="2999656" y="4232673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D23DCB0C-4E03-E771-1C1C-26FA95CA9138}"/>
                  </a:ext>
                </a:extLst>
              </p:cNvPr>
              <p:cNvSpPr/>
              <p:nvPr/>
            </p:nvSpPr>
            <p:spPr>
              <a:xfrm flipV="1">
                <a:off x="2999656" y="4508845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49389B55-6EBA-5AAB-DDA1-F2955723FA8F}"/>
                  </a:ext>
                </a:extLst>
              </p:cNvPr>
              <p:cNvSpPr/>
              <p:nvPr/>
            </p:nvSpPr>
            <p:spPr>
              <a:xfrm flipV="1">
                <a:off x="3001899" y="4792313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7" name="타원 476">
                <a:extLst>
                  <a:ext uri="{FF2B5EF4-FFF2-40B4-BE49-F238E27FC236}">
                    <a16:creationId xmlns:a16="http://schemas.microsoft.com/office/drawing/2014/main" id="{A1A86665-2E37-E9D1-6971-388755074946}"/>
                  </a:ext>
                </a:extLst>
              </p:cNvPr>
              <p:cNvSpPr/>
              <p:nvPr/>
            </p:nvSpPr>
            <p:spPr>
              <a:xfrm flipV="1">
                <a:off x="2999656" y="5062331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78" name="타원 477">
                <a:extLst>
                  <a:ext uri="{FF2B5EF4-FFF2-40B4-BE49-F238E27FC236}">
                    <a16:creationId xmlns:a16="http://schemas.microsoft.com/office/drawing/2014/main" id="{28BCDD9C-A60C-D70F-037B-5DDE3E741C34}"/>
                  </a:ext>
                </a:extLst>
              </p:cNvPr>
              <p:cNvSpPr/>
              <p:nvPr/>
            </p:nvSpPr>
            <p:spPr>
              <a:xfrm flipV="1">
                <a:off x="2999656" y="5338607"/>
                <a:ext cx="72008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83022405-2FE4-9677-6DF0-2581E5BEFFA1}"/>
                  </a:ext>
                </a:extLst>
              </p:cNvPr>
              <p:cNvCxnSpPr>
                <a:cxnSpLocks/>
                <a:stCxn id="464" idx="6"/>
                <a:endCxn id="11" idx="2"/>
              </p:cNvCxnSpPr>
              <p:nvPr/>
            </p:nvCxnSpPr>
            <p:spPr>
              <a:xfrm flipV="1">
                <a:off x="3074303" y="3270175"/>
                <a:ext cx="573425" cy="1467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[R] 481">
                <a:extLst>
                  <a:ext uri="{FF2B5EF4-FFF2-40B4-BE49-F238E27FC236}">
                    <a16:creationId xmlns:a16="http://schemas.microsoft.com/office/drawing/2014/main" id="{EDB6A62C-593C-B07E-21CC-85509785B2E6}"/>
                  </a:ext>
                </a:extLst>
              </p:cNvPr>
              <p:cNvCxnSpPr>
                <a:cxnSpLocks/>
                <a:stCxn id="465" idx="6"/>
                <a:endCxn id="13" idx="2"/>
              </p:cNvCxnSpPr>
              <p:nvPr/>
            </p:nvCxnSpPr>
            <p:spPr>
              <a:xfrm flipV="1">
                <a:off x="3074303" y="3553643"/>
                <a:ext cx="573425" cy="139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직선 연결선[R] 484">
                <a:extLst>
                  <a:ext uri="{FF2B5EF4-FFF2-40B4-BE49-F238E27FC236}">
                    <a16:creationId xmlns:a16="http://schemas.microsoft.com/office/drawing/2014/main" id="{57F4BCD0-CECD-38A4-3514-32F218F0EFA7}"/>
                  </a:ext>
                </a:extLst>
              </p:cNvPr>
              <p:cNvCxnSpPr>
                <a:cxnSpLocks/>
                <a:stCxn id="467" idx="6"/>
                <a:endCxn id="15" idx="2"/>
              </p:cNvCxnSpPr>
              <p:nvPr/>
            </p:nvCxnSpPr>
            <p:spPr>
              <a:xfrm flipV="1">
                <a:off x="3076546" y="3837111"/>
                <a:ext cx="571182" cy="139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[R] 487">
                <a:extLst>
                  <a:ext uri="{FF2B5EF4-FFF2-40B4-BE49-F238E27FC236}">
                    <a16:creationId xmlns:a16="http://schemas.microsoft.com/office/drawing/2014/main" id="{80A54BA2-B5BE-BE1B-DDA9-0F294D04A3F6}"/>
                  </a:ext>
                </a:extLst>
              </p:cNvPr>
              <p:cNvCxnSpPr>
                <a:cxnSpLocks/>
                <a:stCxn id="468" idx="6"/>
                <a:endCxn id="16" idx="2"/>
              </p:cNvCxnSpPr>
              <p:nvPr/>
            </p:nvCxnSpPr>
            <p:spPr>
              <a:xfrm flipV="1">
                <a:off x="3071664" y="4115995"/>
                <a:ext cx="576064" cy="152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[R] 490">
                <a:extLst>
                  <a:ext uri="{FF2B5EF4-FFF2-40B4-BE49-F238E27FC236}">
                    <a16:creationId xmlns:a16="http://schemas.microsoft.com/office/drawing/2014/main" id="{D9F6E122-62D5-422F-D642-25DE45ED3A32}"/>
                  </a:ext>
                </a:extLst>
              </p:cNvPr>
              <p:cNvCxnSpPr>
                <a:cxnSpLocks/>
                <a:stCxn id="469" idx="6"/>
                <a:endCxn id="18" idx="2"/>
              </p:cNvCxnSpPr>
              <p:nvPr/>
            </p:nvCxnSpPr>
            <p:spPr>
              <a:xfrm flipV="1">
                <a:off x="3071664" y="4399463"/>
                <a:ext cx="576064" cy="145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직선 연결선[R] 493">
                <a:extLst>
                  <a:ext uri="{FF2B5EF4-FFF2-40B4-BE49-F238E27FC236}">
                    <a16:creationId xmlns:a16="http://schemas.microsoft.com/office/drawing/2014/main" id="{5DDA885D-B236-D9A9-CD93-C92E22E8B88C}"/>
                  </a:ext>
                </a:extLst>
              </p:cNvPr>
              <p:cNvCxnSpPr>
                <a:cxnSpLocks/>
                <a:stCxn id="470" idx="6"/>
                <a:endCxn id="19" idx="2"/>
              </p:cNvCxnSpPr>
              <p:nvPr/>
            </p:nvCxnSpPr>
            <p:spPr>
              <a:xfrm flipV="1">
                <a:off x="3073907" y="4682931"/>
                <a:ext cx="573821" cy="1453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[R] 497">
                <a:extLst>
                  <a:ext uri="{FF2B5EF4-FFF2-40B4-BE49-F238E27FC236}">
                    <a16:creationId xmlns:a16="http://schemas.microsoft.com/office/drawing/2014/main" id="{A719772F-1EDB-F2D0-FA27-6E7C55ADB25C}"/>
                  </a:ext>
                </a:extLst>
              </p:cNvPr>
              <p:cNvCxnSpPr>
                <a:cxnSpLocks/>
                <a:stCxn id="477" idx="6"/>
                <a:endCxn id="21" idx="2"/>
              </p:cNvCxnSpPr>
              <p:nvPr/>
            </p:nvCxnSpPr>
            <p:spPr>
              <a:xfrm flipV="1">
                <a:off x="3071664" y="4966399"/>
                <a:ext cx="576064" cy="1319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[R] 500">
                <a:extLst>
                  <a:ext uri="{FF2B5EF4-FFF2-40B4-BE49-F238E27FC236}">
                    <a16:creationId xmlns:a16="http://schemas.microsoft.com/office/drawing/2014/main" id="{FFBCF38B-CF64-0B12-5032-031CA0A75E26}"/>
                  </a:ext>
                </a:extLst>
              </p:cNvPr>
              <p:cNvCxnSpPr>
                <a:cxnSpLocks/>
                <a:stCxn id="478" idx="6"/>
                <a:endCxn id="28" idx="2"/>
              </p:cNvCxnSpPr>
              <p:nvPr/>
            </p:nvCxnSpPr>
            <p:spPr>
              <a:xfrm flipV="1">
                <a:off x="3071664" y="5239860"/>
                <a:ext cx="576064" cy="134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[R] 503">
                <a:extLst>
                  <a:ext uri="{FF2B5EF4-FFF2-40B4-BE49-F238E27FC236}">
                    <a16:creationId xmlns:a16="http://schemas.microsoft.com/office/drawing/2014/main" id="{F4130BE3-4334-491A-99D4-9D760B36C73C}"/>
                  </a:ext>
                </a:extLst>
              </p:cNvPr>
              <p:cNvCxnSpPr>
                <a:cxnSpLocks/>
                <a:stCxn id="478" idx="6"/>
                <a:endCxn id="29" idx="2"/>
              </p:cNvCxnSpPr>
              <p:nvPr/>
            </p:nvCxnSpPr>
            <p:spPr>
              <a:xfrm>
                <a:off x="3071664" y="5374607"/>
                <a:ext cx="576064" cy="1487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[R] 506">
                <a:extLst>
                  <a:ext uri="{FF2B5EF4-FFF2-40B4-BE49-F238E27FC236}">
                    <a16:creationId xmlns:a16="http://schemas.microsoft.com/office/drawing/2014/main" id="{1A480814-71B6-CBC6-2FBE-A9C3B13A57A5}"/>
                  </a:ext>
                </a:extLst>
              </p:cNvPr>
              <p:cNvCxnSpPr>
                <a:cxnSpLocks/>
                <a:stCxn id="477" idx="6"/>
                <a:endCxn id="28" idx="2"/>
              </p:cNvCxnSpPr>
              <p:nvPr/>
            </p:nvCxnSpPr>
            <p:spPr>
              <a:xfrm>
                <a:off x="3071664" y="5098331"/>
                <a:ext cx="576064" cy="141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2B357A45-B321-78AF-C00F-2666458158F5}"/>
                  </a:ext>
                </a:extLst>
              </p:cNvPr>
              <p:cNvCxnSpPr>
                <a:cxnSpLocks/>
                <a:stCxn id="470" idx="6"/>
                <a:endCxn id="21" idx="2"/>
              </p:cNvCxnSpPr>
              <p:nvPr/>
            </p:nvCxnSpPr>
            <p:spPr>
              <a:xfrm>
                <a:off x="3073907" y="4828313"/>
                <a:ext cx="573821" cy="138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직선 연결선[R] 512">
                <a:extLst>
                  <a:ext uri="{FF2B5EF4-FFF2-40B4-BE49-F238E27FC236}">
                    <a16:creationId xmlns:a16="http://schemas.microsoft.com/office/drawing/2014/main" id="{7727951B-E0C2-110E-FDD9-A46849C989F9}"/>
                  </a:ext>
                </a:extLst>
              </p:cNvPr>
              <p:cNvCxnSpPr>
                <a:cxnSpLocks/>
                <a:stCxn id="469" idx="6"/>
                <a:endCxn id="19" idx="2"/>
              </p:cNvCxnSpPr>
              <p:nvPr/>
            </p:nvCxnSpPr>
            <p:spPr>
              <a:xfrm>
                <a:off x="3071664" y="4544845"/>
                <a:ext cx="576064" cy="138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직선 연결선[R] 515">
                <a:extLst>
                  <a:ext uri="{FF2B5EF4-FFF2-40B4-BE49-F238E27FC236}">
                    <a16:creationId xmlns:a16="http://schemas.microsoft.com/office/drawing/2014/main" id="{8FBE7EAD-C675-E461-D22F-2C0994D3773A}"/>
                  </a:ext>
                </a:extLst>
              </p:cNvPr>
              <p:cNvCxnSpPr>
                <a:cxnSpLocks/>
                <a:stCxn id="468" idx="6"/>
                <a:endCxn id="18" idx="2"/>
              </p:cNvCxnSpPr>
              <p:nvPr/>
            </p:nvCxnSpPr>
            <p:spPr>
              <a:xfrm>
                <a:off x="3071664" y="4268673"/>
                <a:ext cx="576064" cy="130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직선 연결선[R] 518">
                <a:extLst>
                  <a:ext uri="{FF2B5EF4-FFF2-40B4-BE49-F238E27FC236}">
                    <a16:creationId xmlns:a16="http://schemas.microsoft.com/office/drawing/2014/main" id="{28736EFB-5611-E699-32F0-FE54D961EA68}"/>
                  </a:ext>
                </a:extLst>
              </p:cNvPr>
              <p:cNvCxnSpPr>
                <a:cxnSpLocks/>
                <a:stCxn id="467" idx="6"/>
                <a:endCxn id="16" idx="2"/>
              </p:cNvCxnSpPr>
              <p:nvPr/>
            </p:nvCxnSpPr>
            <p:spPr>
              <a:xfrm>
                <a:off x="3076546" y="3976553"/>
                <a:ext cx="571182" cy="1394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직선 연결선[R] 521">
                <a:extLst>
                  <a:ext uri="{FF2B5EF4-FFF2-40B4-BE49-F238E27FC236}">
                    <a16:creationId xmlns:a16="http://schemas.microsoft.com/office/drawing/2014/main" id="{97555F3C-98F4-1276-091D-09CE8EAF26E9}"/>
                  </a:ext>
                </a:extLst>
              </p:cNvPr>
              <p:cNvCxnSpPr>
                <a:cxnSpLocks/>
                <a:stCxn id="465" idx="6"/>
                <a:endCxn id="15" idx="2"/>
              </p:cNvCxnSpPr>
              <p:nvPr/>
            </p:nvCxnSpPr>
            <p:spPr>
              <a:xfrm>
                <a:off x="3074303" y="3693085"/>
                <a:ext cx="573425" cy="1440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직선 연결선[R] 524">
                <a:extLst>
                  <a:ext uri="{FF2B5EF4-FFF2-40B4-BE49-F238E27FC236}">
                    <a16:creationId xmlns:a16="http://schemas.microsoft.com/office/drawing/2014/main" id="{2B1FAB4C-C2D5-1700-4498-7AFD033B39F4}"/>
                  </a:ext>
                </a:extLst>
              </p:cNvPr>
              <p:cNvCxnSpPr>
                <a:cxnSpLocks/>
                <a:stCxn id="464" idx="6"/>
                <a:endCxn id="13" idx="2"/>
              </p:cNvCxnSpPr>
              <p:nvPr/>
            </p:nvCxnSpPr>
            <p:spPr>
              <a:xfrm>
                <a:off x="3074303" y="3416913"/>
                <a:ext cx="573425" cy="1367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직선 연결선[R] 527">
                <a:extLst>
                  <a:ext uri="{FF2B5EF4-FFF2-40B4-BE49-F238E27FC236}">
                    <a16:creationId xmlns:a16="http://schemas.microsoft.com/office/drawing/2014/main" id="{2BDC5977-1D98-F39E-4A46-C53ACF1F1872}"/>
                  </a:ext>
                </a:extLst>
              </p:cNvPr>
              <p:cNvCxnSpPr>
                <a:cxnSpLocks/>
                <a:stCxn id="464" idx="6"/>
                <a:endCxn id="15" idx="2"/>
              </p:cNvCxnSpPr>
              <p:nvPr/>
            </p:nvCxnSpPr>
            <p:spPr>
              <a:xfrm>
                <a:off x="3074303" y="3416913"/>
                <a:ext cx="573425" cy="4201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1B6ADB69-98E7-3310-0523-B8840EA1794B}"/>
                  </a:ext>
                </a:extLst>
              </p:cNvPr>
              <p:cNvCxnSpPr>
                <a:cxnSpLocks/>
                <a:stCxn id="465" idx="6"/>
                <a:endCxn id="16" idx="2"/>
              </p:cNvCxnSpPr>
              <p:nvPr/>
            </p:nvCxnSpPr>
            <p:spPr>
              <a:xfrm>
                <a:off x="3074303" y="3693085"/>
                <a:ext cx="573425" cy="422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7423DA0F-BA34-F1C7-1B83-3AF6847C1DC9}"/>
                  </a:ext>
                </a:extLst>
              </p:cNvPr>
              <p:cNvCxnSpPr>
                <a:cxnSpLocks/>
                <a:stCxn id="467" idx="6"/>
                <a:endCxn id="18" idx="2"/>
              </p:cNvCxnSpPr>
              <p:nvPr/>
            </p:nvCxnSpPr>
            <p:spPr>
              <a:xfrm>
                <a:off x="3076546" y="3976553"/>
                <a:ext cx="571182" cy="422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연결선[R] 536">
                <a:extLst>
                  <a:ext uri="{FF2B5EF4-FFF2-40B4-BE49-F238E27FC236}">
                    <a16:creationId xmlns:a16="http://schemas.microsoft.com/office/drawing/2014/main" id="{02BF763F-194C-1A19-065F-C760F82815AD}"/>
                  </a:ext>
                </a:extLst>
              </p:cNvPr>
              <p:cNvCxnSpPr>
                <a:cxnSpLocks/>
                <a:stCxn id="468" idx="6"/>
                <a:endCxn id="19" idx="2"/>
              </p:cNvCxnSpPr>
              <p:nvPr/>
            </p:nvCxnSpPr>
            <p:spPr>
              <a:xfrm>
                <a:off x="3071664" y="4268673"/>
                <a:ext cx="576064" cy="414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직선 연결선[R] 539">
                <a:extLst>
                  <a:ext uri="{FF2B5EF4-FFF2-40B4-BE49-F238E27FC236}">
                    <a16:creationId xmlns:a16="http://schemas.microsoft.com/office/drawing/2014/main" id="{C6F9A503-3C21-FFD0-3145-3DE81BC30857}"/>
                  </a:ext>
                </a:extLst>
              </p:cNvPr>
              <p:cNvCxnSpPr>
                <a:cxnSpLocks/>
                <a:stCxn id="469" idx="6"/>
                <a:endCxn id="21" idx="2"/>
              </p:cNvCxnSpPr>
              <p:nvPr/>
            </p:nvCxnSpPr>
            <p:spPr>
              <a:xfrm>
                <a:off x="3071664" y="4544845"/>
                <a:ext cx="576064" cy="421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직선 연결선[R] 542">
                <a:extLst>
                  <a:ext uri="{FF2B5EF4-FFF2-40B4-BE49-F238E27FC236}">
                    <a16:creationId xmlns:a16="http://schemas.microsoft.com/office/drawing/2014/main" id="{5ECA670E-D758-B5EA-DD44-E229FB10C2F4}"/>
                  </a:ext>
                </a:extLst>
              </p:cNvPr>
              <p:cNvCxnSpPr>
                <a:cxnSpLocks/>
                <a:stCxn id="470" idx="6"/>
                <a:endCxn id="28" idx="2"/>
              </p:cNvCxnSpPr>
              <p:nvPr/>
            </p:nvCxnSpPr>
            <p:spPr>
              <a:xfrm>
                <a:off x="3073907" y="4828313"/>
                <a:ext cx="573821" cy="4115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직선 연결선[R] 545">
                <a:extLst>
                  <a:ext uri="{FF2B5EF4-FFF2-40B4-BE49-F238E27FC236}">
                    <a16:creationId xmlns:a16="http://schemas.microsoft.com/office/drawing/2014/main" id="{4E6E5E9C-D1B4-B1A0-EC35-E2C899F0314C}"/>
                  </a:ext>
                </a:extLst>
              </p:cNvPr>
              <p:cNvCxnSpPr>
                <a:cxnSpLocks/>
                <a:stCxn id="477" idx="6"/>
                <a:endCxn id="29" idx="2"/>
              </p:cNvCxnSpPr>
              <p:nvPr/>
            </p:nvCxnSpPr>
            <p:spPr>
              <a:xfrm>
                <a:off x="3071664" y="5098331"/>
                <a:ext cx="576064" cy="4249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직선 연결선[R] 548">
                <a:extLst>
                  <a:ext uri="{FF2B5EF4-FFF2-40B4-BE49-F238E27FC236}">
                    <a16:creationId xmlns:a16="http://schemas.microsoft.com/office/drawing/2014/main" id="{34B89F31-0C80-4688-2270-BBEABBBD0170}"/>
                  </a:ext>
                </a:extLst>
              </p:cNvPr>
              <p:cNvCxnSpPr>
                <a:cxnSpLocks/>
                <a:stCxn id="464" idx="6"/>
                <a:endCxn id="16" idx="2"/>
              </p:cNvCxnSpPr>
              <p:nvPr/>
            </p:nvCxnSpPr>
            <p:spPr>
              <a:xfrm>
                <a:off x="3074303" y="3416913"/>
                <a:ext cx="573425" cy="6990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B30EF20B-D65D-BD9F-77F7-D2A4088F3899}"/>
                  </a:ext>
                </a:extLst>
              </p:cNvPr>
              <p:cNvCxnSpPr>
                <a:cxnSpLocks/>
                <a:stCxn id="465" idx="6"/>
                <a:endCxn id="18" idx="2"/>
              </p:cNvCxnSpPr>
              <p:nvPr/>
            </p:nvCxnSpPr>
            <p:spPr>
              <a:xfrm>
                <a:off x="3074303" y="3693085"/>
                <a:ext cx="573425" cy="706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직선 연결선[R] 555">
                <a:extLst>
                  <a:ext uri="{FF2B5EF4-FFF2-40B4-BE49-F238E27FC236}">
                    <a16:creationId xmlns:a16="http://schemas.microsoft.com/office/drawing/2014/main" id="{78D5FFF3-C2B8-6DD4-F983-E49A40B984B5}"/>
                  </a:ext>
                </a:extLst>
              </p:cNvPr>
              <p:cNvCxnSpPr>
                <a:cxnSpLocks/>
                <a:stCxn id="467" idx="6"/>
                <a:endCxn id="19" idx="2"/>
              </p:cNvCxnSpPr>
              <p:nvPr/>
            </p:nvCxnSpPr>
            <p:spPr>
              <a:xfrm>
                <a:off x="3076546" y="3976553"/>
                <a:ext cx="571182" cy="706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직선 연결선[R] 558">
                <a:extLst>
                  <a:ext uri="{FF2B5EF4-FFF2-40B4-BE49-F238E27FC236}">
                    <a16:creationId xmlns:a16="http://schemas.microsoft.com/office/drawing/2014/main" id="{D48D1FFE-FA95-7792-E1A5-D2DEC8FCF18E}"/>
                  </a:ext>
                </a:extLst>
              </p:cNvPr>
              <p:cNvCxnSpPr>
                <a:cxnSpLocks/>
                <a:stCxn id="468" idx="6"/>
                <a:endCxn id="21" idx="2"/>
              </p:cNvCxnSpPr>
              <p:nvPr/>
            </p:nvCxnSpPr>
            <p:spPr>
              <a:xfrm>
                <a:off x="3071664" y="4268673"/>
                <a:ext cx="576064" cy="6977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직선 연결선[R] 561">
                <a:extLst>
                  <a:ext uri="{FF2B5EF4-FFF2-40B4-BE49-F238E27FC236}">
                    <a16:creationId xmlns:a16="http://schemas.microsoft.com/office/drawing/2014/main" id="{EEBB68A3-4541-ED19-056B-42629874B47C}"/>
                  </a:ext>
                </a:extLst>
              </p:cNvPr>
              <p:cNvCxnSpPr>
                <a:cxnSpLocks/>
                <a:stCxn id="469" idx="6"/>
                <a:endCxn id="28" idx="2"/>
              </p:cNvCxnSpPr>
              <p:nvPr/>
            </p:nvCxnSpPr>
            <p:spPr>
              <a:xfrm>
                <a:off x="3071664" y="4544845"/>
                <a:ext cx="576064" cy="69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직선 연결선[R] 564">
                <a:extLst>
                  <a:ext uri="{FF2B5EF4-FFF2-40B4-BE49-F238E27FC236}">
                    <a16:creationId xmlns:a16="http://schemas.microsoft.com/office/drawing/2014/main" id="{3E386F0E-5255-F91C-C748-A0CD904F9B06}"/>
                  </a:ext>
                </a:extLst>
              </p:cNvPr>
              <p:cNvCxnSpPr>
                <a:cxnSpLocks/>
                <a:stCxn id="470" idx="6"/>
                <a:endCxn id="29" idx="2"/>
              </p:cNvCxnSpPr>
              <p:nvPr/>
            </p:nvCxnSpPr>
            <p:spPr>
              <a:xfrm>
                <a:off x="3073907" y="4828313"/>
                <a:ext cx="573821" cy="6950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직선 연결선[R] 567">
                <a:extLst>
                  <a:ext uri="{FF2B5EF4-FFF2-40B4-BE49-F238E27FC236}">
                    <a16:creationId xmlns:a16="http://schemas.microsoft.com/office/drawing/2014/main" id="{EA0EEE33-5F93-2793-6433-266E5D356685}"/>
                  </a:ext>
                </a:extLst>
              </p:cNvPr>
              <p:cNvCxnSpPr>
                <a:cxnSpLocks/>
                <a:stCxn id="464" idx="6"/>
                <a:endCxn id="18" idx="2"/>
              </p:cNvCxnSpPr>
              <p:nvPr/>
            </p:nvCxnSpPr>
            <p:spPr>
              <a:xfrm>
                <a:off x="3074303" y="3416913"/>
                <a:ext cx="573425" cy="982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직선 연결선[R] 570">
                <a:extLst>
                  <a:ext uri="{FF2B5EF4-FFF2-40B4-BE49-F238E27FC236}">
                    <a16:creationId xmlns:a16="http://schemas.microsoft.com/office/drawing/2014/main" id="{48C4DBA7-FB6B-254D-8CEA-63604DF826B7}"/>
                  </a:ext>
                </a:extLst>
              </p:cNvPr>
              <p:cNvCxnSpPr>
                <a:cxnSpLocks/>
                <a:stCxn id="465" idx="6"/>
                <a:endCxn id="19" idx="2"/>
              </p:cNvCxnSpPr>
              <p:nvPr/>
            </p:nvCxnSpPr>
            <p:spPr>
              <a:xfrm>
                <a:off x="3074303" y="3693085"/>
                <a:ext cx="573425" cy="989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96BF1AA0-5B46-B429-F933-A71FDC6860A9}"/>
                  </a:ext>
                </a:extLst>
              </p:cNvPr>
              <p:cNvCxnSpPr>
                <a:cxnSpLocks/>
                <a:stCxn id="467" idx="6"/>
                <a:endCxn id="21" idx="2"/>
              </p:cNvCxnSpPr>
              <p:nvPr/>
            </p:nvCxnSpPr>
            <p:spPr>
              <a:xfrm>
                <a:off x="3076546" y="3976553"/>
                <a:ext cx="571182" cy="989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직선 연결선[R] 576">
                <a:extLst>
                  <a:ext uri="{FF2B5EF4-FFF2-40B4-BE49-F238E27FC236}">
                    <a16:creationId xmlns:a16="http://schemas.microsoft.com/office/drawing/2014/main" id="{824E340C-A8D0-776D-76CA-00E9E14AF655}"/>
                  </a:ext>
                </a:extLst>
              </p:cNvPr>
              <p:cNvCxnSpPr>
                <a:cxnSpLocks/>
                <a:stCxn id="468" idx="6"/>
                <a:endCxn id="28" idx="2"/>
              </p:cNvCxnSpPr>
              <p:nvPr/>
            </p:nvCxnSpPr>
            <p:spPr>
              <a:xfrm>
                <a:off x="3071664" y="4268673"/>
                <a:ext cx="576064" cy="971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직선 연결선[R] 579">
                <a:extLst>
                  <a:ext uri="{FF2B5EF4-FFF2-40B4-BE49-F238E27FC236}">
                    <a16:creationId xmlns:a16="http://schemas.microsoft.com/office/drawing/2014/main" id="{86148C2D-5937-C4CB-AE87-0832BB5FD27F}"/>
                  </a:ext>
                </a:extLst>
              </p:cNvPr>
              <p:cNvCxnSpPr>
                <a:cxnSpLocks/>
                <a:stCxn id="469" idx="6"/>
                <a:endCxn id="29" idx="2"/>
              </p:cNvCxnSpPr>
              <p:nvPr/>
            </p:nvCxnSpPr>
            <p:spPr>
              <a:xfrm>
                <a:off x="3071664" y="4544845"/>
                <a:ext cx="576064" cy="9784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직선 연결선[R] 582">
                <a:extLst>
                  <a:ext uri="{FF2B5EF4-FFF2-40B4-BE49-F238E27FC236}">
                    <a16:creationId xmlns:a16="http://schemas.microsoft.com/office/drawing/2014/main" id="{0712BBFA-1050-8ED7-FC58-8F833063CF99}"/>
                  </a:ext>
                </a:extLst>
              </p:cNvPr>
              <p:cNvCxnSpPr>
                <a:cxnSpLocks/>
                <a:stCxn id="464" idx="6"/>
                <a:endCxn id="19" idx="2"/>
              </p:cNvCxnSpPr>
              <p:nvPr/>
            </p:nvCxnSpPr>
            <p:spPr>
              <a:xfrm>
                <a:off x="3074303" y="3416913"/>
                <a:ext cx="573425" cy="12660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0344B559-4DD0-F8D6-80B4-813A9C3DF4A3}"/>
                  </a:ext>
                </a:extLst>
              </p:cNvPr>
              <p:cNvCxnSpPr>
                <a:cxnSpLocks/>
                <a:stCxn id="465" idx="6"/>
                <a:endCxn id="21" idx="2"/>
              </p:cNvCxnSpPr>
              <p:nvPr/>
            </p:nvCxnSpPr>
            <p:spPr>
              <a:xfrm>
                <a:off x="3074303" y="3693085"/>
                <a:ext cx="573425" cy="1273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직선 연결선[R] 588">
                <a:extLst>
                  <a:ext uri="{FF2B5EF4-FFF2-40B4-BE49-F238E27FC236}">
                    <a16:creationId xmlns:a16="http://schemas.microsoft.com/office/drawing/2014/main" id="{AE655A17-ACFC-0780-8EBA-FDCBD5BFEBB0}"/>
                  </a:ext>
                </a:extLst>
              </p:cNvPr>
              <p:cNvCxnSpPr>
                <a:cxnSpLocks/>
                <a:stCxn id="467" idx="6"/>
                <a:endCxn id="28" idx="2"/>
              </p:cNvCxnSpPr>
              <p:nvPr/>
            </p:nvCxnSpPr>
            <p:spPr>
              <a:xfrm>
                <a:off x="3076546" y="3976553"/>
                <a:ext cx="571182" cy="12633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[R] 591">
                <a:extLst>
                  <a:ext uri="{FF2B5EF4-FFF2-40B4-BE49-F238E27FC236}">
                    <a16:creationId xmlns:a16="http://schemas.microsoft.com/office/drawing/2014/main" id="{DCE791D3-EA3F-6D79-3BEB-844A71CFD792}"/>
                  </a:ext>
                </a:extLst>
              </p:cNvPr>
              <p:cNvCxnSpPr>
                <a:cxnSpLocks/>
                <a:stCxn id="468" idx="6"/>
                <a:endCxn id="29" idx="2"/>
              </p:cNvCxnSpPr>
              <p:nvPr/>
            </p:nvCxnSpPr>
            <p:spPr>
              <a:xfrm>
                <a:off x="3071664" y="4268673"/>
                <a:ext cx="576064" cy="12546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직선 연결선[R] 594">
                <a:extLst>
                  <a:ext uri="{FF2B5EF4-FFF2-40B4-BE49-F238E27FC236}">
                    <a16:creationId xmlns:a16="http://schemas.microsoft.com/office/drawing/2014/main" id="{9EB33023-79D0-EB6C-5D79-044C96526C53}"/>
                  </a:ext>
                </a:extLst>
              </p:cNvPr>
              <p:cNvCxnSpPr>
                <a:cxnSpLocks/>
                <a:stCxn id="464" idx="6"/>
                <a:endCxn id="21" idx="2"/>
              </p:cNvCxnSpPr>
              <p:nvPr/>
            </p:nvCxnSpPr>
            <p:spPr>
              <a:xfrm>
                <a:off x="3074303" y="3416913"/>
                <a:ext cx="573425" cy="1549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직선 연결선[R] 597">
                <a:extLst>
                  <a:ext uri="{FF2B5EF4-FFF2-40B4-BE49-F238E27FC236}">
                    <a16:creationId xmlns:a16="http://schemas.microsoft.com/office/drawing/2014/main" id="{429EA185-2F9E-CA4C-185E-3DCEAABA9651}"/>
                  </a:ext>
                </a:extLst>
              </p:cNvPr>
              <p:cNvCxnSpPr>
                <a:cxnSpLocks/>
                <a:stCxn id="464" idx="6"/>
                <a:endCxn id="28" idx="2"/>
              </p:cNvCxnSpPr>
              <p:nvPr/>
            </p:nvCxnSpPr>
            <p:spPr>
              <a:xfrm>
                <a:off x="3074303" y="3416913"/>
                <a:ext cx="573425" cy="1822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직선 연결선[R] 600">
                <a:extLst>
                  <a:ext uri="{FF2B5EF4-FFF2-40B4-BE49-F238E27FC236}">
                    <a16:creationId xmlns:a16="http://schemas.microsoft.com/office/drawing/2014/main" id="{E67C5925-D314-A6A5-43D3-24AB696C7014}"/>
                  </a:ext>
                </a:extLst>
              </p:cNvPr>
              <p:cNvCxnSpPr>
                <a:cxnSpLocks/>
                <a:stCxn id="464" idx="6"/>
                <a:endCxn id="29" idx="2"/>
              </p:cNvCxnSpPr>
              <p:nvPr/>
            </p:nvCxnSpPr>
            <p:spPr>
              <a:xfrm>
                <a:off x="3074303" y="3416913"/>
                <a:ext cx="573425" cy="2106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직선 연결선[R] 604">
                <a:extLst>
                  <a:ext uri="{FF2B5EF4-FFF2-40B4-BE49-F238E27FC236}">
                    <a16:creationId xmlns:a16="http://schemas.microsoft.com/office/drawing/2014/main" id="{3C9429B4-657E-8A89-6DE2-324D433C6AC3}"/>
                  </a:ext>
                </a:extLst>
              </p:cNvPr>
              <p:cNvCxnSpPr>
                <a:cxnSpLocks/>
                <a:stCxn id="465" idx="6"/>
                <a:endCxn id="11" idx="2"/>
              </p:cNvCxnSpPr>
              <p:nvPr/>
            </p:nvCxnSpPr>
            <p:spPr>
              <a:xfrm flipV="1">
                <a:off x="3074303" y="3270175"/>
                <a:ext cx="573425" cy="422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직선 연결선[R] 608">
                <a:extLst>
                  <a:ext uri="{FF2B5EF4-FFF2-40B4-BE49-F238E27FC236}">
                    <a16:creationId xmlns:a16="http://schemas.microsoft.com/office/drawing/2014/main" id="{5818E9AA-97B3-280B-0B87-09E0CA8417DE}"/>
                  </a:ext>
                </a:extLst>
              </p:cNvPr>
              <p:cNvCxnSpPr>
                <a:cxnSpLocks/>
                <a:stCxn id="465" idx="6"/>
                <a:endCxn id="29" idx="2"/>
              </p:cNvCxnSpPr>
              <p:nvPr/>
            </p:nvCxnSpPr>
            <p:spPr>
              <a:xfrm>
                <a:off x="3074303" y="3693085"/>
                <a:ext cx="573425" cy="18302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[R] 611">
                <a:extLst>
                  <a:ext uri="{FF2B5EF4-FFF2-40B4-BE49-F238E27FC236}">
                    <a16:creationId xmlns:a16="http://schemas.microsoft.com/office/drawing/2014/main" id="{08B5DE59-AC3B-92BA-1770-546ED67F24FB}"/>
                  </a:ext>
                </a:extLst>
              </p:cNvPr>
              <p:cNvCxnSpPr>
                <a:cxnSpLocks/>
                <a:stCxn id="465" idx="6"/>
                <a:endCxn id="28" idx="2"/>
              </p:cNvCxnSpPr>
              <p:nvPr/>
            </p:nvCxnSpPr>
            <p:spPr>
              <a:xfrm>
                <a:off x="3074303" y="3693085"/>
                <a:ext cx="573425" cy="1546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[R] 614">
                <a:extLst>
                  <a:ext uri="{FF2B5EF4-FFF2-40B4-BE49-F238E27FC236}">
                    <a16:creationId xmlns:a16="http://schemas.microsoft.com/office/drawing/2014/main" id="{4508F27D-48A4-0FCF-3676-8CA25E572531}"/>
                  </a:ext>
                </a:extLst>
              </p:cNvPr>
              <p:cNvCxnSpPr>
                <a:cxnSpLocks/>
                <a:stCxn id="467" idx="6"/>
                <a:endCxn id="11" idx="2"/>
              </p:cNvCxnSpPr>
              <p:nvPr/>
            </p:nvCxnSpPr>
            <p:spPr>
              <a:xfrm flipV="1">
                <a:off x="3076546" y="3270175"/>
                <a:ext cx="571182" cy="7063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[R] 620">
                <a:extLst>
                  <a:ext uri="{FF2B5EF4-FFF2-40B4-BE49-F238E27FC236}">
                    <a16:creationId xmlns:a16="http://schemas.microsoft.com/office/drawing/2014/main" id="{C2B1F316-ACB3-63B2-0048-B8DA8D9473B7}"/>
                  </a:ext>
                </a:extLst>
              </p:cNvPr>
              <p:cNvCxnSpPr>
                <a:cxnSpLocks/>
                <a:stCxn id="467" idx="6"/>
                <a:endCxn id="13" idx="2"/>
              </p:cNvCxnSpPr>
              <p:nvPr/>
            </p:nvCxnSpPr>
            <p:spPr>
              <a:xfrm flipV="1">
                <a:off x="3076546" y="3553643"/>
                <a:ext cx="571182" cy="422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[R] 623">
                <a:extLst>
                  <a:ext uri="{FF2B5EF4-FFF2-40B4-BE49-F238E27FC236}">
                    <a16:creationId xmlns:a16="http://schemas.microsoft.com/office/drawing/2014/main" id="{AC2A1FB6-9D51-570E-B82B-D480D40596DF}"/>
                  </a:ext>
                </a:extLst>
              </p:cNvPr>
              <p:cNvCxnSpPr>
                <a:cxnSpLocks/>
                <a:stCxn id="29" idx="2"/>
                <a:endCxn id="467" idx="6"/>
              </p:cNvCxnSpPr>
              <p:nvPr/>
            </p:nvCxnSpPr>
            <p:spPr>
              <a:xfrm flipH="1" flipV="1">
                <a:off x="3076546" y="3976553"/>
                <a:ext cx="571182" cy="1546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[R] 626">
                <a:extLst>
                  <a:ext uri="{FF2B5EF4-FFF2-40B4-BE49-F238E27FC236}">
                    <a16:creationId xmlns:a16="http://schemas.microsoft.com/office/drawing/2014/main" id="{AE597DF1-6C61-AA03-106C-0C6AF8AE9245}"/>
                  </a:ext>
                </a:extLst>
              </p:cNvPr>
              <p:cNvCxnSpPr>
                <a:cxnSpLocks/>
                <a:stCxn id="468" idx="6"/>
                <a:endCxn id="11" idx="2"/>
              </p:cNvCxnSpPr>
              <p:nvPr/>
            </p:nvCxnSpPr>
            <p:spPr>
              <a:xfrm flipV="1">
                <a:off x="3071664" y="3270175"/>
                <a:ext cx="576064" cy="99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[R] 629">
                <a:extLst>
                  <a:ext uri="{FF2B5EF4-FFF2-40B4-BE49-F238E27FC236}">
                    <a16:creationId xmlns:a16="http://schemas.microsoft.com/office/drawing/2014/main" id="{F03CB51F-AC76-2760-794F-45CB8B719588}"/>
                  </a:ext>
                </a:extLst>
              </p:cNvPr>
              <p:cNvCxnSpPr>
                <a:cxnSpLocks/>
                <a:stCxn id="468" idx="6"/>
                <a:endCxn id="13" idx="2"/>
              </p:cNvCxnSpPr>
              <p:nvPr/>
            </p:nvCxnSpPr>
            <p:spPr>
              <a:xfrm flipV="1">
                <a:off x="3071664" y="3553643"/>
                <a:ext cx="576064" cy="715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[R] 633">
                <a:extLst>
                  <a:ext uri="{FF2B5EF4-FFF2-40B4-BE49-F238E27FC236}">
                    <a16:creationId xmlns:a16="http://schemas.microsoft.com/office/drawing/2014/main" id="{649F59AC-B1C5-E9A3-4177-6C8390118805}"/>
                  </a:ext>
                </a:extLst>
              </p:cNvPr>
              <p:cNvCxnSpPr>
                <a:cxnSpLocks/>
                <a:stCxn id="468" idx="6"/>
                <a:endCxn id="15" idx="2"/>
              </p:cNvCxnSpPr>
              <p:nvPr/>
            </p:nvCxnSpPr>
            <p:spPr>
              <a:xfrm flipV="1">
                <a:off x="3071664" y="3837111"/>
                <a:ext cx="576064" cy="4315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직선 연결선[R] 636">
                <a:extLst>
                  <a:ext uri="{FF2B5EF4-FFF2-40B4-BE49-F238E27FC236}">
                    <a16:creationId xmlns:a16="http://schemas.microsoft.com/office/drawing/2014/main" id="{38796F3E-9DEA-F805-B78E-1ACC1AAD712F}"/>
                  </a:ext>
                </a:extLst>
              </p:cNvPr>
              <p:cNvCxnSpPr>
                <a:cxnSpLocks/>
                <a:stCxn id="469" idx="6"/>
                <a:endCxn id="11" idx="2"/>
              </p:cNvCxnSpPr>
              <p:nvPr/>
            </p:nvCxnSpPr>
            <p:spPr>
              <a:xfrm flipV="1">
                <a:off x="3071664" y="3270175"/>
                <a:ext cx="576064" cy="1274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직선 연결선[R] 640">
                <a:extLst>
                  <a:ext uri="{FF2B5EF4-FFF2-40B4-BE49-F238E27FC236}">
                    <a16:creationId xmlns:a16="http://schemas.microsoft.com/office/drawing/2014/main" id="{597D830E-497B-ABD0-EF6D-F858E20672CC}"/>
                  </a:ext>
                </a:extLst>
              </p:cNvPr>
              <p:cNvCxnSpPr>
                <a:cxnSpLocks/>
                <a:stCxn id="469" idx="6"/>
                <a:endCxn id="13" idx="2"/>
              </p:cNvCxnSpPr>
              <p:nvPr/>
            </p:nvCxnSpPr>
            <p:spPr>
              <a:xfrm flipV="1">
                <a:off x="3071664" y="3553643"/>
                <a:ext cx="576064" cy="9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직선 연결선[R] 643">
                <a:extLst>
                  <a:ext uri="{FF2B5EF4-FFF2-40B4-BE49-F238E27FC236}">
                    <a16:creationId xmlns:a16="http://schemas.microsoft.com/office/drawing/2014/main" id="{35FFC5AE-ADA7-4B4C-3BA5-F0D24772B4E9}"/>
                  </a:ext>
                </a:extLst>
              </p:cNvPr>
              <p:cNvCxnSpPr>
                <a:cxnSpLocks/>
                <a:stCxn id="469" idx="6"/>
                <a:endCxn id="15" idx="2"/>
              </p:cNvCxnSpPr>
              <p:nvPr/>
            </p:nvCxnSpPr>
            <p:spPr>
              <a:xfrm flipV="1">
                <a:off x="3071664" y="3837111"/>
                <a:ext cx="576064" cy="707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직선 연결선[R] 646">
                <a:extLst>
                  <a:ext uri="{FF2B5EF4-FFF2-40B4-BE49-F238E27FC236}">
                    <a16:creationId xmlns:a16="http://schemas.microsoft.com/office/drawing/2014/main" id="{EC5B2840-A7EE-0EF9-A1D9-5FE58A3C4773}"/>
                  </a:ext>
                </a:extLst>
              </p:cNvPr>
              <p:cNvCxnSpPr>
                <a:cxnSpLocks/>
                <a:stCxn id="469" idx="6"/>
                <a:endCxn id="16" idx="2"/>
              </p:cNvCxnSpPr>
              <p:nvPr/>
            </p:nvCxnSpPr>
            <p:spPr>
              <a:xfrm flipV="1">
                <a:off x="3071664" y="4115995"/>
                <a:ext cx="576064" cy="4288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직선 연결선[R] 650">
                <a:extLst>
                  <a:ext uri="{FF2B5EF4-FFF2-40B4-BE49-F238E27FC236}">
                    <a16:creationId xmlns:a16="http://schemas.microsoft.com/office/drawing/2014/main" id="{1B943D66-85F1-BA12-16FD-B088292012AD}"/>
                  </a:ext>
                </a:extLst>
              </p:cNvPr>
              <p:cNvCxnSpPr>
                <a:cxnSpLocks/>
                <a:stCxn id="470" idx="6"/>
                <a:endCxn id="11" idx="3"/>
              </p:cNvCxnSpPr>
              <p:nvPr/>
            </p:nvCxnSpPr>
            <p:spPr>
              <a:xfrm flipV="1">
                <a:off x="3073907" y="3321092"/>
                <a:ext cx="594912" cy="15072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직선 연결선[R] 654">
                <a:extLst>
                  <a:ext uri="{FF2B5EF4-FFF2-40B4-BE49-F238E27FC236}">
                    <a16:creationId xmlns:a16="http://schemas.microsoft.com/office/drawing/2014/main" id="{6870086E-679A-22D0-8D36-85984F36FFCD}"/>
                  </a:ext>
                </a:extLst>
              </p:cNvPr>
              <p:cNvCxnSpPr>
                <a:cxnSpLocks/>
                <a:stCxn id="470" idx="6"/>
                <a:endCxn id="13" idx="2"/>
              </p:cNvCxnSpPr>
              <p:nvPr/>
            </p:nvCxnSpPr>
            <p:spPr>
              <a:xfrm flipV="1">
                <a:off x="3073907" y="3553643"/>
                <a:ext cx="573821" cy="1274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직선 연결선[R] 657">
                <a:extLst>
                  <a:ext uri="{FF2B5EF4-FFF2-40B4-BE49-F238E27FC236}">
                    <a16:creationId xmlns:a16="http://schemas.microsoft.com/office/drawing/2014/main" id="{144E4346-7522-4992-7652-E3A319027BA7}"/>
                  </a:ext>
                </a:extLst>
              </p:cNvPr>
              <p:cNvCxnSpPr>
                <a:cxnSpLocks/>
                <a:stCxn id="470" idx="6"/>
                <a:endCxn id="15" idx="2"/>
              </p:cNvCxnSpPr>
              <p:nvPr/>
            </p:nvCxnSpPr>
            <p:spPr>
              <a:xfrm flipV="1">
                <a:off x="3073907" y="3837111"/>
                <a:ext cx="573821" cy="9912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직선 연결선[R] 660">
                <a:extLst>
                  <a:ext uri="{FF2B5EF4-FFF2-40B4-BE49-F238E27FC236}">
                    <a16:creationId xmlns:a16="http://schemas.microsoft.com/office/drawing/2014/main" id="{183FE984-A331-61C1-334A-9E1BEF1FE39F}"/>
                  </a:ext>
                </a:extLst>
              </p:cNvPr>
              <p:cNvCxnSpPr>
                <a:cxnSpLocks/>
                <a:stCxn id="470" idx="6"/>
                <a:endCxn id="16" idx="2"/>
              </p:cNvCxnSpPr>
              <p:nvPr/>
            </p:nvCxnSpPr>
            <p:spPr>
              <a:xfrm flipV="1">
                <a:off x="3073907" y="4115995"/>
                <a:ext cx="573821" cy="7123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직선 연결선[R] 663">
                <a:extLst>
                  <a:ext uri="{FF2B5EF4-FFF2-40B4-BE49-F238E27FC236}">
                    <a16:creationId xmlns:a16="http://schemas.microsoft.com/office/drawing/2014/main" id="{A56716F0-371F-FA54-852B-CBD01F57A914}"/>
                  </a:ext>
                </a:extLst>
              </p:cNvPr>
              <p:cNvCxnSpPr>
                <a:cxnSpLocks/>
                <a:stCxn id="470" idx="6"/>
                <a:endCxn id="18" idx="2"/>
              </p:cNvCxnSpPr>
              <p:nvPr/>
            </p:nvCxnSpPr>
            <p:spPr>
              <a:xfrm flipV="1">
                <a:off x="3073907" y="4399463"/>
                <a:ext cx="573821" cy="4288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[R] 666">
                <a:extLst>
                  <a:ext uri="{FF2B5EF4-FFF2-40B4-BE49-F238E27FC236}">
                    <a16:creationId xmlns:a16="http://schemas.microsoft.com/office/drawing/2014/main" id="{60BAA6EF-07F5-788D-8CA2-5994D6AD72F5}"/>
                  </a:ext>
                </a:extLst>
              </p:cNvPr>
              <p:cNvCxnSpPr>
                <a:cxnSpLocks/>
                <a:stCxn id="477" idx="6"/>
                <a:endCxn id="19" idx="2"/>
              </p:cNvCxnSpPr>
              <p:nvPr/>
            </p:nvCxnSpPr>
            <p:spPr>
              <a:xfrm flipV="1">
                <a:off x="3071664" y="4682931"/>
                <a:ext cx="576064" cy="41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[R] 669">
                <a:extLst>
                  <a:ext uri="{FF2B5EF4-FFF2-40B4-BE49-F238E27FC236}">
                    <a16:creationId xmlns:a16="http://schemas.microsoft.com/office/drawing/2014/main" id="{4B133191-EBD8-1ED0-0867-8A2129F011FB}"/>
                  </a:ext>
                </a:extLst>
              </p:cNvPr>
              <p:cNvCxnSpPr>
                <a:cxnSpLocks/>
                <a:stCxn id="477" idx="6"/>
                <a:endCxn id="18" idx="2"/>
              </p:cNvCxnSpPr>
              <p:nvPr/>
            </p:nvCxnSpPr>
            <p:spPr>
              <a:xfrm flipV="1">
                <a:off x="3071664" y="4399463"/>
                <a:ext cx="576064" cy="698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직선 연결선[R] 672">
                <a:extLst>
                  <a:ext uri="{FF2B5EF4-FFF2-40B4-BE49-F238E27FC236}">
                    <a16:creationId xmlns:a16="http://schemas.microsoft.com/office/drawing/2014/main" id="{C1A1CB26-1D79-4516-8F0B-4129D5C828DC}"/>
                  </a:ext>
                </a:extLst>
              </p:cNvPr>
              <p:cNvCxnSpPr>
                <a:cxnSpLocks/>
                <a:stCxn id="477" idx="6"/>
                <a:endCxn id="16" idx="2"/>
              </p:cNvCxnSpPr>
              <p:nvPr/>
            </p:nvCxnSpPr>
            <p:spPr>
              <a:xfrm flipV="1">
                <a:off x="3071664" y="4115995"/>
                <a:ext cx="576064" cy="982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직선 연결선[R] 675">
                <a:extLst>
                  <a:ext uri="{FF2B5EF4-FFF2-40B4-BE49-F238E27FC236}">
                    <a16:creationId xmlns:a16="http://schemas.microsoft.com/office/drawing/2014/main" id="{3524AD04-7697-1462-84BA-5819D14BAB1E}"/>
                  </a:ext>
                </a:extLst>
              </p:cNvPr>
              <p:cNvCxnSpPr>
                <a:cxnSpLocks/>
                <a:stCxn id="477" idx="6"/>
                <a:endCxn id="15" idx="2"/>
              </p:cNvCxnSpPr>
              <p:nvPr/>
            </p:nvCxnSpPr>
            <p:spPr>
              <a:xfrm flipV="1">
                <a:off x="3071664" y="3837111"/>
                <a:ext cx="576064" cy="1261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직선 연결선[R] 678">
                <a:extLst>
                  <a:ext uri="{FF2B5EF4-FFF2-40B4-BE49-F238E27FC236}">
                    <a16:creationId xmlns:a16="http://schemas.microsoft.com/office/drawing/2014/main" id="{ECC12A41-72D6-DC48-AF15-0996044E3123}"/>
                  </a:ext>
                </a:extLst>
              </p:cNvPr>
              <p:cNvCxnSpPr>
                <a:cxnSpLocks/>
                <a:stCxn id="477" idx="6"/>
                <a:endCxn id="13" idx="2"/>
              </p:cNvCxnSpPr>
              <p:nvPr/>
            </p:nvCxnSpPr>
            <p:spPr>
              <a:xfrm flipV="1">
                <a:off x="3071664" y="3553643"/>
                <a:ext cx="576064" cy="15446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직선 연결선[R] 681">
                <a:extLst>
                  <a:ext uri="{FF2B5EF4-FFF2-40B4-BE49-F238E27FC236}">
                    <a16:creationId xmlns:a16="http://schemas.microsoft.com/office/drawing/2014/main" id="{F1C44119-2136-BD4B-F9C6-053E4B722733}"/>
                  </a:ext>
                </a:extLst>
              </p:cNvPr>
              <p:cNvCxnSpPr>
                <a:cxnSpLocks/>
                <a:stCxn id="477" idx="6"/>
                <a:endCxn id="11" idx="2"/>
              </p:cNvCxnSpPr>
              <p:nvPr/>
            </p:nvCxnSpPr>
            <p:spPr>
              <a:xfrm flipV="1">
                <a:off x="3071664" y="3270175"/>
                <a:ext cx="576064" cy="1828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직선 연결선[R] 684">
                <a:extLst>
                  <a:ext uri="{FF2B5EF4-FFF2-40B4-BE49-F238E27FC236}">
                    <a16:creationId xmlns:a16="http://schemas.microsoft.com/office/drawing/2014/main" id="{BCC3158A-3571-073E-4815-23D35BE4B8AC}"/>
                  </a:ext>
                </a:extLst>
              </p:cNvPr>
              <p:cNvCxnSpPr>
                <a:cxnSpLocks/>
                <a:stCxn id="478" idx="6"/>
                <a:endCxn id="21" idx="2"/>
              </p:cNvCxnSpPr>
              <p:nvPr/>
            </p:nvCxnSpPr>
            <p:spPr>
              <a:xfrm flipV="1">
                <a:off x="3071664" y="4966399"/>
                <a:ext cx="576064" cy="408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직선 연결선[R] 687">
                <a:extLst>
                  <a:ext uri="{FF2B5EF4-FFF2-40B4-BE49-F238E27FC236}">
                    <a16:creationId xmlns:a16="http://schemas.microsoft.com/office/drawing/2014/main" id="{04C73BA7-CE78-B8EF-1486-BE8D0F3A337D}"/>
                  </a:ext>
                </a:extLst>
              </p:cNvPr>
              <p:cNvCxnSpPr>
                <a:cxnSpLocks/>
                <a:stCxn id="478" idx="6"/>
                <a:endCxn id="19" idx="2"/>
              </p:cNvCxnSpPr>
              <p:nvPr/>
            </p:nvCxnSpPr>
            <p:spPr>
              <a:xfrm flipV="1">
                <a:off x="3071664" y="4682931"/>
                <a:ext cx="576064" cy="6916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직선 연결선[R] 690">
                <a:extLst>
                  <a:ext uri="{FF2B5EF4-FFF2-40B4-BE49-F238E27FC236}">
                    <a16:creationId xmlns:a16="http://schemas.microsoft.com/office/drawing/2014/main" id="{1C9E231B-E436-2A76-BCDD-F6EDA31C5F66}"/>
                  </a:ext>
                </a:extLst>
              </p:cNvPr>
              <p:cNvCxnSpPr>
                <a:cxnSpLocks/>
                <a:stCxn id="478" idx="6"/>
                <a:endCxn id="18" idx="2"/>
              </p:cNvCxnSpPr>
              <p:nvPr/>
            </p:nvCxnSpPr>
            <p:spPr>
              <a:xfrm flipV="1">
                <a:off x="3071664" y="4399463"/>
                <a:ext cx="576064" cy="975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[R] 693">
                <a:extLst>
                  <a:ext uri="{FF2B5EF4-FFF2-40B4-BE49-F238E27FC236}">
                    <a16:creationId xmlns:a16="http://schemas.microsoft.com/office/drawing/2014/main" id="{6D9108C7-F222-A1AE-CCC9-0E96823892E5}"/>
                  </a:ext>
                </a:extLst>
              </p:cNvPr>
              <p:cNvCxnSpPr>
                <a:cxnSpLocks/>
                <a:stCxn id="478" idx="6"/>
                <a:endCxn id="16" idx="2"/>
              </p:cNvCxnSpPr>
              <p:nvPr/>
            </p:nvCxnSpPr>
            <p:spPr>
              <a:xfrm flipV="1">
                <a:off x="3071664" y="4115995"/>
                <a:ext cx="576064" cy="12586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[R] 696">
                <a:extLst>
                  <a:ext uri="{FF2B5EF4-FFF2-40B4-BE49-F238E27FC236}">
                    <a16:creationId xmlns:a16="http://schemas.microsoft.com/office/drawing/2014/main" id="{4591A8CC-08F9-D6DE-3D30-6AAFED5583FB}"/>
                  </a:ext>
                </a:extLst>
              </p:cNvPr>
              <p:cNvCxnSpPr>
                <a:cxnSpLocks/>
                <a:stCxn id="478" idx="6"/>
                <a:endCxn id="15" idx="2"/>
              </p:cNvCxnSpPr>
              <p:nvPr/>
            </p:nvCxnSpPr>
            <p:spPr>
              <a:xfrm flipV="1">
                <a:off x="3071664" y="3837111"/>
                <a:ext cx="576064" cy="15374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직선 연결선[R] 699">
                <a:extLst>
                  <a:ext uri="{FF2B5EF4-FFF2-40B4-BE49-F238E27FC236}">
                    <a16:creationId xmlns:a16="http://schemas.microsoft.com/office/drawing/2014/main" id="{8474AA08-BE71-8B0A-B16B-569A1D6B958D}"/>
                  </a:ext>
                </a:extLst>
              </p:cNvPr>
              <p:cNvCxnSpPr>
                <a:cxnSpLocks/>
                <a:stCxn id="478" idx="6"/>
                <a:endCxn id="13" idx="2"/>
              </p:cNvCxnSpPr>
              <p:nvPr/>
            </p:nvCxnSpPr>
            <p:spPr>
              <a:xfrm flipV="1">
                <a:off x="3071664" y="3553643"/>
                <a:ext cx="576064" cy="18209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직선 연결선[R] 702">
                <a:extLst>
                  <a:ext uri="{FF2B5EF4-FFF2-40B4-BE49-F238E27FC236}">
                    <a16:creationId xmlns:a16="http://schemas.microsoft.com/office/drawing/2014/main" id="{1EB7CB79-3B5E-EEF4-E954-8385A877C6E5}"/>
                  </a:ext>
                </a:extLst>
              </p:cNvPr>
              <p:cNvCxnSpPr>
                <a:cxnSpLocks/>
                <a:stCxn id="478" idx="6"/>
                <a:endCxn id="11" idx="2"/>
              </p:cNvCxnSpPr>
              <p:nvPr/>
            </p:nvCxnSpPr>
            <p:spPr>
              <a:xfrm flipV="1">
                <a:off x="3071664" y="3270175"/>
                <a:ext cx="576064" cy="2104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6" name="직선 화살표 연결선 725">
              <a:extLst>
                <a:ext uri="{FF2B5EF4-FFF2-40B4-BE49-F238E27FC236}">
                  <a16:creationId xmlns:a16="http://schemas.microsoft.com/office/drawing/2014/main" id="{7654FBBC-376C-7E03-526D-A31DAD82CC5C}"/>
                </a:ext>
              </a:extLst>
            </p:cNvPr>
            <p:cNvCxnSpPr>
              <a:cxnSpLocks/>
            </p:cNvCxnSpPr>
            <p:nvPr/>
          </p:nvCxnSpPr>
          <p:spPr>
            <a:xfrm>
              <a:off x="6585537" y="4199966"/>
              <a:ext cx="667187" cy="8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9B638BA-DDEA-C68C-7A58-961C38F42C7C}"/>
                </a:ext>
              </a:extLst>
            </p:cNvPr>
            <p:cNvSpPr txBox="1"/>
            <p:nvPr/>
          </p:nvSpPr>
          <p:spPr>
            <a:xfrm>
              <a:off x="7393305" y="3999342"/>
              <a:ext cx="12854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손실 함수</a:t>
              </a:r>
              <a:endParaRPr kumimoji="1" lang="en-US" altLang="ko-KR" sz="1200" dirty="0"/>
            </a:p>
            <a:p>
              <a:pPr algn="ctr"/>
              <a:r>
                <a:rPr kumimoji="1" lang="en-US" altLang="ko-KR" sz="1200" dirty="0"/>
                <a:t>(Loss Function)</a:t>
              </a:r>
              <a:endParaRPr kumimoji="1" lang="ko-KR" altLang="en-US" sz="1200" dirty="0"/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A35C68E-1550-DB4F-B31F-E6EECEF4F090}"/>
                </a:ext>
              </a:extLst>
            </p:cNvPr>
            <p:cNvSpPr txBox="1"/>
            <p:nvPr/>
          </p:nvSpPr>
          <p:spPr>
            <a:xfrm>
              <a:off x="871137" y="5605450"/>
              <a:ext cx="11964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실제 값</a:t>
              </a:r>
              <a:endParaRPr kumimoji="1" lang="en-US" altLang="ko-KR" sz="1200" dirty="0"/>
            </a:p>
            <a:p>
              <a:pPr algn="ctr"/>
              <a:r>
                <a:rPr kumimoji="1" lang="en-US" altLang="ko-KR" sz="1200" dirty="0"/>
                <a:t>(Actual Value)</a:t>
              </a:r>
              <a:endParaRPr kumimoji="1" lang="ko-KR" altLang="en-US" sz="1200" dirty="0"/>
            </a:p>
          </p:txBody>
        </p:sp>
        <p:cxnSp>
          <p:nvCxnSpPr>
            <p:cNvPr id="729" name="직선 화살표 연결선 728">
              <a:extLst>
                <a:ext uri="{FF2B5EF4-FFF2-40B4-BE49-F238E27FC236}">
                  <a16:creationId xmlns:a16="http://schemas.microsoft.com/office/drawing/2014/main" id="{B8EC95FA-3A3C-42E1-1DFB-21C672C5B57A}"/>
                </a:ext>
              </a:extLst>
            </p:cNvPr>
            <p:cNvCxnSpPr>
              <a:cxnSpLocks/>
              <a:stCxn id="728" idx="3"/>
            </p:cNvCxnSpPr>
            <p:nvPr/>
          </p:nvCxnSpPr>
          <p:spPr>
            <a:xfrm flipV="1">
              <a:off x="2067618" y="4371994"/>
              <a:ext cx="5185106" cy="1464289"/>
            </a:xfrm>
            <a:prstGeom prst="bentConnector3">
              <a:avLst>
                <a:gd name="adj1" fmla="val 877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004E18DE-673F-377D-E3A2-43C8A921DE24}"/>
                </a:ext>
              </a:extLst>
            </p:cNvPr>
            <p:cNvSpPr txBox="1"/>
            <p:nvPr/>
          </p:nvSpPr>
          <p:spPr>
            <a:xfrm>
              <a:off x="9398110" y="4002919"/>
              <a:ext cx="101181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200" dirty="0"/>
                <a:t>최적화 기법</a:t>
              </a:r>
              <a:endParaRPr kumimoji="1" lang="en-US" altLang="ko-KR" sz="1200" dirty="0"/>
            </a:p>
            <a:p>
              <a:pPr algn="ctr"/>
              <a:r>
                <a:rPr kumimoji="1" lang="en-US" altLang="ko-KR" sz="1200" dirty="0"/>
                <a:t>(Optimizer)</a:t>
              </a:r>
            </a:p>
          </p:txBody>
        </p:sp>
        <p:cxnSp>
          <p:nvCxnSpPr>
            <p:cNvPr id="747" name="꺾인 연결선[E] 746">
              <a:extLst>
                <a:ext uri="{FF2B5EF4-FFF2-40B4-BE49-F238E27FC236}">
                  <a16:creationId xmlns:a16="http://schemas.microsoft.com/office/drawing/2014/main" id="{C511B00D-D65A-0E42-08EB-85CF74044B42}"/>
                </a:ext>
              </a:extLst>
            </p:cNvPr>
            <p:cNvCxnSpPr>
              <a:cxnSpLocks/>
              <a:stCxn id="742" idx="0"/>
            </p:cNvCxnSpPr>
            <p:nvPr/>
          </p:nvCxnSpPr>
          <p:spPr>
            <a:xfrm rot="16200000" flipV="1">
              <a:off x="6705379" y="804279"/>
              <a:ext cx="995844" cy="5401435"/>
            </a:xfrm>
            <a:prstGeom prst="bentConnector3">
              <a:avLst>
                <a:gd name="adj1" fmla="val 122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직선 화살표 연결선 759">
              <a:extLst>
                <a:ext uri="{FF2B5EF4-FFF2-40B4-BE49-F238E27FC236}">
                  <a16:creationId xmlns:a16="http://schemas.microsoft.com/office/drawing/2014/main" id="{2E23441A-E04C-6EAE-105D-17A53E2D5690}"/>
                </a:ext>
              </a:extLst>
            </p:cNvPr>
            <p:cNvCxnSpPr>
              <a:cxnSpLocks/>
            </p:cNvCxnSpPr>
            <p:nvPr/>
          </p:nvCxnSpPr>
          <p:spPr>
            <a:xfrm>
              <a:off x="8829230" y="4198248"/>
              <a:ext cx="435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82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(SGD;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Stochatic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Gradient Descent)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하강법은 손실함수의 곡면에서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‘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가장 가파른 곳으로 내려가다 보면 언젠가 가장 낮은 지점에 도달한다</a:t>
            </a:r>
            <a:r>
              <a:rPr kumimoji="1"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’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라는 단순한 가정으로 만들어진 만큼 성능에 한계가 있음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하강법은 지정된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사용하는 알고리즘이므로 경험적으로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조정해야 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작게 설정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 학습이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느리게 진행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되며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크게 설정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최적해로 수렴하지 못할 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있음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협곡과 같은 형태의 지형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만나면 계곡의 벽면 사이에서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진동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하다가 최적해로 내려가지 못하고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정체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될 수 있음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경사하강법은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안장점과 지역 최소점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만나면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최소점과 구분하지 못하고 학습을 종료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하는데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 함수의 차원이 높아질수록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안장점은 기하급수적으로 많아지므로 최적해로 수렴하지 못할 가능성이 커짐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미니배치로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그레이디언트를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근사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 함수의 기울기가 정확하지 않으므로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표면이 거칠게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근사되고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그에 따라 최적화 경로도 진동하면서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수렴 속도가 느려짐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419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(Momentum)</a:t>
            </a: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가장 가파른 곳으로 내려가는 방식이라면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지금까지 진행하던 속도에 관성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주면서 내려가는 방식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관성이 작용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안장점을 만나거나 깊이가 얕은 지역 최소에 빠지더라도 벗어날 수 있으며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손실 함수의 표면이 울퉁불퉁하더라도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진행하던 속도를 유지하며 부드럽게 이동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하면서 학습 경로가 전체적으로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매끄러워짐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가파르면 속도에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더해지면서 가속도가 생기므로 매우 빠르게 이동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반면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오버 슈팅이 되는 단점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있다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주변의 경사가 가파르면 내려오던 속도가 크기 때문에 반대편으로 오버 슈팅이 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08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(NAG;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Nesterov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Accelerated Gradient)</a:t>
            </a:r>
          </a:p>
          <a:p>
            <a:pPr lvl="1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모멘텀은 진행하던 속도에 관성을 준다는 점을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모멘텀과 같지만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오버 슈팅을 막기 위해 현재 속도로 한 걸음 미리 가 보고 오버 슈팅이 된 만큼 다시 내리막길로 내려가는 방식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관성이 커지더라도 오버 슈팅이 될지 미리 살펴보고 교정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하기 때문에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오버 슈팅이 억제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네스테로프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모멘텀을 계산할 때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한 걸음 미리 가본 위치를 현재 위치로 바꾸는 트릭을 사용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하면 표준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 식에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오버 슈팅을 억제하는 항이 추가된 형태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바뀜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419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(Adaptive Gradient)</a:t>
            </a: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 함수의 곡면 변화에 따라 적응적으로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정하는 알고리즘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손실 함수의 곡면 변화량은 모든 단계에게 측정한 기울기의 제곱합으로 계산하며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곡면의 변화량의 제곱근으로 나눠서 곡면의 변화량에 반비례하는 적응적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학습률로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정의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이때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모델의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파라미터별로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갖는 효과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생기기 때문에 더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효율적으로 최적화를 수행가능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학습이 진행될수록 곡면 변화량은 점점 증가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하고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적응적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학습률은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점점 감소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만일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가파른 곳에서 출발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할 경우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 초반부터 적응적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학습률이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급격히 감소해서 학습이 조기 중단 될 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있음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332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(Root Mean Square Propagation)</a:t>
            </a: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곡면 변화량을 측정할 때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전체 경로가 아닌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경로의 곡면 변화량을 측정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하여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AdaGrad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발생하는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조기에 학습이 중단되는 현상을 해결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경로의 곡면 변화량을 측정하기 위해 지수가중이동평균 방식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곡면 기울기의 제곱을 반영함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지수가중이동평균을 하면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최근 경로의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그레이디언트는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많이 반영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하고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오래된 경로의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그레이디언트는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작게 반영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하므로 기울기의 크기가 점점 누적되어 곡면의 변화량이 커지는 현상이 사라짐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81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정리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Adam(Adaptive Moment Estimation)</a:t>
            </a: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모멘텀과 같이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진행하던 속도에 관성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주고 </a:t>
            </a:r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같이 </a:t>
            </a:r>
            <a:r>
              <a:rPr kumimoji="1"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학습률을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적응적으로 조정하는 알고리즘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RMSProp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출발 지점에서 멀리 떨어진 곳으로 이동하는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 경로의 편향 문제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있는데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 경로의 편향을 제거</a:t>
            </a:r>
            <a:endParaRPr kumimoji="1" lang="en-US" altLang="ko-KR" b="1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 경로의 편향을 제거하기 위해 모멘텀 교정 식을 추가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해서 학습 초기에는 모멘텀 가중치의 영향을 작게 만들고 학습이 진행될수록 원래 모멘텀 계산 식으로 돌아오도록 함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Adam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</a:t>
            </a:r>
            <a:r>
              <a:rPr kumimoji="1"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잡음 데이터에 대한 민감하지 않고 최적화 성능이 우수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함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93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(Optimization)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(Optimization)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 기법 종류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5E93129-F1B0-0BF9-8F79-97A57D98EB0E}"/>
              </a:ext>
            </a:extLst>
          </p:cNvPr>
          <p:cNvGrpSpPr/>
          <p:nvPr/>
        </p:nvGrpSpPr>
        <p:grpSpPr>
          <a:xfrm>
            <a:off x="1055440" y="2492896"/>
            <a:ext cx="11000130" cy="3820746"/>
            <a:chOff x="920777" y="2920622"/>
            <a:chExt cx="11000130" cy="3820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F13EE-EEB0-7FF7-A959-67DB42A1FF5B}"/>
                </a:ext>
              </a:extLst>
            </p:cNvPr>
            <p:cNvSpPr txBox="1"/>
            <p:nvPr/>
          </p:nvSpPr>
          <p:spPr>
            <a:xfrm>
              <a:off x="2343843" y="2920622"/>
              <a:ext cx="154721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확률적 경사 </a:t>
              </a:r>
              <a:r>
                <a:rPr kumimoji="1" lang="ko-KR" altLang="en-US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하강법</a:t>
              </a:r>
              <a:endPara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(SGD)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9F356D-2AA9-EF9E-379E-FB77ED69E314}"/>
                </a:ext>
              </a:extLst>
            </p:cNvPr>
            <p:cNvSpPr txBox="1"/>
            <p:nvPr/>
          </p:nvSpPr>
          <p:spPr>
            <a:xfrm>
              <a:off x="6750471" y="3028343"/>
              <a:ext cx="90922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AdaGrad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4A5FD-379B-F6D7-7A6B-809971D08C7E}"/>
                </a:ext>
              </a:extLst>
            </p:cNvPr>
            <p:cNvSpPr txBox="1"/>
            <p:nvPr/>
          </p:nvSpPr>
          <p:spPr>
            <a:xfrm>
              <a:off x="2464869" y="4171518"/>
              <a:ext cx="130516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SGD </a:t>
              </a:r>
              <a:r>
                <a:rPr kumimoji="1" lang="ko-KR" altLang="en-US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모멘텀</a:t>
              </a:r>
              <a:endPara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(Momentum)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A74F97-D5FD-BDFE-F30B-C04085339AAC}"/>
                </a:ext>
              </a:extLst>
            </p:cNvPr>
            <p:cNvSpPr txBox="1"/>
            <p:nvPr/>
          </p:nvSpPr>
          <p:spPr>
            <a:xfrm>
              <a:off x="6736331" y="4279239"/>
              <a:ext cx="93750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RMSProp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5FFBF5-621E-F3C0-5844-7272FF5A9B8B}"/>
                </a:ext>
              </a:extLst>
            </p:cNvPr>
            <p:cNvSpPr txBox="1"/>
            <p:nvPr/>
          </p:nvSpPr>
          <p:spPr>
            <a:xfrm>
              <a:off x="9722941" y="5800942"/>
              <a:ext cx="65928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Adam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5EEEF7-C715-5616-36F6-4C81FDF0D1D6}"/>
                </a:ext>
              </a:extLst>
            </p:cNvPr>
            <p:cNvSpPr txBox="1"/>
            <p:nvPr/>
          </p:nvSpPr>
          <p:spPr>
            <a:xfrm>
              <a:off x="2363879" y="5804797"/>
              <a:ext cx="150714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네스테로프</a:t>
              </a:r>
              <a:r>
                <a:rPr kumimoji="1" lang="ko-KR" altLang="en-US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 모멘텀</a:t>
              </a:r>
              <a:endPara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(NAG)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D89FD1C-1631-F026-D91A-D0EA7FF371D0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891061" y="3182232"/>
              <a:ext cx="2859410" cy="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67FB277-8307-A346-6F8D-2347322F6AD9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117452" y="3443842"/>
              <a:ext cx="0" cy="727676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1A47E89-FCCE-C8EB-D690-FAE62E8986D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3117451" y="5050923"/>
              <a:ext cx="1" cy="753874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4CC5BBF-85A9-25B1-8282-F5F6F49C798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770034" y="4433128"/>
              <a:ext cx="5952907" cy="1521703"/>
            </a:xfrm>
            <a:prstGeom prst="bentConnector3">
              <a:avLst>
                <a:gd name="adj1" fmla="val 34201"/>
              </a:avLst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00AC8C0-DF49-6637-4227-328ED8930EE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flipH="1">
              <a:off x="7205082" y="3336120"/>
              <a:ext cx="1" cy="943119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55C47F1-9FD3-FEBD-7684-5348DF991BBD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7673832" y="4433128"/>
              <a:ext cx="2378751" cy="1367814"/>
            </a:xfrm>
            <a:prstGeom prst="bentConnector2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DE6C2E-E008-CBC3-3898-69479F3E9B76}"/>
                </a:ext>
              </a:extLst>
            </p:cNvPr>
            <p:cNvSpPr txBox="1"/>
            <p:nvPr/>
          </p:nvSpPr>
          <p:spPr>
            <a:xfrm>
              <a:off x="4962334" y="2948040"/>
              <a:ext cx="716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속도 개선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2CB49C-4EDF-5963-C56F-6E2637643492}"/>
                </a:ext>
              </a:extLst>
            </p:cNvPr>
            <p:cNvSpPr txBox="1"/>
            <p:nvPr/>
          </p:nvSpPr>
          <p:spPr>
            <a:xfrm>
              <a:off x="4962334" y="3182231"/>
              <a:ext cx="6960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보폭 조절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E3BC7D-DB70-67E5-EAA5-91C4A77548E6}"/>
                </a:ext>
              </a:extLst>
            </p:cNvPr>
            <p:cNvSpPr txBox="1"/>
            <p:nvPr/>
          </p:nvSpPr>
          <p:spPr>
            <a:xfrm>
              <a:off x="2201060" y="3599930"/>
              <a:ext cx="93487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운동량 개선</a:t>
              </a:r>
              <a:endParaRPr kumimoji="1" lang="en-US" altLang="ko-KR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kumimoji="1" lang="en-US" altLang="ko-KR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</a:t>
              </a:r>
              <a:r>
                <a:rPr kumimoji="1" lang="ko-KR" altLang="en-US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정확도 개선</a:t>
              </a:r>
              <a:r>
                <a:rPr kumimoji="1" lang="en-US" altLang="ko-KR" sz="10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kumimoji="1" lang="ko-KR" alt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E34229-68F3-B58E-DF44-BF7BC6CECB6E}"/>
                </a:ext>
              </a:extLst>
            </p:cNvPr>
            <p:cNvSpPr txBox="1"/>
            <p:nvPr/>
          </p:nvSpPr>
          <p:spPr>
            <a:xfrm>
              <a:off x="2458617" y="4689505"/>
              <a:ext cx="28248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관성의 방향을 고려해 진동과 폭을 줄이는 효과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=&gt;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진짜 길 같은 곳으로만 이동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38222A-37F6-6534-EBBC-5D2262211D69}"/>
                </a:ext>
              </a:extLst>
            </p:cNvPr>
            <p:cNvSpPr txBox="1"/>
            <p:nvPr/>
          </p:nvSpPr>
          <p:spPr>
            <a:xfrm>
              <a:off x="2363879" y="6325870"/>
              <a:ext cx="378661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모멘텀이 이동시킬 방향으로 미리 이동해서 </a:t>
              </a:r>
              <a:r>
                <a:rPr kumimoji="1" lang="ko-KR" altLang="en-US" sz="105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그레이디언트를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계산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=&gt;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불필요한 이동을 줄이는 효과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71B8DC-086F-9023-E027-573899D1F913}"/>
                </a:ext>
              </a:extLst>
            </p:cNvPr>
            <p:cNvSpPr txBox="1"/>
            <p:nvPr/>
          </p:nvSpPr>
          <p:spPr>
            <a:xfrm>
              <a:off x="9718060" y="6113120"/>
              <a:ext cx="220284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모멘텀과 </a:t>
              </a:r>
              <a:r>
                <a:rPr kumimoji="1" lang="en-US" altLang="ko-KR" sz="105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RMSProp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을 합침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현재 가장 보편적이며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성능도 우수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834B1E-F7B6-CA46-3B75-EF7F71015FC6}"/>
                </a:ext>
              </a:extLst>
            </p:cNvPr>
            <p:cNvSpPr txBox="1"/>
            <p:nvPr/>
          </p:nvSpPr>
          <p:spPr>
            <a:xfrm>
              <a:off x="6750471" y="4593430"/>
              <a:ext cx="325762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ko-KR" sz="105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AdaGrad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의 보폭 민감도를 보완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=&gt;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가 본 곳은 더 정밀하게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     하지만 그 순간에 기울기를 다시 계산해서 속도 조절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FCE53C-21CD-81CA-1E53-137E0415852C}"/>
                </a:ext>
              </a:extLst>
            </p:cNvPr>
            <p:cNvSpPr txBox="1"/>
            <p:nvPr/>
          </p:nvSpPr>
          <p:spPr>
            <a:xfrm>
              <a:off x="7644528" y="3032000"/>
              <a:ext cx="369684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변수의 업데이트가 잦으면 </a:t>
              </a:r>
              <a:r>
                <a:rPr kumimoji="1" lang="ko-KR" altLang="en-US" sz="105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학습률을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kumimoji="1" lang="ko-KR" altLang="en-US" sz="105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적게하여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이동 보폭을 조절</a:t>
              </a:r>
              <a:endParaRPr kumimoji="1" lang="en-US" altLang="ko-KR" sz="105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     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=&gt;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가 본 곳은 더 정밀하게</a:t>
              </a:r>
              <a:r>
                <a:rPr kumimoji="1" lang="en-US" altLang="ko-KR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kumimoji="1" lang="ko-KR" altLang="en-US" sz="105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안 가 본 곳은 대충 훑음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5287F4-5998-2A33-0F1A-29E86914B4E1}"/>
                </a:ext>
              </a:extLst>
            </p:cNvPr>
            <p:cNvSpPr txBox="1"/>
            <p:nvPr/>
          </p:nvSpPr>
          <p:spPr>
            <a:xfrm>
              <a:off x="920777" y="2920622"/>
              <a:ext cx="10262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경사 </a:t>
              </a:r>
              <a:r>
                <a:rPr kumimoji="1" lang="ko-KR" altLang="en-US" sz="1400" dirty="0" err="1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하강법</a:t>
              </a:r>
              <a:endParaRPr kumimoji="1" lang="en-US" altLang="ko-KR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en-US" altLang="ko-KR" sz="14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(GD)</a:t>
              </a:r>
              <a:endParaRPr kumimoji="1" lang="ko-KR" altLang="en-US" sz="14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729EDB8-CDBD-7D71-DB7C-2851D379921E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1947019" y="3182232"/>
              <a:ext cx="396824" cy="0"/>
            </a:xfrm>
            <a:prstGeom prst="straightConnector1">
              <a:avLst/>
            </a:prstGeom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27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(Optimization)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E680DA-F427-CEE8-0A6C-7CAAFE9CC07C}"/>
              </a:ext>
            </a:extLst>
          </p:cNvPr>
          <p:cNvSpPr txBox="1"/>
          <p:nvPr/>
        </p:nvSpPr>
        <p:spPr>
          <a:xfrm>
            <a:off x="1959331" y="4247903"/>
            <a:ext cx="2696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진행 속도에 관성이 작용</a:t>
            </a:r>
            <a:endParaRPr kumimoji="1" lang="en-US" altLang="ko-KR" sz="1000" dirty="0"/>
          </a:p>
          <a:p>
            <a:pPr marL="363538" lvl="1" indent="-176213">
              <a:buFont typeface="Wingdings" pitchFamily="2" charset="2"/>
              <a:buChar char="ü"/>
            </a:pPr>
            <a:r>
              <a:rPr kumimoji="1" lang="ko-KR" altLang="en-US" sz="800" dirty="0"/>
              <a:t>지금까지 진행하던 방향과 다른 방향에 내리막길이</a:t>
            </a:r>
            <a:br>
              <a:rPr kumimoji="1" lang="en-US" altLang="ko-KR" sz="800" dirty="0"/>
            </a:br>
            <a:r>
              <a:rPr kumimoji="1" lang="ko-KR" altLang="en-US" sz="800" dirty="0"/>
              <a:t>나타나도 갑자기 방향을 바꾸지 않음</a:t>
            </a:r>
            <a:endParaRPr kumimoji="1" lang="en-US" altLang="ko-KR" sz="800" dirty="0"/>
          </a:p>
          <a:p>
            <a:pPr marL="363538" lvl="1" indent="-176213">
              <a:buFont typeface="Wingdings" pitchFamily="2" charset="2"/>
              <a:buChar char="ü"/>
            </a:pPr>
            <a:r>
              <a:rPr kumimoji="1" lang="ko-KR" altLang="en-US" sz="800" dirty="0" err="1"/>
              <a:t>안장점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or</a:t>
            </a:r>
            <a:r>
              <a:rPr kumimoji="1" lang="ko-KR" altLang="en-US" sz="800" dirty="0"/>
              <a:t> 지역 최소점을 벗어나지 못하는 문제 해결</a:t>
            </a:r>
            <a:endParaRPr kumimoji="1" lang="en-US" altLang="ko-KR" sz="800" dirty="0"/>
          </a:p>
          <a:p>
            <a:pPr marL="363538" lvl="1" indent="-176213">
              <a:buFont typeface="Wingdings" pitchFamily="2" charset="2"/>
              <a:buChar char="ü"/>
            </a:pPr>
            <a:r>
              <a:rPr kumimoji="1" lang="ko-KR" altLang="en-US" sz="800" dirty="0"/>
              <a:t>학습 경로가 전체적으로 매끄러워지고 가파른 경사를 </a:t>
            </a:r>
            <a:br>
              <a:rPr kumimoji="1" lang="en-US" altLang="ko-KR" sz="800" dirty="0"/>
            </a:br>
            <a:r>
              <a:rPr kumimoji="1" lang="ko-KR" altLang="en-US" sz="800" dirty="0"/>
              <a:t>만나면 가속도가 생김</a:t>
            </a:r>
            <a:endParaRPr kumimoji="1" lang="en-US" altLang="ko-KR" sz="800" dirty="0"/>
          </a:p>
          <a:p>
            <a:pPr marL="539750" lvl="2" indent="-176213">
              <a:buFont typeface="Wingdings" pitchFamily="2" charset="2"/>
              <a:buChar char="Ø"/>
            </a:pPr>
            <a:r>
              <a:rPr kumimoji="1" lang="ko-KR" altLang="en-US" sz="700" dirty="0"/>
              <a:t>학습이 매우 </a:t>
            </a:r>
            <a:r>
              <a:rPr kumimoji="1" lang="ko-KR" altLang="en-US" sz="700" dirty="0" err="1"/>
              <a:t>빨라짐</a:t>
            </a:r>
            <a:endParaRPr kumimoji="1" lang="en-US" altLang="ko-KR" sz="700" dirty="0"/>
          </a:p>
          <a:p>
            <a:pPr marL="539750" lvl="2" indent="-176213">
              <a:buFont typeface="Wingdings" pitchFamily="2" charset="2"/>
              <a:buChar char="Ø"/>
            </a:pPr>
            <a:r>
              <a:rPr kumimoji="1" lang="en-US" altLang="ko-KR" sz="700" dirty="0"/>
              <a:t>Over</a:t>
            </a:r>
            <a:r>
              <a:rPr kumimoji="1" lang="ko-KR" altLang="en-US" sz="700" dirty="0"/>
              <a:t> </a:t>
            </a:r>
            <a:r>
              <a:rPr kumimoji="1" lang="en-US" altLang="ko-KR" sz="700" dirty="0"/>
              <a:t>Shooting</a:t>
            </a:r>
            <a:r>
              <a:rPr kumimoji="1" lang="ko-KR" altLang="en-US" sz="700" dirty="0"/>
              <a:t> 발생 가능성</a:t>
            </a:r>
            <a:r>
              <a:rPr kumimoji="1" lang="en-US" altLang="ko-KR" sz="700" dirty="0"/>
              <a:t> </a:t>
            </a:r>
            <a:r>
              <a:rPr kumimoji="1" lang="ko-KR" altLang="en-US" sz="700" dirty="0"/>
              <a:t>높음</a:t>
            </a:r>
            <a:endParaRPr kumimoji="1" lang="en-US" altLang="ko-KR" sz="700" dirty="0"/>
          </a:p>
          <a:p>
            <a:pPr marL="711200" lvl="3" indent="-171450">
              <a:buFontTx/>
              <a:buChar char="-"/>
            </a:pPr>
            <a:r>
              <a:rPr kumimoji="1" lang="en-US" altLang="ko-KR" sz="600" dirty="0"/>
              <a:t>Over</a:t>
            </a:r>
            <a:r>
              <a:rPr kumimoji="1" lang="ko-KR" altLang="en-US" sz="600" dirty="0"/>
              <a:t> </a:t>
            </a:r>
            <a:r>
              <a:rPr kumimoji="1" lang="en-US" altLang="ko-KR" sz="600" dirty="0"/>
              <a:t>Shooting</a:t>
            </a:r>
            <a:r>
              <a:rPr kumimoji="1" lang="ko-KR" altLang="en-US" sz="600" dirty="0"/>
              <a:t>  </a:t>
            </a:r>
            <a:r>
              <a:rPr kumimoji="1" lang="en-US" altLang="ko-KR" sz="600" dirty="0"/>
              <a:t>:</a:t>
            </a:r>
            <a:r>
              <a:rPr kumimoji="1" lang="ko-KR" altLang="en-US" sz="600" dirty="0"/>
              <a:t> 최소점을 지남</a:t>
            </a:r>
            <a:endParaRPr kumimoji="1" lang="en-US" altLang="ko-KR" sz="600" dirty="0"/>
          </a:p>
          <a:p>
            <a:pPr marL="892175" lvl="4" indent="-177800">
              <a:buFont typeface="Wingdings" pitchFamily="2" charset="2"/>
              <a:buChar char="v"/>
            </a:pPr>
            <a:r>
              <a:rPr kumimoji="1" lang="ko-KR" altLang="en-US" sz="500" dirty="0"/>
              <a:t>최적해 주변을 평평하게 만들어서 해결</a:t>
            </a:r>
            <a:endParaRPr kumimoji="1" lang="en-US" altLang="ko-KR" sz="500" dirty="0"/>
          </a:p>
          <a:p>
            <a:pPr marL="892175" lvl="4" indent="-177800">
              <a:buFont typeface="Wingdings" pitchFamily="2" charset="2"/>
              <a:buChar char="v"/>
            </a:pPr>
            <a:r>
              <a:rPr kumimoji="1" lang="ko-KR" altLang="en-US" sz="500" dirty="0"/>
              <a:t>정규화 기법 사용</a:t>
            </a:r>
            <a:endParaRPr kumimoji="1" lang="en-US" altLang="ko-KR" sz="500" dirty="0"/>
          </a:p>
          <a:p>
            <a:pPr marL="539750" lvl="2" indent="-176213">
              <a:buFont typeface="Wingdings" pitchFamily="2" charset="2"/>
              <a:buChar char="Ø"/>
            </a:pPr>
            <a:endParaRPr kumimoji="1"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7C518-BFA5-CD8D-657A-0B0F8E8FE389}"/>
              </a:ext>
            </a:extLst>
          </p:cNvPr>
          <p:cNvSpPr txBox="1"/>
          <p:nvPr/>
        </p:nvSpPr>
        <p:spPr>
          <a:xfrm>
            <a:off x="397031" y="1105542"/>
            <a:ext cx="22493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 err="1"/>
              <a:t>내려가다보면</a:t>
            </a:r>
            <a:r>
              <a:rPr kumimoji="1" lang="ko-KR" altLang="en-US" sz="1000" dirty="0"/>
              <a:t> 최저점에 도달한다</a:t>
            </a:r>
            <a:r>
              <a:rPr kumimoji="1"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문제점</a:t>
            </a:r>
            <a:endParaRPr kumimoji="1" lang="en-US" altLang="ko-KR" sz="1000" dirty="0"/>
          </a:p>
          <a:p>
            <a:pPr marL="400050" lvl="1" indent="-171450">
              <a:buFont typeface="+mj-ea"/>
              <a:buAutoNum type="circleNumDbPlain"/>
            </a:pPr>
            <a:r>
              <a:rPr kumimoji="1" lang="ko-KR" altLang="en-US" sz="800" dirty="0"/>
              <a:t>고정된 </a:t>
            </a:r>
            <a:r>
              <a:rPr kumimoji="1" lang="ko-KR" altLang="en-US" sz="800" dirty="0" err="1"/>
              <a:t>학습률</a:t>
            </a:r>
            <a:endParaRPr kumimoji="1" lang="en-US" altLang="ko-KR" sz="800" dirty="0"/>
          </a:p>
          <a:p>
            <a:pPr marL="533400" lvl="2" indent="-133350">
              <a:buFont typeface="Wingdings" pitchFamily="2" charset="2"/>
              <a:buChar char="ü"/>
            </a:pPr>
            <a:r>
              <a:rPr kumimoji="1" lang="ko-KR" altLang="en-US" sz="700" dirty="0"/>
              <a:t>낮을 경우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학습속도 저하</a:t>
            </a:r>
            <a:endParaRPr kumimoji="1" lang="en-US" altLang="ko-KR" sz="700" dirty="0"/>
          </a:p>
          <a:p>
            <a:pPr marL="533400" lvl="2" indent="-133350">
              <a:buFont typeface="Wingdings" pitchFamily="2" charset="2"/>
              <a:buChar char="ü"/>
            </a:pPr>
            <a:r>
              <a:rPr kumimoji="1" lang="ko-KR" altLang="en-US" sz="700" dirty="0"/>
              <a:t>높을 경우 </a:t>
            </a:r>
            <a:r>
              <a:rPr kumimoji="1" lang="en-US" altLang="ko-KR" sz="700" dirty="0"/>
              <a:t>:</a:t>
            </a:r>
            <a:r>
              <a:rPr kumimoji="1" lang="ko-KR" altLang="en-US" sz="700" dirty="0"/>
              <a:t> 최적해로 수정 </a:t>
            </a:r>
            <a:r>
              <a:rPr kumimoji="1" lang="en-US" altLang="ko-KR" sz="700" dirty="0"/>
              <a:t>X,</a:t>
            </a:r>
          </a:p>
          <a:p>
            <a:pPr marL="400050" lvl="2" indent="-171450"/>
            <a:r>
              <a:rPr kumimoji="1" lang="ko-KR" altLang="en-US" sz="700" dirty="0"/>
              <a:t>                             </a:t>
            </a:r>
            <a:r>
              <a:rPr kumimoji="1" lang="en-US" altLang="ko-KR" sz="700" dirty="0"/>
              <a:t>  </a:t>
            </a:r>
            <a:r>
              <a:rPr kumimoji="1" lang="ko-KR" altLang="en-US" sz="700" dirty="0"/>
              <a:t>손실이 커지는 방향으로 발산</a:t>
            </a:r>
            <a:endParaRPr kumimoji="1" lang="en-US" altLang="ko-KR" sz="700" dirty="0"/>
          </a:p>
          <a:p>
            <a:pPr marL="400050" lvl="1" indent="-171450">
              <a:buFont typeface="+mj-ea"/>
              <a:buAutoNum type="circleNumDbPlain"/>
            </a:pPr>
            <a:r>
              <a:rPr kumimoji="1" lang="ko-KR" altLang="en-US" sz="800" dirty="0"/>
              <a:t>협곡에서 학습 불가능</a:t>
            </a:r>
            <a:endParaRPr kumimoji="1" lang="en-US" altLang="ko-KR" sz="800" dirty="0"/>
          </a:p>
          <a:p>
            <a:pPr marL="533400" lvl="2" indent="-133350">
              <a:buFont typeface="Wingdings" pitchFamily="2" charset="2"/>
              <a:buChar char="ü"/>
            </a:pPr>
            <a:r>
              <a:rPr kumimoji="1" lang="ko-KR" altLang="en-US" sz="700" dirty="0"/>
              <a:t>계곡의 벽면 사이를 왔다 갔다 하면서 </a:t>
            </a:r>
            <a:br>
              <a:rPr kumimoji="1" lang="en-US" altLang="ko-KR" sz="700" dirty="0"/>
            </a:br>
            <a:r>
              <a:rPr kumimoji="1" lang="ko-KR" altLang="en-US" sz="700" dirty="0"/>
              <a:t>진동만 하고 아래쪽으로 못 </a:t>
            </a:r>
            <a:r>
              <a:rPr kumimoji="1" lang="ko-KR" altLang="en-US" sz="700" dirty="0" err="1"/>
              <a:t>내려감</a:t>
            </a:r>
            <a:endParaRPr kumimoji="1" lang="en-US" altLang="ko-KR" sz="700" dirty="0"/>
          </a:p>
          <a:p>
            <a:pPr marL="400050" lvl="1" indent="-171450">
              <a:buFont typeface="+mj-ea"/>
              <a:buAutoNum type="circleNumDbPlain"/>
            </a:pPr>
            <a:r>
              <a:rPr kumimoji="1" lang="ko-KR" altLang="en-US" sz="800" dirty="0"/>
              <a:t>지역 최소점과 안장점에서 학습 종료</a:t>
            </a:r>
            <a:endParaRPr kumimoji="1" lang="en-US" altLang="ko-KR" sz="800" dirty="0"/>
          </a:p>
          <a:p>
            <a:pPr marL="400050" lvl="1" indent="-171450">
              <a:buFont typeface="+mj-ea"/>
              <a:buAutoNum type="circleNumDbPlain"/>
            </a:pPr>
            <a:r>
              <a:rPr kumimoji="1" lang="ko-KR" altLang="en-US" sz="800" dirty="0"/>
              <a:t>최적화 경로가 진동</a:t>
            </a:r>
            <a:endParaRPr kumimoji="1" lang="en-US" altLang="ko-KR" sz="800" dirty="0"/>
          </a:p>
          <a:p>
            <a:pPr marL="533400" lvl="2" indent="-133350">
              <a:buFont typeface="Wingdings" pitchFamily="2" charset="2"/>
              <a:buChar char="ü"/>
              <a:tabLst>
                <a:tab pos="973138" algn="l"/>
              </a:tabLst>
            </a:pPr>
            <a:r>
              <a:rPr kumimoji="1" lang="ko-KR" altLang="en-US" sz="700" dirty="0"/>
              <a:t>최적화 경로는 길어지고 수렴속도는 느려짐</a:t>
            </a:r>
            <a:endParaRPr kumimoji="1"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C8663-C56F-5785-D5FB-5949C9B63FE0}"/>
              </a:ext>
            </a:extLst>
          </p:cNvPr>
          <p:cNvSpPr txBox="1"/>
          <p:nvPr/>
        </p:nvSpPr>
        <p:spPr>
          <a:xfrm>
            <a:off x="3517821" y="1562978"/>
            <a:ext cx="3272371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현재 속도로 한걸음 미리 가보고 </a:t>
            </a:r>
            <a:r>
              <a:rPr kumimoji="1" lang="en-US" altLang="ko-KR" sz="1000" dirty="0"/>
              <a:t>Over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Shooting</a:t>
            </a:r>
            <a:r>
              <a:rPr kumimoji="1" lang="ko-KR" altLang="en-US" sz="1000" dirty="0"/>
              <a:t>이</a:t>
            </a:r>
            <a:br>
              <a:rPr kumimoji="1" lang="en-US" altLang="ko-KR" sz="1000" dirty="0"/>
            </a:br>
            <a:r>
              <a:rPr kumimoji="1" lang="ko-KR" altLang="en-US" sz="1000" dirty="0"/>
              <a:t>된 만큼 다시 내리막길로 </a:t>
            </a:r>
            <a:r>
              <a:rPr kumimoji="1" lang="ko-KR" altLang="en-US" sz="1000" dirty="0" err="1"/>
              <a:t>내려감</a:t>
            </a:r>
            <a:endParaRPr kumimoji="1" lang="en-US" altLang="ko-KR" sz="1000" dirty="0"/>
          </a:p>
          <a:p>
            <a:pPr marL="358775" lvl="1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800" dirty="0"/>
              <a:t>관성으로 인해 발생 가능한 </a:t>
            </a:r>
            <a:r>
              <a:rPr kumimoji="1" lang="en-US" altLang="ko-KR" sz="800" dirty="0"/>
              <a:t>Over Shooting </a:t>
            </a:r>
            <a:r>
              <a:rPr kumimoji="1" lang="ko-KR" altLang="en-US" sz="800" dirty="0"/>
              <a:t>억제</a:t>
            </a:r>
            <a:endParaRPr kumimoji="1" lang="en-US" altLang="ko-KR" sz="800" dirty="0"/>
          </a:p>
          <a:p>
            <a:pPr marL="179388" indent="-169863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한 걸음 미리 가 본 위치를 현재 위치로 바꾸는 트릭을 사용</a:t>
            </a:r>
            <a:endParaRPr kumimoji="1" lang="en-US" altLang="ko-KR" sz="1000" dirty="0"/>
          </a:p>
          <a:p>
            <a:pPr marL="358775" lvl="1" indent="-179388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800" dirty="0"/>
              <a:t>계산을 단순화함</a:t>
            </a:r>
            <a:endParaRPr kumimoji="1" lang="en-US" altLang="ko-KR" sz="8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06F9A07-216D-E4E2-4903-1AC462DE0465}"/>
              </a:ext>
            </a:extLst>
          </p:cNvPr>
          <p:cNvGrpSpPr/>
          <p:nvPr/>
        </p:nvGrpSpPr>
        <p:grpSpPr>
          <a:xfrm>
            <a:off x="717439" y="2712348"/>
            <a:ext cx="10757121" cy="1443073"/>
            <a:chOff x="451447" y="2706007"/>
            <a:chExt cx="10757121" cy="144307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E097F25-8024-075B-7E4F-80FCF73B3EB2}"/>
                </a:ext>
              </a:extLst>
            </p:cNvPr>
            <p:cNvGrpSpPr/>
            <p:nvPr/>
          </p:nvGrpSpPr>
          <p:grpSpPr>
            <a:xfrm>
              <a:off x="451447" y="3137613"/>
              <a:ext cx="10757121" cy="582773"/>
              <a:chOff x="451447" y="3137613"/>
              <a:chExt cx="10757121" cy="582773"/>
            </a:xfrm>
          </p:grpSpPr>
          <p:sp>
            <p:nvSpPr>
              <p:cNvPr id="28" name="갈매기형 수장[C] 21">
                <a:extLst>
                  <a:ext uri="{FF2B5EF4-FFF2-40B4-BE49-F238E27FC236}">
                    <a16:creationId xmlns:a16="http://schemas.microsoft.com/office/drawing/2014/main" id="{0282C285-E4A5-65CE-3DB5-BEB73B69CDBC}"/>
                  </a:ext>
                </a:extLst>
              </p:cNvPr>
              <p:cNvSpPr/>
              <p:nvPr/>
            </p:nvSpPr>
            <p:spPr>
              <a:xfrm>
                <a:off x="5922520" y="3137613"/>
                <a:ext cx="1608519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21372 w 1343076"/>
                  <a:gd name="connsiteY5" fmla="*/ 233156 h 484632"/>
                  <a:gd name="connsiteX6" fmla="*/ 0 w 1343076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76" h="484632">
                    <a:moveTo>
                      <a:pt x="0" y="112184"/>
                    </a:moveTo>
                    <a:lnTo>
                      <a:pt x="1100760" y="0"/>
                    </a:lnTo>
                    <a:lnTo>
                      <a:pt x="1343076" y="242316"/>
                    </a:lnTo>
                    <a:lnTo>
                      <a:pt x="1100760" y="484632"/>
                    </a:lnTo>
                    <a:lnTo>
                      <a:pt x="6125" y="378534"/>
                    </a:lnTo>
                    <a:lnTo>
                      <a:pt x="121372" y="233156"/>
                    </a:lnTo>
                    <a:lnTo>
                      <a:pt x="0" y="112184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>
                    <a:solidFill>
                      <a:schemeClr val="tx1"/>
                    </a:solidFill>
                  </a:rPr>
                  <a:t>AdaGrad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갈매기형 수장[C] 21">
                <a:extLst>
                  <a:ext uri="{FF2B5EF4-FFF2-40B4-BE49-F238E27FC236}">
                    <a16:creationId xmlns:a16="http://schemas.microsoft.com/office/drawing/2014/main" id="{E5B5B085-89C7-2678-0AC9-C8EBB867DF9D}"/>
                  </a:ext>
                </a:extLst>
              </p:cNvPr>
              <p:cNvSpPr/>
              <p:nvPr/>
            </p:nvSpPr>
            <p:spPr>
              <a:xfrm>
                <a:off x="4079486" y="3137613"/>
                <a:ext cx="1617058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18721 w 1343076"/>
                  <a:gd name="connsiteY5" fmla="*/ 242316 h 484632"/>
                  <a:gd name="connsiteX6" fmla="*/ 0 w 1343076"/>
                  <a:gd name="connsiteY6" fmla="*/ 112184 h 484632"/>
                  <a:gd name="connsiteX0" fmla="*/ 7130 w 1350206"/>
                  <a:gd name="connsiteY0" fmla="*/ 112184 h 484632"/>
                  <a:gd name="connsiteX1" fmla="*/ 1107890 w 1350206"/>
                  <a:gd name="connsiteY1" fmla="*/ 0 h 484632"/>
                  <a:gd name="connsiteX2" fmla="*/ 1350206 w 1350206"/>
                  <a:gd name="connsiteY2" fmla="*/ 242316 h 484632"/>
                  <a:gd name="connsiteX3" fmla="*/ 1107890 w 1350206"/>
                  <a:gd name="connsiteY3" fmla="*/ 484632 h 484632"/>
                  <a:gd name="connsiteX4" fmla="*/ 0 w 1350206"/>
                  <a:gd name="connsiteY4" fmla="*/ 366320 h 484632"/>
                  <a:gd name="connsiteX5" fmla="*/ 125851 w 1350206"/>
                  <a:gd name="connsiteY5" fmla="*/ 242316 h 484632"/>
                  <a:gd name="connsiteX6" fmla="*/ 7130 w 1350206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06" h="484632">
                    <a:moveTo>
                      <a:pt x="7130" y="112184"/>
                    </a:moveTo>
                    <a:lnTo>
                      <a:pt x="1107890" y="0"/>
                    </a:lnTo>
                    <a:lnTo>
                      <a:pt x="1350206" y="242316"/>
                    </a:lnTo>
                    <a:lnTo>
                      <a:pt x="1107890" y="484632"/>
                    </a:lnTo>
                    <a:lnTo>
                      <a:pt x="0" y="366320"/>
                    </a:lnTo>
                    <a:lnTo>
                      <a:pt x="125851" y="242316"/>
                    </a:lnTo>
                    <a:lnTo>
                      <a:pt x="7130" y="112184"/>
                    </a:lnTo>
                    <a:close/>
                  </a:path>
                </a:pathLst>
              </a:cu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 err="1">
                    <a:solidFill>
                      <a:schemeClr val="tx1"/>
                    </a:solidFill>
                  </a:rPr>
                  <a:t>네스테로프</a:t>
                </a:r>
                <a:r>
                  <a:rPr kumimoji="1" lang="ko-KR" altLang="en-US" sz="1200" dirty="0">
                    <a:solidFill>
                      <a:schemeClr val="tx1"/>
                    </a:solidFill>
                  </a:rPr>
                  <a:t> 모멘텀</a:t>
                </a:r>
                <a:br>
                  <a:rPr kumimoji="1" lang="en-US" altLang="ko-KR" sz="1200" dirty="0">
                    <a:solidFill>
                      <a:schemeClr val="tx1"/>
                    </a:solidFill>
                  </a:rPr>
                </a:br>
                <a:r>
                  <a:rPr kumimoji="1" lang="en-US" altLang="ko-KR" sz="1200" dirty="0">
                    <a:solidFill>
                      <a:schemeClr val="tx1"/>
                    </a:solidFill>
                  </a:rPr>
                  <a:t>(NAG)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갈매기형 수장[C] 21">
                <a:extLst>
                  <a:ext uri="{FF2B5EF4-FFF2-40B4-BE49-F238E27FC236}">
                    <a16:creationId xmlns:a16="http://schemas.microsoft.com/office/drawing/2014/main" id="{55BBCEF0-5591-A1C2-1C63-CD8D71D307C2}"/>
                  </a:ext>
                </a:extLst>
              </p:cNvPr>
              <p:cNvSpPr/>
              <p:nvPr/>
            </p:nvSpPr>
            <p:spPr>
              <a:xfrm>
                <a:off x="451447" y="3137613"/>
                <a:ext cx="1608519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76" h="484632">
                    <a:moveTo>
                      <a:pt x="0" y="112184"/>
                    </a:moveTo>
                    <a:lnTo>
                      <a:pt x="1100760" y="0"/>
                    </a:lnTo>
                    <a:lnTo>
                      <a:pt x="1343076" y="242316"/>
                    </a:lnTo>
                    <a:lnTo>
                      <a:pt x="1100760" y="484632"/>
                    </a:lnTo>
                    <a:lnTo>
                      <a:pt x="6125" y="378534"/>
                    </a:lnTo>
                    <a:lnTo>
                      <a:pt x="145232" y="242316"/>
                    </a:lnTo>
                    <a:lnTo>
                      <a:pt x="0" y="112184"/>
                    </a:lnTo>
                    <a:close/>
                  </a:path>
                </a:pathLst>
              </a:custGeom>
              <a:noFill/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1200" dirty="0">
                    <a:solidFill>
                      <a:schemeClr val="tx1"/>
                    </a:solidFill>
                  </a:rPr>
                  <a:t>확률적 경사 </a:t>
                </a:r>
                <a:r>
                  <a:rPr kumimoji="1" lang="ko-KR" altLang="en-US" sz="1200" dirty="0" err="1">
                    <a:solidFill>
                      <a:schemeClr val="tx1"/>
                    </a:solidFill>
                  </a:rPr>
                  <a:t>하강법</a:t>
                </a:r>
                <a:br>
                  <a:rPr kumimoji="1" lang="en-US" altLang="ko-KR" sz="1200" dirty="0">
                    <a:solidFill>
                      <a:schemeClr val="tx1"/>
                    </a:solidFill>
                  </a:rPr>
                </a:br>
                <a:r>
                  <a:rPr kumimoji="1" lang="en-US" altLang="ko-KR" sz="1200" dirty="0">
                    <a:solidFill>
                      <a:schemeClr val="tx1"/>
                    </a:solidFill>
                  </a:rPr>
                  <a:t>(SGD)</a:t>
                </a:r>
              </a:p>
            </p:txBody>
          </p:sp>
          <p:sp>
            <p:nvSpPr>
              <p:cNvPr id="34" name="갈매기형 수장[C] 21">
                <a:extLst>
                  <a:ext uri="{FF2B5EF4-FFF2-40B4-BE49-F238E27FC236}">
                    <a16:creationId xmlns:a16="http://schemas.microsoft.com/office/drawing/2014/main" id="{BECA0707-A7C9-B299-755D-856EE630C60B}"/>
                  </a:ext>
                </a:extLst>
              </p:cNvPr>
              <p:cNvSpPr/>
              <p:nvPr/>
            </p:nvSpPr>
            <p:spPr>
              <a:xfrm>
                <a:off x="2230102" y="3137613"/>
                <a:ext cx="1623408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18721 w 1343076"/>
                  <a:gd name="connsiteY5" fmla="*/ 239263 h 484632"/>
                  <a:gd name="connsiteX6" fmla="*/ 0 w 1343076"/>
                  <a:gd name="connsiteY6" fmla="*/ 112184 h 484632"/>
                  <a:gd name="connsiteX0" fmla="*/ 12432 w 1355508"/>
                  <a:gd name="connsiteY0" fmla="*/ 112184 h 484632"/>
                  <a:gd name="connsiteX1" fmla="*/ 1113192 w 1355508"/>
                  <a:gd name="connsiteY1" fmla="*/ 0 h 484632"/>
                  <a:gd name="connsiteX2" fmla="*/ 1355508 w 1355508"/>
                  <a:gd name="connsiteY2" fmla="*/ 242316 h 484632"/>
                  <a:gd name="connsiteX3" fmla="*/ 1113192 w 1355508"/>
                  <a:gd name="connsiteY3" fmla="*/ 484632 h 484632"/>
                  <a:gd name="connsiteX4" fmla="*/ 0 w 1355508"/>
                  <a:gd name="connsiteY4" fmla="*/ 372427 h 484632"/>
                  <a:gd name="connsiteX5" fmla="*/ 131153 w 1355508"/>
                  <a:gd name="connsiteY5" fmla="*/ 239263 h 484632"/>
                  <a:gd name="connsiteX6" fmla="*/ 12432 w 1355508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5508" h="484632">
                    <a:moveTo>
                      <a:pt x="12432" y="112184"/>
                    </a:moveTo>
                    <a:lnTo>
                      <a:pt x="1113192" y="0"/>
                    </a:lnTo>
                    <a:lnTo>
                      <a:pt x="1355508" y="242316"/>
                    </a:lnTo>
                    <a:lnTo>
                      <a:pt x="1113192" y="484632"/>
                    </a:lnTo>
                    <a:lnTo>
                      <a:pt x="0" y="372427"/>
                    </a:lnTo>
                    <a:lnTo>
                      <a:pt x="131153" y="239263"/>
                    </a:lnTo>
                    <a:lnTo>
                      <a:pt x="12432" y="112184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SGD </a:t>
                </a:r>
                <a:r>
                  <a:rPr kumimoji="1" lang="ko-KR" altLang="en-US" sz="1200" dirty="0">
                    <a:solidFill>
                      <a:schemeClr val="tx1"/>
                    </a:solidFill>
                  </a:rPr>
                  <a:t>모멘텀</a:t>
                </a:r>
                <a:br>
                  <a:rPr kumimoji="1" lang="en-US" altLang="ko-KR" sz="1200" dirty="0">
                    <a:solidFill>
                      <a:schemeClr val="tx1"/>
                    </a:solidFill>
                  </a:rPr>
                </a:br>
                <a:r>
                  <a:rPr kumimoji="1" lang="en-US" altLang="ko-KR" sz="1200" dirty="0">
                    <a:solidFill>
                      <a:schemeClr val="tx1"/>
                    </a:solidFill>
                  </a:rPr>
                  <a:t>(Momentum)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갈매기형 수장[C] 21">
                <a:extLst>
                  <a:ext uri="{FF2B5EF4-FFF2-40B4-BE49-F238E27FC236}">
                    <a16:creationId xmlns:a16="http://schemas.microsoft.com/office/drawing/2014/main" id="{952A046F-6B11-45C9-627E-CB22AF2EF23D}"/>
                  </a:ext>
                </a:extLst>
              </p:cNvPr>
              <p:cNvSpPr/>
              <p:nvPr/>
            </p:nvSpPr>
            <p:spPr>
              <a:xfrm>
                <a:off x="7757015" y="3140524"/>
                <a:ext cx="1617058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16070 w 1343076"/>
                  <a:gd name="connsiteY5" fmla="*/ 236209 h 484632"/>
                  <a:gd name="connsiteX6" fmla="*/ 0 w 1343076"/>
                  <a:gd name="connsiteY6" fmla="*/ 112184 h 484632"/>
                  <a:gd name="connsiteX0" fmla="*/ 7130 w 1350206"/>
                  <a:gd name="connsiteY0" fmla="*/ 112184 h 484632"/>
                  <a:gd name="connsiteX1" fmla="*/ 1107890 w 1350206"/>
                  <a:gd name="connsiteY1" fmla="*/ 0 h 484632"/>
                  <a:gd name="connsiteX2" fmla="*/ 1350206 w 1350206"/>
                  <a:gd name="connsiteY2" fmla="*/ 242316 h 484632"/>
                  <a:gd name="connsiteX3" fmla="*/ 1107890 w 1350206"/>
                  <a:gd name="connsiteY3" fmla="*/ 484632 h 484632"/>
                  <a:gd name="connsiteX4" fmla="*/ 0 w 1350206"/>
                  <a:gd name="connsiteY4" fmla="*/ 363267 h 484632"/>
                  <a:gd name="connsiteX5" fmla="*/ 123200 w 1350206"/>
                  <a:gd name="connsiteY5" fmla="*/ 236209 h 484632"/>
                  <a:gd name="connsiteX6" fmla="*/ 7130 w 1350206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06" h="484632">
                    <a:moveTo>
                      <a:pt x="7130" y="112184"/>
                    </a:moveTo>
                    <a:lnTo>
                      <a:pt x="1107890" y="0"/>
                    </a:lnTo>
                    <a:lnTo>
                      <a:pt x="1350206" y="242316"/>
                    </a:lnTo>
                    <a:lnTo>
                      <a:pt x="1107890" y="484632"/>
                    </a:lnTo>
                    <a:lnTo>
                      <a:pt x="0" y="363267"/>
                    </a:lnTo>
                    <a:lnTo>
                      <a:pt x="123200" y="236209"/>
                    </a:lnTo>
                    <a:lnTo>
                      <a:pt x="7130" y="112184"/>
                    </a:lnTo>
                    <a:close/>
                  </a:path>
                </a:pathLst>
              </a:cu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 err="1">
                    <a:solidFill>
                      <a:schemeClr val="tx1"/>
                    </a:solidFill>
                  </a:rPr>
                  <a:t>RMSProp</a:t>
                </a:r>
                <a:endParaRPr kumimoji="1"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갈매기형 수장[C] 21">
                <a:extLst>
                  <a:ext uri="{FF2B5EF4-FFF2-40B4-BE49-F238E27FC236}">
                    <a16:creationId xmlns:a16="http://schemas.microsoft.com/office/drawing/2014/main" id="{65B6FC04-EE48-141E-17E2-9AA07037CEA7}"/>
                  </a:ext>
                </a:extLst>
              </p:cNvPr>
              <p:cNvSpPr/>
              <p:nvPr/>
            </p:nvSpPr>
            <p:spPr>
              <a:xfrm>
                <a:off x="9600049" y="3137613"/>
                <a:ext cx="1608519" cy="579862"/>
              </a:xfrm>
              <a:custGeom>
                <a:avLst/>
                <a:gdLst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0 w 1440160"/>
                  <a:gd name="connsiteY4" fmla="*/ 484632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0 w 1440160"/>
                  <a:gd name="connsiteY0" fmla="*/ 0 h 484632"/>
                  <a:gd name="connsiteX1" fmla="*/ 1197844 w 1440160"/>
                  <a:gd name="connsiteY1" fmla="*/ 0 h 484632"/>
                  <a:gd name="connsiteX2" fmla="*/ 1440160 w 1440160"/>
                  <a:gd name="connsiteY2" fmla="*/ 242316 h 484632"/>
                  <a:gd name="connsiteX3" fmla="*/ 1197844 w 1440160"/>
                  <a:gd name="connsiteY3" fmla="*/ 484632 h 484632"/>
                  <a:gd name="connsiteX4" fmla="*/ 44388 w 1440160"/>
                  <a:gd name="connsiteY4" fmla="*/ 422489 h 484632"/>
                  <a:gd name="connsiteX5" fmla="*/ 242316 w 1440160"/>
                  <a:gd name="connsiteY5" fmla="*/ 242316 h 484632"/>
                  <a:gd name="connsiteX6" fmla="*/ 0 w 1440160"/>
                  <a:gd name="connsiteY6" fmla="*/ 0 h 484632"/>
                  <a:gd name="connsiteX0" fmla="*/ 62144 w 1395772"/>
                  <a:gd name="connsiteY0" fmla="*/ 106532 h 484632"/>
                  <a:gd name="connsiteX1" fmla="*/ 1153456 w 1395772"/>
                  <a:gd name="connsiteY1" fmla="*/ 0 h 484632"/>
                  <a:gd name="connsiteX2" fmla="*/ 1395772 w 1395772"/>
                  <a:gd name="connsiteY2" fmla="*/ 242316 h 484632"/>
                  <a:gd name="connsiteX3" fmla="*/ 1153456 w 1395772"/>
                  <a:gd name="connsiteY3" fmla="*/ 484632 h 484632"/>
                  <a:gd name="connsiteX4" fmla="*/ 0 w 1395772"/>
                  <a:gd name="connsiteY4" fmla="*/ 422489 h 484632"/>
                  <a:gd name="connsiteX5" fmla="*/ 197928 w 1395772"/>
                  <a:gd name="connsiteY5" fmla="*/ 242316 h 484632"/>
                  <a:gd name="connsiteX6" fmla="*/ 62144 w 1395772"/>
                  <a:gd name="connsiteY6" fmla="*/ 106532 h 484632"/>
                  <a:gd name="connsiteX0" fmla="*/ 0 w 1404649"/>
                  <a:gd name="connsiteY0" fmla="*/ 62143 h 484632"/>
                  <a:gd name="connsiteX1" fmla="*/ 1162333 w 1404649"/>
                  <a:gd name="connsiteY1" fmla="*/ 0 h 484632"/>
                  <a:gd name="connsiteX2" fmla="*/ 1404649 w 1404649"/>
                  <a:gd name="connsiteY2" fmla="*/ 242316 h 484632"/>
                  <a:gd name="connsiteX3" fmla="*/ 1162333 w 1404649"/>
                  <a:gd name="connsiteY3" fmla="*/ 484632 h 484632"/>
                  <a:gd name="connsiteX4" fmla="*/ 8877 w 1404649"/>
                  <a:gd name="connsiteY4" fmla="*/ 422489 h 484632"/>
                  <a:gd name="connsiteX5" fmla="*/ 206805 w 1404649"/>
                  <a:gd name="connsiteY5" fmla="*/ 242316 h 484632"/>
                  <a:gd name="connsiteX6" fmla="*/ 0 w 1404649"/>
                  <a:gd name="connsiteY6" fmla="*/ 62143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56648 w 1452420"/>
                  <a:gd name="connsiteY4" fmla="*/ 422489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29341 w 1481761"/>
                  <a:gd name="connsiteY0" fmla="*/ 87756 h 484632"/>
                  <a:gd name="connsiteX1" fmla="*/ 1239445 w 1481761"/>
                  <a:gd name="connsiteY1" fmla="*/ 0 h 484632"/>
                  <a:gd name="connsiteX2" fmla="*/ 1481761 w 1481761"/>
                  <a:gd name="connsiteY2" fmla="*/ 242316 h 484632"/>
                  <a:gd name="connsiteX3" fmla="*/ 1239445 w 1481761"/>
                  <a:gd name="connsiteY3" fmla="*/ 484632 h 484632"/>
                  <a:gd name="connsiteX4" fmla="*/ 0 w 1481761"/>
                  <a:gd name="connsiteY4" fmla="*/ 413951 h 484632"/>
                  <a:gd name="connsiteX5" fmla="*/ 283917 w 1481761"/>
                  <a:gd name="connsiteY5" fmla="*/ 242316 h 484632"/>
                  <a:gd name="connsiteX6" fmla="*/ 29341 w 1481761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3974 w 1452420"/>
                  <a:gd name="connsiteY4" fmla="*/ 396876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452420"/>
                  <a:gd name="connsiteY0" fmla="*/ 87756 h 484632"/>
                  <a:gd name="connsiteX1" fmla="*/ 1210104 w 1452420"/>
                  <a:gd name="connsiteY1" fmla="*/ 0 h 484632"/>
                  <a:gd name="connsiteX2" fmla="*/ 1452420 w 1452420"/>
                  <a:gd name="connsiteY2" fmla="*/ 242316 h 484632"/>
                  <a:gd name="connsiteX3" fmla="*/ 1210104 w 1452420"/>
                  <a:gd name="connsiteY3" fmla="*/ 484632 h 484632"/>
                  <a:gd name="connsiteX4" fmla="*/ 110557 w 1452420"/>
                  <a:gd name="connsiteY4" fmla="*/ 393822 h 484632"/>
                  <a:gd name="connsiteX5" fmla="*/ 254576 w 1452420"/>
                  <a:gd name="connsiteY5" fmla="*/ 242316 h 484632"/>
                  <a:gd name="connsiteX6" fmla="*/ 0 w 1452420"/>
                  <a:gd name="connsiteY6" fmla="*/ 87756 h 484632"/>
                  <a:gd name="connsiteX0" fmla="*/ 0 w 1363578"/>
                  <a:gd name="connsiteY0" fmla="*/ 115237 h 484632"/>
                  <a:gd name="connsiteX1" fmla="*/ 1121262 w 1363578"/>
                  <a:gd name="connsiteY1" fmla="*/ 0 h 484632"/>
                  <a:gd name="connsiteX2" fmla="*/ 1363578 w 1363578"/>
                  <a:gd name="connsiteY2" fmla="*/ 242316 h 484632"/>
                  <a:gd name="connsiteX3" fmla="*/ 1121262 w 1363578"/>
                  <a:gd name="connsiteY3" fmla="*/ 484632 h 484632"/>
                  <a:gd name="connsiteX4" fmla="*/ 21715 w 1363578"/>
                  <a:gd name="connsiteY4" fmla="*/ 393822 h 484632"/>
                  <a:gd name="connsiteX5" fmla="*/ 165734 w 1363578"/>
                  <a:gd name="connsiteY5" fmla="*/ 242316 h 484632"/>
                  <a:gd name="connsiteX6" fmla="*/ 0 w 1363578"/>
                  <a:gd name="connsiteY6" fmla="*/ 115237 h 484632"/>
                  <a:gd name="connsiteX0" fmla="*/ 104714 w 1341863"/>
                  <a:gd name="connsiteY0" fmla="*/ 124398 h 484632"/>
                  <a:gd name="connsiteX1" fmla="*/ 1099547 w 1341863"/>
                  <a:gd name="connsiteY1" fmla="*/ 0 h 484632"/>
                  <a:gd name="connsiteX2" fmla="*/ 1341863 w 1341863"/>
                  <a:gd name="connsiteY2" fmla="*/ 242316 h 484632"/>
                  <a:gd name="connsiteX3" fmla="*/ 1099547 w 1341863"/>
                  <a:gd name="connsiteY3" fmla="*/ 484632 h 484632"/>
                  <a:gd name="connsiteX4" fmla="*/ 0 w 1341863"/>
                  <a:gd name="connsiteY4" fmla="*/ 393822 h 484632"/>
                  <a:gd name="connsiteX5" fmla="*/ 144019 w 1341863"/>
                  <a:gd name="connsiteY5" fmla="*/ 242316 h 484632"/>
                  <a:gd name="connsiteX6" fmla="*/ 104714 w 1341863"/>
                  <a:gd name="connsiteY6" fmla="*/ 124398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8298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288242 w 1343076"/>
                  <a:gd name="connsiteY4" fmla="*/ 396876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213 w 1343076"/>
                  <a:gd name="connsiteY4" fmla="*/ 393822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11464 w 1343076"/>
                  <a:gd name="connsiteY4" fmla="*/ 381609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8795 w 1343076"/>
                  <a:gd name="connsiteY4" fmla="*/ 363160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45232 w 1343076"/>
                  <a:gd name="connsiteY5" fmla="*/ 242316 h 484632"/>
                  <a:gd name="connsiteX6" fmla="*/ 0 w 1343076"/>
                  <a:gd name="connsiteY6" fmla="*/ 112184 h 484632"/>
                  <a:gd name="connsiteX0" fmla="*/ 0 w 1343076"/>
                  <a:gd name="connsiteY0" fmla="*/ 112184 h 484632"/>
                  <a:gd name="connsiteX1" fmla="*/ 1100760 w 1343076"/>
                  <a:gd name="connsiteY1" fmla="*/ 0 h 484632"/>
                  <a:gd name="connsiteX2" fmla="*/ 1343076 w 1343076"/>
                  <a:gd name="connsiteY2" fmla="*/ 242316 h 484632"/>
                  <a:gd name="connsiteX3" fmla="*/ 1100760 w 1343076"/>
                  <a:gd name="connsiteY3" fmla="*/ 484632 h 484632"/>
                  <a:gd name="connsiteX4" fmla="*/ 6125 w 1343076"/>
                  <a:gd name="connsiteY4" fmla="*/ 378534 h 484632"/>
                  <a:gd name="connsiteX5" fmla="*/ 124023 w 1343076"/>
                  <a:gd name="connsiteY5" fmla="*/ 251476 h 484632"/>
                  <a:gd name="connsiteX6" fmla="*/ 0 w 1343076"/>
                  <a:gd name="connsiteY6" fmla="*/ 112184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3076" h="484632">
                    <a:moveTo>
                      <a:pt x="0" y="112184"/>
                    </a:moveTo>
                    <a:lnTo>
                      <a:pt x="1100760" y="0"/>
                    </a:lnTo>
                    <a:lnTo>
                      <a:pt x="1343076" y="242316"/>
                    </a:lnTo>
                    <a:lnTo>
                      <a:pt x="1100760" y="484632"/>
                    </a:lnTo>
                    <a:lnTo>
                      <a:pt x="6125" y="378534"/>
                    </a:lnTo>
                    <a:lnTo>
                      <a:pt x="124023" y="251476"/>
                    </a:lnTo>
                    <a:lnTo>
                      <a:pt x="0" y="112184"/>
                    </a:ln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</a:rPr>
                  <a:t>Adam</a:t>
                </a:r>
                <a:endParaRPr kumimoji="1"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2673856-FDBF-A3B9-990D-F0286914CAC1}"/>
                </a:ext>
              </a:extLst>
            </p:cNvPr>
            <p:cNvGrpSpPr/>
            <p:nvPr/>
          </p:nvGrpSpPr>
          <p:grpSpPr>
            <a:xfrm>
              <a:off x="3005785" y="3717475"/>
              <a:ext cx="72000" cy="431605"/>
              <a:chOff x="3035664" y="3717475"/>
              <a:chExt cx="72000" cy="431605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B7DD3DD4-88C1-124D-8947-B7E7CF2C3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664" y="3717475"/>
                <a:ext cx="0" cy="359597"/>
              </a:xfrm>
              <a:prstGeom prst="lin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317D338-35D1-143F-A0E8-F9C5323C1C0C}"/>
                  </a:ext>
                </a:extLst>
              </p:cNvPr>
              <p:cNvSpPr/>
              <p:nvPr/>
            </p:nvSpPr>
            <p:spPr>
              <a:xfrm>
                <a:off x="3035664" y="4077072"/>
                <a:ext cx="72000" cy="7200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B19BCA8-3264-7BBD-4FD5-7759B0649845}"/>
                </a:ext>
              </a:extLst>
            </p:cNvPr>
            <p:cNvGrpSpPr/>
            <p:nvPr/>
          </p:nvGrpSpPr>
          <p:grpSpPr>
            <a:xfrm>
              <a:off x="1222274" y="2706007"/>
              <a:ext cx="72000" cy="431605"/>
              <a:chOff x="1222274" y="2706007"/>
              <a:chExt cx="72000" cy="431605"/>
            </a:xfrm>
          </p:grpSpPr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5B00E2F5-B0F1-B534-A03C-680899E3E9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58274" y="2778015"/>
                <a:ext cx="0" cy="359597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2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74D2D99-616E-E1D6-DE46-F19BDDCFE533}"/>
                  </a:ext>
                </a:extLst>
              </p:cNvPr>
              <p:cNvSpPr/>
              <p:nvPr/>
            </p:nvSpPr>
            <p:spPr>
              <a:xfrm rot="10800000">
                <a:off x="1222274" y="2706007"/>
                <a:ext cx="72000" cy="7200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CD94BC7-8169-E4B1-D43F-A1DA2D258714}"/>
                </a:ext>
              </a:extLst>
            </p:cNvPr>
            <p:cNvGrpSpPr/>
            <p:nvPr/>
          </p:nvGrpSpPr>
          <p:grpSpPr>
            <a:xfrm>
              <a:off x="4852015" y="2706007"/>
              <a:ext cx="72000" cy="431605"/>
              <a:chOff x="4518643" y="2706007"/>
              <a:chExt cx="72000" cy="431605"/>
            </a:xfrm>
          </p:grpSpPr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E3E984BE-38C5-A2CF-ABAD-6E1F1A1285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54643" y="2778015"/>
                <a:ext cx="0" cy="359597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66EB5C1-08CF-FAE4-12C6-4065D77655FE}"/>
                  </a:ext>
                </a:extLst>
              </p:cNvPr>
              <p:cNvSpPr/>
              <p:nvPr/>
            </p:nvSpPr>
            <p:spPr>
              <a:xfrm rot="10800000">
                <a:off x="4518643" y="2706007"/>
                <a:ext cx="72000" cy="720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5526FF07-F5CB-A3B7-B9EE-D333BDD3FAAC}"/>
                </a:ext>
              </a:extLst>
            </p:cNvPr>
            <p:cNvGrpSpPr/>
            <p:nvPr/>
          </p:nvGrpSpPr>
          <p:grpSpPr>
            <a:xfrm>
              <a:off x="6695049" y="3717475"/>
              <a:ext cx="72000" cy="431605"/>
              <a:chOff x="6060000" y="3717475"/>
              <a:chExt cx="72000" cy="431605"/>
            </a:xfrm>
          </p:grpSpPr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99B56270-3A3D-11C1-8BF4-33FF8AA26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717475"/>
                <a:ext cx="0" cy="359597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74AA5654-8E8A-67DC-B70C-51BD550C15E0}"/>
                  </a:ext>
                </a:extLst>
              </p:cNvPr>
              <p:cNvSpPr/>
              <p:nvPr/>
            </p:nvSpPr>
            <p:spPr>
              <a:xfrm>
                <a:off x="6060000" y="4077072"/>
                <a:ext cx="72000" cy="720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0CEC256-FF9F-598C-9828-C1AD13801854}"/>
                </a:ext>
              </a:extLst>
            </p:cNvPr>
            <p:cNvGrpSpPr/>
            <p:nvPr/>
          </p:nvGrpSpPr>
          <p:grpSpPr>
            <a:xfrm>
              <a:off x="8529544" y="2706007"/>
              <a:ext cx="72000" cy="431605"/>
              <a:chOff x="7618811" y="2706007"/>
              <a:chExt cx="72000" cy="431605"/>
            </a:xfrm>
          </p:grpSpPr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F8A81C83-BC06-D146-4007-4DFE899064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54811" y="2778015"/>
                <a:ext cx="0" cy="359597"/>
              </a:xfrm>
              <a:prstGeom prst="lin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solidFill>
                  <a:schemeClr val="tx2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0855403A-6D00-E101-EF4B-9A3BB4472FF3}"/>
                  </a:ext>
                </a:extLst>
              </p:cNvPr>
              <p:cNvSpPr/>
              <p:nvPr/>
            </p:nvSpPr>
            <p:spPr>
              <a:xfrm rot="10800000">
                <a:off x="7618811" y="2706007"/>
                <a:ext cx="72000" cy="72008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B323754-D7AC-2758-4F94-F4B8C8914257}"/>
                </a:ext>
              </a:extLst>
            </p:cNvPr>
            <p:cNvGrpSpPr/>
            <p:nvPr/>
          </p:nvGrpSpPr>
          <p:grpSpPr>
            <a:xfrm>
              <a:off x="10364038" y="3717475"/>
              <a:ext cx="72000" cy="431605"/>
              <a:chOff x="9281821" y="3717475"/>
              <a:chExt cx="72000" cy="431605"/>
            </a:xfrm>
          </p:grpSpPr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8438234D-274A-93BD-37E2-A264D882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7821" y="3717475"/>
                <a:ext cx="0" cy="359597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C747359-2536-7ACF-7C6D-9A164CA5874D}"/>
                  </a:ext>
                </a:extLst>
              </p:cNvPr>
              <p:cNvSpPr/>
              <p:nvPr/>
            </p:nvSpPr>
            <p:spPr>
              <a:xfrm>
                <a:off x="9281821" y="4077072"/>
                <a:ext cx="72000" cy="7200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5830864-3F23-C693-CB98-B4A26A92BF46}"/>
              </a:ext>
            </a:extLst>
          </p:cNvPr>
          <p:cNvSpPr txBox="1"/>
          <p:nvPr/>
        </p:nvSpPr>
        <p:spPr>
          <a:xfrm>
            <a:off x="7143413" y="937623"/>
            <a:ext cx="343395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곡면의 변화량을 전체 경로가 아닌 최근 경로의 변화량을 측정</a:t>
            </a:r>
            <a:endParaRPr kumimoji="1" lang="en-US" altLang="ko-KR" sz="1000" dirty="0"/>
          </a:p>
          <a:p>
            <a:pPr marL="179387" lvl="1"/>
            <a:r>
              <a:rPr kumimoji="1" lang="en-US" altLang="ko-KR" sz="800" dirty="0"/>
              <a:t>-&gt;</a:t>
            </a:r>
            <a:r>
              <a:rPr kumimoji="1" lang="ko-KR" altLang="en-US" sz="800" dirty="0"/>
              <a:t> 지수가중이동평균 사용</a:t>
            </a:r>
            <a:endParaRPr kumimoji="1" lang="en-US" altLang="ko-KR" sz="800" dirty="0"/>
          </a:p>
          <a:p>
            <a:pPr marL="358775" lvl="1" indent="-179388">
              <a:buFont typeface="Wingdings" pitchFamily="2" charset="2"/>
              <a:buChar char="ü"/>
            </a:pP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최근 경로의 변화량은 많이 반영하나 왜곡된 경로의 변화량은 </a:t>
            </a:r>
            <a:r>
              <a:rPr kumimoji="1" lang="ko-KR" altLang="en-US" sz="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작게반영</a:t>
            </a: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58775" lvl="1" indent="-179388">
              <a:buFont typeface="Wingdings" pitchFamily="2" charset="2"/>
              <a:buChar char="ü"/>
            </a:pP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79387" lvl="1"/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</a:t>
            </a:r>
            <a:r>
              <a: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</a:t>
            </a: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조기에 학습이 중단되는 문제를 해결</a:t>
            </a: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79387" lvl="1"/>
            <a:endParaRPr kumimoji="1" lang="en-US" altLang="ko-KR" sz="1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79388" indent="-169863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학습 초기 경로가 편향 될 수 있음</a:t>
            </a:r>
            <a:endParaRPr kumimoji="1" lang="en-US" altLang="ko-KR" sz="1000" dirty="0"/>
          </a:p>
          <a:p>
            <a:pPr marL="358775" lvl="1" indent="-179388">
              <a:buFont typeface="Wingdings" pitchFamily="2" charset="2"/>
              <a:buChar char="ü"/>
            </a:pP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첫 번째 단계에서 적응적 </a:t>
            </a:r>
            <a:r>
              <a:rPr kumimoji="1" lang="ko-KR" altLang="en-US" sz="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학습률이</a:t>
            </a: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커져서 </a:t>
            </a:r>
            <a:br>
              <a: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출발 지점으로부터 멀리 떨어진 곳으로 이동</a:t>
            </a: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58775" lvl="1" indent="-179388">
              <a:buFont typeface="Arial" panose="020B0604020202020204" pitchFamily="34" charset="0"/>
              <a:buChar char="•"/>
            </a:pP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79387" lvl="1"/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</a:t>
            </a:r>
            <a:r>
              <a: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-&gt;</a:t>
            </a:r>
            <a:r>
              <a:rPr kumimoji="1" lang="ko-KR" altLang="en-US" sz="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최적해에서 멀리 떨어진 곳이면 수렴이 힘듦</a:t>
            </a:r>
            <a:endParaRPr kumimoji="1" lang="en-US" altLang="ko-KR" sz="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7CB83E-6A2C-277D-EDC4-113F8DCB969B}"/>
              </a:ext>
            </a:extLst>
          </p:cNvPr>
          <p:cNvSpPr txBox="1"/>
          <p:nvPr/>
        </p:nvSpPr>
        <p:spPr>
          <a:xfrm>
            <a:off x="9341789" y="4247903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SGD</a:t>
            </a:r>
            <a:r>
              <a:rPr kumimoji="1" lang="ko-KR" altLang="en-US" sz="1000" dirty="0"/>
              <a:t> 모멘텀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진행속도 </a:t>
            </a:r>
            <a:r>
              <a:rPr kumimoji="1" lang="en-US" altLang="ko-KR" sz="1000" dirty="0"/>
              <a:t>+</a:t>
            </a:r>
            <a:r>
              <a:rPr kumimoji="1" lang="ko-KR" altLang="en-US" sz="1000" dirty="0"/>
              <a:t> 관성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과</a:t>
            </a:r>
            <a:r>
              <a:rPr kumimoji="1" lang="en-US" altLang="ko-KR" sz="1000" dirty="0"/>
              <a:t> </a:t>
            </a:r>
            <a:br>
              <a:rPr kumimoji="1" lang="en-US" altLang="ko-KR" sz="1000" dirty="0"/>
            </a:br>
            <a:r>
              <a:rPr kumimoji="1" lang="en-US" altLang="ko-KR" sz="1000" dirty="0" err="1"/>
              <a:t>RMSProp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개선된 적응적 </a:t>
            </a:r>
            <a:r>
              <a:rPr kumimoji="1" lang="ko-KR" altLang="en-US" sz="1000" dirty="0" err="1"/>
              <a:t>학습률</a:t>
            </a:r>
            <a:r>
              <a:rPr kumimoji="1" lang="en-US" altLang="ko-KR" sz="1000" dirty="0"/>
              <a:t>)</a:t>
            </a:r>
            <a:r>
              <a:rPr kumimoji="1" lang="ko-KR" altLang="en-US" sz="1000" dirty="0"/>
              <a:t>가 결합</a:t>
            </a:r>
            <a:endParaRPr kumimoji="1" lang="en-US" altLang="ko-KR" sz="1000" dirty="0"/>
          </a:p>
          <a:p>
            <a:pPr marL="358775" lvl="1" indent="-179388">
              <a:buFont typeface="Wingdings" pitchFamily="2" charset="2"/>
              <a:buChar char="ü"/>
            </a:pPr>
            <a:r>
              <a:rPr kumimoji="1" lang="ko-KR" altLang="en-US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학습초기 경로가 편향되는 </a:t>
            </a:r>
            <a:r>
              <a:rPr kumimoji="1" lang="en-US" altLang="ko-KR" sz="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RMSProp</a:t>
            </a:r>
            <a:r>
              <a:rPr kumimoji="1" lang="ko-KR" altLang="en-US" sz="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의 문제를 해결</a:t>
            </a:r>
            <a:endParaRPr kumimoji="1" lang="en-US" altLang="ko-KR" sz="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최적화 성능이 우수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잡음 데이터에 민감하게 반응 </a:t>
            </a:r>
            <a:r>
              <a:rPr kumimoji="1" lang="en-US" altLang="ko-KR" sz="1000" dirty="0"/>
              <a:t>X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E1D5A82-1D0A-DA15-464B-808905D9BD41}"/>
              </a:ext>
            </a:extLst>
          </p:cNvPr>
          <p:cNvGrpSpPr/>
          <p:nvPr/>
        </p:nvGrpSpPr>
        <p:grpSpPr>
          <a:xfrm>
            <a:off x="5384798" y="4176724"/>
            <a:ext cx="3215945" cy="2566087"/>
            <a:chOff x="4459814" y="4222614"/>
            <a:chExt cx="3215945" cy="256608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EE6442-43DF-7C4B-0326-1C776FC380F6}"/>
                </a:ext>
              </a:extLst>
            </p:cNvPr>
            <p:cNvSpPr txBox="1"/>
            <p:nvPr/>
          </p:nvSpPr>
          <p:spPr>
            <a:xfrm>
              <a:off x="4459814" y="4222614"/>
              <a:ext cx="3215945" cy="256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000" dirty="0"/>
                <a:t>손실함수 곡면의 변화에 따라 </a:t>
              </a:r>
              <a:r>
                <a:rPr kumimoji="1" lang="ko-KR" altLang="en-US" sz="1000" dirty="0" err="1"/>
                <a:t>학습률을</a:t>
              </a:r>
              <a:r>
                <a:rPr kumimoji="1" lang="ko-KR" altLang="en-US" sz="1000" dirty="0"/>
                <a:t> 적응으로 조정</a:t>
              </a:r>
              <a:endParaRPr kumimoji="1" lang="en-US" altLang="ko-KR" sz="1000" dirty="0"/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경사가 가파르면 작은 폭으로 천천히 이동</a:t>
              </a:r>
              <a: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(=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천천히 학습</a:t>
              </a:r>
              <a: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)</a:t>
              </a:r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경사가 완만하면 큰 폭으로 빠르게 이동</a:t>
              </a:r>
              <a: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(=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빠르게 학습</a:t>
              </a:r>
              <a: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)</a:t>
              </a:r>
              <a:endParaRPr kumimoji="1" lang="en-US" altLang="ko-KR" sz="1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000" dirty="0"/>
                <a:t>모형의 </a:t>
              </a:r>
              <a:r>
                <a:rPr kumimoji="1" lang="ko-KR" altLang="en-US" sz="1000" dirty="0" err="1"/>
                <a:t>모수별로</a:t>
              </a:r>
              <a:r>
                <a:rPr kumimoji="1" lang="ko-KR" altLang="en-US" sz="1000" dirty="0"/>
                <a:t> 곡면의 변화량을 계산</a:t>
              </a:r>
              <a:endParaRPr kumimoji="1" lang="en-US" altLang="ko-KR" sz="1000" dirty="0"/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kumimoji="1" lang="ko-KR" altLang="en-US" sz="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모수별로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개별 </a:t>
              </a:r>
              <a:r>
                <a:rPr kumimoji="1" lang="ko-KR" altLang="en-US" sz="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학습률을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가지게 됨</a:t>
              </a: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358775" lvl="1" indent="-179388"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손실함수에서 </a:t>
              </a:r>
              <a:r>
                <a:rPr kumimoji="1" lang="ko-KR" altLang="en-US" sz="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모수의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차원별로 곡면의 변화량이 다를 경우</a:t>
              </a:r>
              <a:b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</a:b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수렴이 조금 더 정확하고 빠름</a:t>
              </a: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ko-KR" altLang="en-US" sz="1050" dirty="0"/>
                <a:t>곡면의 변화량을 전체 경로의 기울기 벡터 크기로 계산</a:t>
              </a:r>
              <a:endParaRPr kumimoji="1" lang="en-US" altLang="ko-KR" sz="1050" dirty="0"/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곡면 변화량이 누적되어 계속해서 증가</a:t>
              </a: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358775" lvl="1" indent="-179388"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경사가 매우 가파른 위치에서 학습이 시작될 경우 초반부터 </a:t>
              </a:r>
              <a:br>
                <a:rPr kumimoji="1" lang="en-US" altLang="ko-KR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</a:b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적응적 </a:t>
              </a:r>
              <a:r>
                <a:rPr kumimoji="1" lang="ko-KR" altLang="en-US" sz="800" dirty="0" err="1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학습률이</a:t>
              </a: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급격히 감소</a:t>
              </a: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358775" lvl="1" indent="-179388">
                <a:lnSpc>
                  <a:spcPct val="150000"/>
                </a:lnSpc>
                <a:buFont typeface="Wingdings" pitchFamily="2" charset="2"/>
                <a:buChar char="ü"/>
              </a:pPr>
              <a:r>
                <a:rPr kumimoji="1" lang="ko-KR" altLang="en-US" sz="8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조기에 학습이 중단</a:t>
              </a:r>
              <a:endParaRPr kumimoji="1" lang="en-US" altLang="ko-KR" sz="8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F8A66CA-4511-6D7C-9599-A530EBE0A1A6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28" y="5942369"/>
              <a:ext cx="0" cy="11783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45AF67E-B011-34C9-4341-95926685B253}"/>
                </a:ext>
              </a:extLst>
            </p:cNvPr>
            <p:cNvCxnSpPr>
              <a:cxnSpLocks/>
            </p:cNvCxnSpPr>
            <p:nvPr/>
          </p:nvCxnSpPr>
          <p:spPr>
            <a:xfrm>
              <a:off x="5447928" y="6453336"/>
              <a:ext cx="0" cy="117837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372423-BCC9-4D0C-3DAF-9F71BABB7182}"/>
              </a:ext>
            </a:extLst>
          </p:cNvPr>
          <p:cNvSpPr txBox="1"/>
          <p:nvPr/>
        </p:nvSpPr>
        <p:spPr>
          <a:xfrm>
            <a:off x="3751464" y="2889468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 err="1"/>
              <a:t>OverShooting</a:t>
            </a:r>
            <a:r>
              <a:rPr kumimoji="1" lang="en-US" altLang="ko-KR" sz="1000" dirty="0"/>
              <a:t> </a:t>
            </a:r>
            <a:r>
              <a:rPr kumimoji="1" lang="ko-KR" altLang="en-US" sz="1000" dirty="0"/>
              <a:t>보완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3844E-6FF2-5284-BD34-B31607B96799}"/>
              </a:ext>
            </a:extLst>
          </p:cNvPr>
          <p:cNvSpPr txBox="1"/>
          <p:nvPr/>
        </p:nvSpPr>
        <p:spPr>
          <a:xfrm>
            <a:off x="1812315" y="2889468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Local Minimum</a:t>
            </a:r>
            <a:r>
              <a:rPr kumimoji="1" lang="ko-KR" altLang="en-US" sz="1000" dirty="0"/>
              <a:t> 보완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2E161-7F2E-3FFF-AB5F-E072A9BE1768}"/>
              </a:ext>
            </a:extLst>
          </p:cNvPr>
          <p:cNvSpPr txBox="1"/>
          <p:nvPr/>
        </p:nvSpPr>
        <p:spPr>
          <a:xfrm>
            <a:off x="5756902" y="289360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가변 </a:t>
            </a:r>
            <a:r>
              <a:rPr kumimoji="1" lang="ko-KR" altLang="en-US" sz="1000" dirty="0" err="1"/>
              <a:t>학습률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4FE65-709B-DC19-735C-20EEE16869D1}"/>
              </a:ext>
            </a:extLst>
          </p:cNvPr>
          <p:cNvSpPr txBox="1"/>
          <p:nvPr/>
        </p:nvSpPr>
        <p:spPr>
          <a:xfrm>
            <a:off x="7348018" y="289980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학습 조기 중단현상 보완</a:t>
            </a:r>
          </a:p>
        </p:txBody>
      </p:sp>
    </p:spTree>
    <p:extLst>
      <p:ext uri="{BB962C8B-B14F-4D97-AF65-F5344CB8AC3E}">
        <p14:creationId xmlns:p14="http://schemas.microsoft.com/office/powerpoint/2010/main" val="390728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Stochastic Gradient Descent)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경사가 가파른 곳으로 내려가다 보면 가장 낮은 지점에 도달한다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가정이 단순해서 여러 가지의 문제점이 존재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고정된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학습률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낮은 경우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학습 속도 저하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높은 경우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최적해로 수렴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X ,</a:t>
            </a:r>
          </a:p>
          <a:p>
            <a:pPr lvl="3" indent="0">
              <a:buNone/>
            </a:pP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손실이 커지는 방향으로 발산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협곡에서 학습 불가능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계곡의  벽면 사이를 왔다 갔다 하면서 진동만 하고 아래쪽으로 못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내려감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 최소점과 안장점에서 학습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최적화 경로가 진동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 경로는 길어지고 수렴속도는 느려짐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0710EE3D-982B-311C-9283-B33E6791FBC7}"/>
              </a:ext>
            </a:extLst>
          </p:cNvPr>
          <p:cNvGrpSpPr/>
          <p:nvPr/>
        </p:nvGrpSpPr>
        <p:grpSpPr>
          <a:xfrm>
            <a:off x="8543884" y="585398"/>
            <a:ext cx="3312368" cy="1381915"/>
            <a:chOff x="7702379" y="454801"/>
            <a:chExt cx="3312368" cy="1381915"/>
          </a:xfrm>
        </p:grpSpPr>
        <p:grpSp>
          <p:nvGrpSpPr>
            <p:cNvPr id="1029" name="그룹 1028">
              <a:extLst>
                <a:ext uri="{FF2B5EF4-FFF2-40B4-BE49-F238E27FC236}">
                  <a16:creationId xmlns:a16="http://schemas.microsoft.com/office/drawing/2014/main" id="{6C3F4E03-F5D4-112C-7706-3CB7FDD1D134}"/>
                </a:ext>
              </a:extLst>
            </p:cNvPr>
            <p:cNvGrpSpPr/>
            <p:nvPr/>
          </p:nvGrpSpPr>
          <p:grpSpPr>
            <a:xfrm>
              <a:off x="7702379" y="756596"/>
              <a:ext cx="3312368" cy="1080120"/>
              <a:chOff x="7702379" y="756596"/>
              <a:chExt cx="3312368" cy="108012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F9EBB7F-7BC8-B8AC-004A-F5B209CD8F3E}"/>
                  </a:ext>
                </a:extLst>
              </p:cNvPr>
              <p:cNvGrpSpPr/>
              <p:nvPr/>
            </p:nvGrpSpPr>
            <p:grpSpPr>
              <a:xfrm>
                <a:off x="7702379" y="756596"/>
                <a:ext cx="3312368" cy="1080120"/>
                <a:chOff x="7392144" y="721675"/>
                <a:chExt cx="3312368" cy="1080120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DC7299ED-B1E7-3185-5348-583F9039EE60}"/>
                    </a:ext>
                  </a:extLst>
                </p:cNvPr>
                <p:cNvSpPr/>
                <p:nvPr/>
              </p:nvSpPr>
              <p:spPr>
                <a:xfrm>
                  <a:off x="7392144" y="721675"/>
                  <a:ext cx="3312368" cy="108012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9ADD53C6-0796-4612-6B77-CC8F8325E27C}"/>
                    </a:ext>
                  </a:extLst>
                </p:cNvPr>
                <p:cNvSpPr/>
                <p:nvPr/>
              </p:nvSpPr>
              <p:spPr>
                <a:xfrm>
                  <a:off x="7824192" y="813815"/>
                  <a:ext cx="2808312" cy="895839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2A898FDC-EEF3-39C4-800A-7DDFE6D6F456}"/>
                    </a:ext>
                  </a:extLst>
                </p:cNvPr>
                <p:cNvSpPr/>
                <p:nvPr/>
              </p:nvSpPr>
              <p:spPr>
                <a:xfrm>
                  <a:off x="8134112" y="875054"/>
                  <a:ext cx="2426384" cy="7733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5163E786-612A-7128-A392-2817686E8839}"/>
                    </a:ext>
                  </a:extLst>
                </p:cNvPr>
                <p:cNvSpPr/>
                <p:nvPr/>
              </p:nvSpPr>
              <p:spPr>
                <a:xfrm>
                  <a:off x="8376049" y="949108"/>
                  <a:ext cx="2129968" cy="620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3637CF33-2D90-A860-A43C-603F2DDF4F6A}"/>
                    </a:ext>
                  </a:extLst>
                </p:cNvPr>
                <p:cNvSpPr/>
                <p:nvPr/>
              </p:nvSpPr>
              <p:spPr>
                <a:xfrm>
                  <a:off x="8714363" y="1032815"/>
                  <a:ext cx="1754105" cy="4685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5F0361D7-941D-39E6-FDC4-73F04823C053}"/>
                    </a:ext>
                  </a:extLst>
                </p:cNvPr>
                <p:cNvSpPr/>
                <p:nvPr/>
              </p:nvSpPr>
              <p:spPr>
                <a:xfrm>
                  <a:off x="9245199" y="1100704"/>
                  <a:ext cx="1189677" cy="35130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57F276D-0063-3BB7-417F-B606A0C1034F}"/>
                    </a:ext>
                  </a:extLst>
                </p:cNvPr>
                <p:cNvSpPr/>
                <p:nvPr/>
              </p:nvSpPr>
              <p:spPr>
                <a:xfrm>
                  <a:off x="9654970" y="1162083"/>
                  <a:ext cx="675692" cy="228824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3AD1EF0F-1CBD-D83F-F6DA-4D70A0736CE4}"/>
                    </a:ext>
                  </a:extLst>
                </p:cNvPr>
                <p:cNvSpPr/>
                <p:nvPr/>
              </p:nvSpPr>
              <p:spPr>
                <a:xfrm>
                  <a:off x="9942072" y="1201116"/>
                  <a:ext cx="321078" cy="15047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7" name="곱하기 26">
                  <a:extLst>
                    <a:ext uri="{FF2B5EF4-FFF2-40B4-BE49-F238E27FC236}">
                      <a16:creationId xmlns:a16="http://schemas.microsoft.com/office/drawing/2014/main" id="{6A0C3A38-E56B-7D07-22E9-18BA3BBA658F}"/>
                    </a:ext>
                  </a:extLst>
                </p:cNvPr>
                <p:cNvSpPr/>
                <p:nvPr/>
              </p:nvSpPr>
              <p:spPr>
                <a:xfrm>
                  <a:off x="10102611" y="1232275"/>
                  <a:ext cx="45719" cy="88160"/>
                </a:xfrm>
                <a:prstGeom prst="mathMultiply">
                  <a:avLst/>
                </a:prstGeom>
                <a:noFill/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74A9BCD7-FFF3-2802-9FC2-E86D591E44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200" y="1067736"/>
                <a:ext cx="432048" cy="20862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[R] 30">
                <a:extLst>
                  <a:ext uri="{FF2B5EF4-FFF2-40B4-BE49-F238E27FC236}">
                    <a16:creationId xmlns:a16="http://schemas.microsoft.com/office/drawing/2014/main" id="{50325C7A-640F-A241-2FF7-199A91D9C9DD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>
                <a:off x="8328248" y="1067736"/>
                <a:ext cx="217447" cy="54564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A3E33D76-8623-7D3B-3B2C-645D1DBF08D4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 flipV="1">
                <a:off x="8545695" y="1023231"/>
                <a:ext cx="253988" cy="59015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5A856C5B-A40B-A53A-34EF-86FFDFBE4EDF}"/>
                  </a:ext>
                </a:extLst>
              </p:cNvPr>
              <p:cNvCxnSpPr>
                <a:cxnSpLocks/>
                <a:stCxn id="9" idx="1"/>
                <a:endCxn id="10" idx="3"/>
              </p:cNvCxnSpPr>
              <p:nvPr/>
            </p:nvCxnSpPr>
            <p:spPr>
              <a:xfrm>
                <a:off x="8799683" y="1023231"/>
                <a:ext cx="198528" cy="49082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062FCFAE-DD6E-6692-D212-67194F68E38C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8998211" y="1101245"/>
                <a:ext cx="432048" cy="41280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9B545E27-4B19-26E6-6148-DC738F763342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>
                <a:off x="9429722" y="1127232"/>
                <a:ext cx="299936" cy="30824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466A9FC9-D0CF-15AF-62B9-4EDDE8F70507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 flipV="1">
                <a:off x="9729658" y="1230514"/>
                <a:ext cx="334500" cy="20496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D0140063-851D-C556-2C65-EF99D7FBA0C9}"/>
                  </a:ext>
                </a:extLst>
              </p:cNvPr>
              <p:cNvCxnSpPr>
                <a:cxnSpLocks/>
                <a:stCxn id="18" idx="1"/>
                <a:endCxn id="19" idx="4"/>
              </p:cNvCxnSpPr>
              <p:nvPr/>
            </p:nvCxnSpPr>
            <p:spPr>
              <a:xfrm>
                <a:off x="10064158" y="1230514"/>
                <a:ext cx="348688" cy="15600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25" name="직선 연결선[R] 1024">
                <a:extLst>
                  <a:ext uri="{FF2B5EF4-FFF2-40B4-BE49-F238E27FC236}">
                    <a16:creationId xmlns:a16="http://schemas.microsoft.com/office/drawing/2014/main" id="{DEA82D4A-9E38-6F88-E714-D31D251CDEEF}"/>
                  </a:ext>
                </a:extLst>
              </p:cNvPr>
              <p:cNvCxnSpPr>
                <a:cxnSpLocks/>
                <a:stCxn id="19" idx="4"/>
                <a:endCxn id="27" idx="2"/>
              </p:cNvCxnSpPr>
              <p:nvPr/>
            </p:nvCxnSpPr>
            <p:spPr>
              <a:xfrm flipV="1">
                <a:off x="10412846" y="1334182"/>
                <a:ext cx="34738" cy="52333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2480964-1D04-35A9-0782-968A80D35CDE}"/>
                </a:ext>
              </a:extLst>
            </p:cNvPr>
            <p:cNvSpPr txBox="1"/>
            <p:nvPr/>
          </p:nvSpPr>
          <p:spPr>
            <a:xfrm>
              <a:off x="8172597" y="454801"/>
              <a:ext cx="2371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&lt; Stochastic Gradient Descent &gt;</a:t>
              </a:r>
              <a:endParaRPr kumimoji="1"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고정된 </a:t>
                </a:r>
                <a:r>
                  <a:rPr kumimoji="1" lang="ko-KR" altLang="en-US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학습률</a:t>
                </a:r>
                <a14:m>
                  <m:oMath xmlns:m="http://schemas.openxmlformats.org/officeDocument/2006/math">
                    <m:r>
                      <a:rPr kumimoji="1" lang="en-US" altLang="ko-KR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(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NanumBarunGothic" panose="020B0603020101020101" pitchFamily="34" charset="-127"/>
                      </a:rPr>
                      <m:t>)</m:t>
                    </m:r>
                  </m:oMath>
                </a14:m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1"/>
                <a:r>
                  <a:rPr kumimoji="1" lang="ko-KR" altLang="en-US" dirty="0" err="1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학습률</a:t>
                </a:r>
                <a: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(Learning Rate)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</a:t>
                </a:r>
                <a: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: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최적화 시</a:t>
                </a:r>
                <a:r>
                  <a:rPr kumimoji="1" lang="en-US" altLang="ko-KR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,</a:t>
                </a:r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 스텝의 크기이고 학습 속도를 결정함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lvl="2"/>
                <a:r>
                  <a:rPr kumimoji="1" lang="ko-KR" altLang="en-US" dirty="0">
                    <a:latin typeface="NanumBarunGothic" panose="020B0603020101020101" pitchFamily="34" charset="-127"/>
                    <a:ea typeface="NanumBarunGothic" panose="020B0603020101020101" pitchFamily="34" charset="-127"/>
                  </a:rPr>
                  <a:t>고정이 되어있을 경우 유기적으로 상황 대처가 어렵기 때문에 비효율적으로 최적화가 진행됨</a:t>
                </a:r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  <a:p>
                <a:pPr marL="171450" indent="-171450">
                  <a:buFontTx/>
                  <a:buChar char="-"/>
                </a:pP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en-US" dirty="0"/>
              </a:p>
              <a:p>
                <a:endParaRPr kumimoji="1" lang="en-US" altLang="en-US" dirty="0"/>
              </a:p>
              <a:p>
                <a:endParaRPr kumimoji="1" lang="ko-Kore-KR" altLang="en-US" dirty="0"/>
              </a:p>
              <a:p>
                <a:pPr lvl="1"/>
                <a:endParaRPr kumimoji="1" lang="en-US" altLang="ko-KR" dirty="0">
                  <a:latin typeface="NanumBarunGothic" panose="020B0603020101020101" pitchFamily="34" charset="-127"/>
                  <a:ea typeface="NanumBarunGothic" panose="020B0603020101020101" pitchFamily="34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6337FC7-4630-6047-5A43-BBE6D8FDD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3452" y="1276356"/>
                <a:ext cx="11512800" cy="54650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56B4AA-1D9E-060A-77A2-BD1BF938578F}"/>
              </a:ext>
            </a:extLst>
          </p:cNvPr>
          <p:cNvSpPr txBox="1"/>
          <p:nvPr/>
        </p:nvSpPr>
        <p:spPr>
          <a:xfrm>
            <a:off x="371475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E1AD5BE-EE92-E613-AA28-B45E8EA5ABED}"/>
              </a:ext>
            </a:extLst>
          </p:cNvPr>
          <p:cNvGrpSpPr/>
          <p:nvPr/>
        </p:nvGrpSpPr>
        <p:grpSpPr>
          <a:xfrm>
            <a:off x="4478379" y="2834839"/>
            <a:ext cx="3118193" cy="2642400"/>
            <a:chOff x="3664497" y="2797060"/>
            <a:chExt cx="3118193" cy="2639047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6FF6E1EC-4F0C-8E3B-519E-24709336CCFB}"/>
                </a:ext>
              </a:extLst>
            </p:cNvPr>
            <p:cNvGrpSpPr/>
            <p:nvPr/>
          </p:nvGrpSpPr>
          <p:grpSpPr>
            <a:xfrm>
              <a:off x="3664497" y="2797060"/>
              <a:ext cx="2710112" cy="2210064"/>
              <a:chOff x="8473222" y="1412065"/>
              <a:chExt cx="2710112" cy="2210064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B695D8E0-32CC-51ED-BB49-6D96A4E8C8BB}"/>
                  </a:ext>
                </a:extLst>
              </p:cNvPr>
              <p:cNvGrpSpPr/>
              <p:nvPr/>
            </p:nvGrpSpPr>
            <p:grpSpPr>
              <a:xfrm>
                <a:off x="8473222" y="1412065"/>
                <a:ext cx="2710112" cy="2210064"/>
                <a:chOff x="8005927" y="1556792"/>
                <a:chExt cx="2710112" cy="2210064"/>
              </a:xfrm>
            </p:grpSpPr>
            <p:cxnSp>
              <p:nvCxnSpPr>
                <p:cNvPr id="57" name="구부러진 연결선[U] 56">
                  <a:extLst>
                    <a:ext uri="{FF2B5EF4-FFF2-40B4-BE49-F238E27FC236}">
                      <a16:creationId xmlns:a16="http://schemas.microsoft.com/office/drawing/2014/main" id="{E9E8970E-FCF1-5319-C95F-75E97FC78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63107" y="2514982"/>
                  <a:ext cx="64391" cy="164166"/>
                </a:xfrm>
                <a:prstGeom prst="curvedConnector3">
                  <a:avLst>
                    <a:gd name="adj1" fmla="val 278430"/>
                  </a:avLst>
                </a:prstGeom>
                <a:ln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2E09AA-D1AC-23AB-C32E-E4EDB01AA216}"/>
                    </a:ext>
                  </a:extLst>
                </p:cNvPr>
                <p:cNvSpPr txBox="1"/>
                <p:nvPr/>
              </p:nvSpPr>
              <p:spPr>
                <a:xfrm>
                  <a:off x="8551039" y="3520635"/>
                  <a:ext cx="207620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00" dirty="0"/>
                    <a:t>&lt;</a:t>
                  </a:r>
                  <a:r>
                    <a:rPr kumimoji="1" lang="ko-KR" altLang="en-US" sz="1000" dirty="0"/>
                    <a:t>고정된 </a:t>
                  </a:r>
                  <a:r>
                    <a:rPr kumimoji="1" lang="ko-KR" altLang="en-US" sz="1000" dirty="0" err="1"/>
                    <a:t>학습률</a:t>
                  </a:r>
                  <a:r>
                    <a:rPr kumimoji="1" lang="ko-KR" altLang="en-US" sz="1000" dirty="0"/>
                    <a:t> </a:t>
                  </a:r>
                  <a:r>
                    <a:rPr kumimoji="1" lang="en-US" altLang="ko-KR" sz="1000" dirty="0"/>
                    <a:t>:</a:t>
                  </a:r>
                  <a:r>
                    <a:rPr kumimoji="1" lang="ko-KR" altLang="en-US" sz="1000" dirty="0"/>
                    <a:t> </a:t>
                  </a:r>
                  <a:r>
                    <a:rPr kumimoji="1" lang="ko-KR" altLang="en-US" sz="1000" dirty="0" err="1"/>
                    <a:t>학습률이</a:t>
                  </a:r>
                  <a:r>
                    <a:rPr kumimoji="1" lang="ko-KR" altLang="en-US" sz="1000" dirty="0"/>
                    <a:t> 낮을 경우</a:t>
                  </a:r>
                  <a:r>
                    <a:rPr kumimoji="1" lang="en-US" altLang="ko-KR" sz="1000" dirty="0"/>
                    <a:t>&gt;</a:t>
                  </a:r>
                  <a:endParaRPr kumimoji="1" lang="ko-KR" altLang="en-US" sz="1000" dirty="0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96A4354B-4110-EE4D-CCB8-5B1907B98171}"/>
                    </a:ext>
                  </a:extLst>
                </p:cNvPr>
                <p:cNvGrpSpPr/>
                <p:nvPr/>
              </p:nvGrpSpPr>
              <p:grpSpPr>
                <a:xfrm>
                  <a:off x="8005927" y="1556792"/>
                  <a:ext cx="2710112" cy="2059478"/>
                  <a:chOff x="7861911" y="2438325"/>
                  <a:chExt cx="2710112" cy="20594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95654708-8AAD-B149-98A8-23504D3BC1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89637" y="4220804"/>
                        <a:ext cx="3109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1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kumimoji="1"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95654708-8AAD-B149-98A8-23504D3BC1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89637" y="4220804"/>
                        <a:ext cx="310983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52F247F3-8155-198F-F98D-634579F96B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61911" y="2448309"/>
                        <a:ext cx="49821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ko-KR" altLang="en-US" sz="12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kumimoji="1" lang="en-US" altLang="ko-KR" sz="1200" dirty="0"/>
                          <a:t>)</a:t>
                        </a:r>
                        <a:endParaRPr kumimoji="1" lang="ko-KR" altLang="en-US" sz="12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52F247F3-8155-198F-F98D-634579F96B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61911" y="2448309"/>
                        <a:ext cx="498213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4545" b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3BB9BD05-B3D4-C0B2-DA4A-F290E6C17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73646" y="4238325"/>
                    <a:ext cx="2198377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4355DF86-10B7-4A45-22C3-A7E9CDE4D6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73646" y="2438325"/>
                    <a:ext cx="0" cy="18000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1EF5A959-E34F-3F2D-0BF7-00700A33B9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32041" y="2494345"/>
                    <a:ext cx="1736545" cy="151451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5BE7EDA2-7543-CE28-C4E6-672942BAB5C9}"/>
                    </a:ext>
                  </a:extLst>
                </p:cNvPr>
                <p:cNvSpPr/>
                <p:nvPr/>
              </p:nvSpPr>
              <p:spPr>
                <a:xfrm>
                  <a:off x="8904312" y="2168864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9CB65B1B-CDF9-C156-7043-E3111F78B1E8}"/>
                    </a:ext>
                  </a:extLst>
                </p:cNvPr>
                <p:cNvSpPr/>
                <p:nvPr/>
              </p:nvSpPr>
              <p:spPr>
                <a:xfrm>
                  <a:off x="8968703" y="2333030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6" name="구부러진 연결선[U] 15">
                  <a:extLst>
                    <a:ext uri="{FF2B5EF4-FFF2-40B4-BE49-F238E27FC236}">
                      <a16:creationId xmlns:a16="http://schemas.microsoft.com/office/drawing/2014/main" id="{29843B26-9F2A-9724-71FD-95F1DED207E5}"/>
                    </a:ext>
                  </a:extLst>
                </p:cNvPr>
                <p:cNvCxnSpPr>
                  <a:cxnSpLocks/>
                  <a:stCxn id="4" idx="6"/>
                  <a:endCxn id="9" idx="6"/>
                </p:cNvCxnSpPr>
                <p:nvPr/>
              </p:nvCxnSpPr>
              <p:spPr>
                <a:xfrm>
                  <a:off x="8940312" y="2186864"/>
                  <a:ext cx="64391" cy="164166"/>
                </a:xfrm>
                <a:prstGeom prst="curvedConnector3">
                  <a:avLst>
                    <a:gd name="adj1" fmla="val 278430"/>
                  </a:avLst>
                </a:prstGeom>
                <a:ln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6D447EBC-6AEF-9D40-D7FC-5BF3924ED0D2}"/>
                    </a:ext>
                  </a:extLst>
                </p:cNvPr>
                <p:cNvSpPr/>
                <p:nvPr/>
              </p:nvSpPr>
              <p:spPr>
                <a:xfrm>
                  <a:off x="9035805" y="2505314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FC7B52D6-9A2D-D037-F100-1B036A2DE296}"/>
                    </a:ext>
                  </a:extLst>
                </p:cNvPr>
                <p:cNvSpPr/>
                <p:nvPr/>
              </p:nvSpPr>
              <p:spPr>
                <a:xfrm>
                  <a:off x="9118196" y="2670043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46" name="구부러진 연결선[U] 45">
                  <a:extLst>
                    <a:ext uri="{FF2B5EF4-FFF2-40B4-BE49-F238E27FC236}">
                      <a16:creationId xmlns:a16="http://schemas.microsoft.com/office/drawing/2014/main" id="{61D36AE8-3EED-8228-A7AA-EAF1CF5AA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08507" y="2346089"/>
                  <a:ext cx="64391" cy="164166"/>
                </a:xfrm>
                <a:prstGeom prst="curvedConnector3">
                  <a:avLst>
                    <a:gd name="adj1" fmla="val 278430"/>
                  </a:avLst>
                </a:prstGeom>
                <a:ln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구부러진 연결선[U] 57">
                  <a:extLst>
                    <a:ext uri="{FF2B5EF4-FFF2-40B4-BE49-F238E27FC236}">
                      <a16:creationId xmlns:a16="http://schemas.microsoft.com/office/drawing/2014/main" id="{6AE2FEB8-A98F-4C27-3A55-417C8CD9D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9470" y="2686097"/>
                  <a:ext cx="64391" cy="164166"/>
                </a:xfrm>
                <a:prstGeom prst="curvedConnector3">
                  <a:avLst>
                    <a:gd name="adj1" fmla="val 278430"/>
                  </a:avLst>
                </a:prstGeom>
                <a:ln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0FEAC3C1-44B2-25FF-9ED0-7FA223916E8A}"/>
                    </a:ext>
                  </a:extLst>
                </p:cNvPr>
                <p:cNvSpPr/>
                <p:nvPr/>
              </p:nvSpPr>
              <p:spPr>
                <a:xfrm>
                  <a:off x="9195861" y="2838936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4138C86-7386-9D10-22F0-A03BFC2A05D8}"/>
                  </a:ext>
                </a:extLst>
              </p:cNvPr>
              <p:cNvSpPr txBox="1"/>
              <p:nvPr/>
            </p:nvSpPr>
            <p:spPr>
              <a:xfrm>
                <a:off x="10194696" y="2975303"/>
                <a:ext cx="91403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600" dirty="0"/>
                  <a:t>Global Cost </a:t>
                </a:r>
                <a:r>
                  <a:rPr kumimoji="1" lang="en-US" altLang="ko-Kore-KR" sz="600" dirty="0" err="1"/>
                  <a:t>Minimun</a:t>
                </a:r>
                <a:endParaRPr kumimoji="1" lang="ko-Kore-KR" altLang="en-US" sz="6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F7C31D7A-18C4-9A48-750C-EB74E4AE7CFE}"/>
                  </a:ext>
                </a:extLst>
              </p:cNvPr>
              <p:cNvSpPr/>
              <p:nvPr/>
            </p:nvSpPr>
            <p:spPr>
              <a:xfrm>
                <a:off x="10020440" y="2960952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67" name="직선 연결선[R] 66">
                <a:extLst>
                  <a:ext uri="{FF2B5EF4-FFF2-40B4-BE49-F238E27FC236}">
                    <a16:creationId xmlns:a16="http://schemas.microsoft.com/office/drawing/2014/main" id="{B9DF6181-F62E-BB83-9E7C-A421F7FF3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9613" y="2978952"/>
                <a:ext cx="4728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56B0C05-7D21-AFD2-B68A-819D1395D82F}"/>
                </a:ext>
              </a:extLst>
            </p:cNvPr>
            <p:cNvSpPr txBox="1"/>
            <p:nvPr/>
          </p:nvSpPr>
          <p:spPr>
            <a:xfrm>
              <a:off x="4172680" y="5066775"/>
              <a:ext cx="2610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학습 속도가 느리고 </a:t>
              </a:r>
              <a:r>
                <a:rPr kumimoji="1" lang="ko-KR" altLang="en-US" sz="900" dirty="0" err="1"/>
                <a:t>과적합</a:t>
              </a:r>
              <a:r>
                <a:rPr kumimoji="1" lang="ko-KR" altLang="en-US" sz="900" dirty="0"/>
                <a:t> 발생</a:t>
              </a:r>
              <a:endParaRPr kumimoji="1" lang="en-US" altLang="ko-KR" sz="900" dirty="0"/>
            </a:p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지역 최소값</a:t>
              </a:r>
              <a:r>
                <a:rPr kumimoji="1" lang="en-US" altLang="ko-KR" sz="900" dirty="0"/>
                <a:t>(Local Minimum)</a:t>
              </a:r>
              <a:r>
                <a:rPr kumimoji="1" lang="ko-KR" altLang="en-US" sz="900" dirty="0"/>
                <a:t>에 수렴할 수 있음</a:t>
              </a:r>
              <a:endParaRPr kumimoji="1" lang="ko-Kore-KR" altLang="en-US" sz="9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A9613B04-830A-8255-EB1F-0C81BA78ED48}"/>
              </a:ext>
            </a:extLst>
          </p:cNvPr>
          <p:cNvGrpSpPr/>
          <p:nvPr/>
        </p:nvGrpSpPr>
        <p:grpSpPr>
          <a:xfrm>
            <a:off x="8163005" y="2827732"/>
            <a:ext cx="3960550" cy="2650503"/>
            <a:chOff x="7162906" y="2796182"/>
            <a:chExt cx="3960550" cy="265050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17A0D7CD-D4ED-88C2-2A56-71B5BEB4B09E}"/>
                </a:ext>
              </a:extLst>
            </p:cNvPr>
            <p:cNvGrpSpPr/>
            <p:nvPr/>
          </p:nvGrpSpPr>
          <p:grpSpPr>
            <a:xfrm>
              <a:off x="7162906" y="2796182"/>
              <a:ext cx="2713753" cy="2246467"/>
              <a:chOff x="8394976" y="3891606"/>
              <a:chExt cx="2713753" cy="2246467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D69B133E-BA51-8463-1043-B6112633B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8747" y="3947546"/>
                <a:ext cx="1736545" cy="1512342"/>
              </a:xfrm>
              <a:prstGeom prst="rect">
                <a:avLst/>
              </a:prstGeom>
            </p:spPr>
          </p:pic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0E544E0-5E6D-21EA-8A38-39A233C30714}"/>
                  </a:ext>
                </a:extLst>
              </p:cNvPr>
              <p:cNvGrpSpPr/>
              <p:nvPr/>
            </p:nvGrpSpPr>
            <p:grpSpPr>
              <a:xfrm>
                <a:off x="8394976" y="3891606"/>
                <a:ext cx="2713753" cy="2246467"/>
                <a:chOff x="8469581" y="1412065"/>
                <a:chExt cx="2713753" cy="2249697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78EF0BCD-9CFA-400C-4426-5A6289F38217}"/>
                    </a:ext>
                  </a:extLst>
                </p:cNvPr>
                <p:cNvGrpSpPr/>
                <p:nvPr/>
              </p:nvGrpSpPr>
              <p:grpSpPr>
                <a:xfrm>
                  <a:off x="8469581" y="1412065"/>
                  <a:ext cx="2713753" cy="2249697"/>
                  <a:chOff x="8002286" y="1556792"/>
                  <a:chExt cx="2713753" cy="2249697"/>
                </a:xfrm>
              </p:grpSpPr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A1457415-E1B0-B1FC-6955-438BEE96AA15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745" y="3560269"/>
                    <a:ext cx="2076209" cy="246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000" dirty="0"/>
                      <a:t>&lt;</a:t>
                    </a:r>
                    <a:r>
                      <a:rPr kumimoji="1" lang="ko-KR" altLang="en-US" sz="1000" dirty="0"/>
                      <a:t>고정된 </a:t>
                    </a:r>
                    <a:r>
                      <a:rPr kumimoji="1" lang="ko-KR" altLang="en-US" sz="1000" dirty="0" err="1"/>
                      <a:t>학습률</a:t>
                    </a:r>
                    <a:r>
                      <a:rPr kumimoji="1" lang="ko-KR" altLang="en-US" sz="1000" dirty="0"/>
                      <a:t> </a:t>
                    </a:r>
                    <a:r>
                      <a:rPr kumimoji="1" lang="en-US" altLang="ko-KR" sz="1000" dirty="0"/>
                      <a:t>:</a:t>
                    </a:r>
                    <a:r>
                      <a:rPr kumimoji="1" lang="ko-KR" altLang="en-US" sz="1000" dirty="0"/>
                      <a:t> </a:t>
                    </a:r>
                    <a:r>
                      <a:rPr kumimoji="1" lang="ko-KR" altLang="en-US" sz="1000" dirty="0" err="1"/>
                      <a:t>학습률이</a:t>
                    </a:r>
                    <a:r>
                      <a:rPr kumimoji="1" lang="ko-KR" altLang="en-US" sz="1000" dirty="0"/>
                      <a:t> 높을 경우</a:t>
                    </a:r>
                    <a:r>
                      <a:rPr kumimoji="1" lang="en-US" altLang="ko-KR" sz="1000" dirty="0"/>
                      <a:t>&gt;</a:t>
                    </a:r>
                    <a:endParaRPr kumimoji="1" lang="ko-KR" altLang="en-US" sz="1000" dirty="0"/>
                  </a:p>
                </p:txBody>
              </p:sp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id="{EFD2F7CE-6AE0-0E9E-5555-3575188D8E0A}"/>
                      </a:ext>
                    </a:extLst>
                  </p:cNvPr>
                  <p:cNvGrpSpPr/>
                  <p:nvPr/>
                </p:nvGrpSpPr>
                <p:grpSpPr>
                  <a:xfrm>
                    <a:off x="8002286" y="1556792"/>
                    <a:ext cx="2713753" cy="2067038"/>
                    <a:chOff x="7858270" y="2438325"/>
                    <a:chExt cx="2713753" cy="20670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325BB643-5B01-F8FB-2D2F-83E8B00E52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>
                          <a:extLst>
                            <a:ext uri="{FF2B5EF4-FFF2-40B4-BE49-F238E27FC236}">
                              <a16:creationId xmlns:a16="http://schemas.microsoft.com/office/drawing/2014/main" id="{325BB643-5B01-F8FB-2D2F-83E8B00E52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93513CCD-CDDE-A7FB-5FF2-3157A9F3892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ko-KR" altLang="en-US" sz="1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kumimoji="1" lang="en-US" altLang="ko-KR" sz="1200" dirty="0"/>
                            <a:t>)</a:t>
                          </a:r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93513CCD-CDDE-A7FB-5FF2-3157A9F3892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272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7" name="직선 화살표 연결선 96">
                      <a:extLst>
                        <a:ext uri="{FF2B5EF4-FFF2-40B4-BE49-F238E27FC236}">
                          <a16:creationId xmlns:a16="http://schemas.microsoft.com/office/drawing/2014/main" id="{F01AB152-A0AA-0C28-7744-1201DF24F1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73646" y="4238325"/>
                      <a:ext cx="2198377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직선 화살표 연결선 97">
                      <a:extLst>
                        <a:ext uri="{FF2B5EF4-FFF2-40B4-BE49-F238E27FC236}">
                          <a16:creationId xmlns:a16="http://schemas.microsoft.com/office/drawing/2014/main" id="{F4172883-E7B4-616F-F13E-F80FA05D12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73646" y="2438325"/>
                      <a:ext cx="0" cy="1800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7DE2F2C4-7501-8D7F-71DB-A083ED54C1AC}"/>
                      </a:ext>
                    </a:extLst>
                  </p:cNvPr>
                  <p:cNvSpPr/>
                  <p:nvPr/>
                </p:nvSpPr>
                <p:spPr>
                  <a:xfrm>
                    <a:off x="8904312" y="216886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D9CC669-5B70-42A5-CAAD-5832FEE61DD7}"/>
                    </a:ext>
                  </a:extLst>
                </p:cNvPr>
                <p:cNvSpPr txBox="1"/>
                <p:nvPr/>
              </p:nvSpPr>
              <p:spPr>
                <a:xfrm>
                  <a:off x="10194696" y="2975303"/>
                  <a:ext cx="91403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600" dirty="0"/>
                    <a:t>Global Cost </a:t>
                  </a:r>
                  <a:r>
                    <a:rPr kumimoji="1" lang="en-US" altLang="ko-Kore-KR" sz="600" dirty="0" err="1"/>
                    <a:t>Minimun</a:t>
                  </a:r>
                  <a:endParaRPr kumimoji="1" lang="ko-Kore-KR" altLang="en-US" sz="600" dirty="0"/>
                </a:p>
              </p:txBody>
            </p:sp>
            <p:sp>
              <p:nvSpPr>
                <p:cNvPr id="82" name="타원 81">
                  <a:extLst>
                    <a:ext uri="{FF2B5EF4-FFF2-40B4-BE49-F238E27FC236}">
                      <a16:creationId xmlns:a16="http://schemas.microsoft.com/office/drawing/2014/main" id="{CAB58208-8421-59F6-7B6E-FCC7C02DAF81}"/>
                    </a:ext>
                  </a:extLst>
                </p:cNvPr>
                <p:cNvSpPr/>
                <p:nvPr/>
              </p:nvSpPr>
              <p:spPr>
                <a:xfrm>
                  <a:off x="10020440" y="296095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83" name="직선 연결선[R] 82">
                  <a:extLst>
                    <a:ext uri="{FF2B5EF4-FFF2-40B4-BE49-F238E27FC236}">
                      <a16:creationId xmlns:a16="http://schemas.microsoft.com/office/drawing/2014/main" id="{77423B1B-1667-B73C-A381-90F91CE1CA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9613" y="2978952"/>
                  <a:ext cx="4728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135DE17-2C68-0D14-0F29-258162CD3769}"/>
                  </a:ext>
                </a:extLst>
              </p:cNvPr>
              <p:cNvSpPr/>
              <p:nvPr/>
            </p:nvSpPr>
            <p:spPr>
              <a:xfrm>
                <a:off x="9494402" y="4991508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F13D75D2-E9C9-0DFC-F3AE-F335B2F41182}"/>
                  </a:ext>
                </a:extLst>
              </p:cNvPr>
              <p:cNvSpPr/>
              <p:nvPr/>
            </p:nvSpPr>
            <p:spPr>
              <a:xfrm>
                <a:off x="9759211" y="5356632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60AEE867-F182-3E5D-4435-A6044F2A8638}"/>
                  </a:ext>
                </a:extLst>
              </p:cNvPr>
              <p:cNvSpPr/>
              <p:nvPr/>
            </p:nvSpPr>
            <p:spPr>
              <a:xfrm>
                <a:off x="10254464" y="5219060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06" name="구부러진 연결선[U] 105">
                <a:extLst>
                  <a:ext uri="{FF2B5EF4-FFF2-40B4-BE49-F238E27FC236}">
                    <a16:creationId xmlns:a16="http://schemas.microsoft.com/office/drawing/2014/main" id="{352F62A3-2751-B289-C505-7C11C2BD3069}"/>
                  </a:ext>
                </a:extLst>
              </p:cNvPr>
              <p:cNvCxnSpPr>
                <a:cxnSpLocks/>
                <a:stCxn id="87" idx="6"/>
                <a:endCxn id="102" idx="6"/>
              </p:cNvCxnSpPr>
              <p:nvPr/>
            </p:nvCxnSpPr>
            <p:spPr>
              <a:xfrm>
                <a:off x="9333002" y="4520773"/>
                <a:ext cx="197400" cy="488709"/>
              </a:xfrm>
              <a:prstGeom prst="curvedConnector3">
                <a:avLst>
                  <a:gd name="adj1" fmla="val 139827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구부러진 연결선[U] 108">
                <a:extLst>
                  <a:ext uri="{FF2B5EF4-FFF2-40B4-BE49-F238E27FC236}">
                    <a16:creationId xmlns:a16="http://schemas.microsoft.com/office/drawing/2014/main" id="{CE6A0D29-AC18-6992-39BE-66F988B684BF}"/>
                  </a:ext>
                </a:extLst>
              </p:cNvPr>
              <p:cNvCxnSpPr>
                <a:cxnSpLocks/>
                <a:stCxn id="102" idx="6"/>
                <a:endCxn id="103" idx="7"/>
              </p:cNvCxnSpPr>
              <p:nvPr/>
            </p:nvCxnSpPr>
            <p:spPr>
              <a:xfrm>
                <a:off x="9530402" y="5009482"/>
                <a:ext cx="259537" cy="352414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구부러진 연결선[U] 111">
                <a:extLst>
                  <a:ext uri="{FF2B5EF4-FFF2-40B4-BE49-F238E27FC236}">
                    <a16:creationId xmlns:a16="http://schemas.microsoft.com/office/drawing/2014/main" id="{3ED12145-F3E3-4A65-21B1-FB8C83513BC6}"/>
                  </a:ext>
                </a:extLst>
              </p:cNvPr>
              <p:cNvCxnSpPr>
                <a:cxnSpLocks/>
                <a:stCxn id="103" idx="7"/>
                <a:endCxn id="104" idx="2"/>
              </p:cNvCxnSpPr>
              <p:nvPr/>
            </p:nvCxnSpPr>
            <p:spPr>
              <a:xfrm rot="5400000" flipH="1" flipV="1">
                <a:off x="9959770" y="5067203"/>
                <a:ext cx="124862" cy="464525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24CD53-4772-DFA4-60FE-DE1691939A25}"/>
                </a:ext>
              </a:extLst>
            </p:cNvPr>
            <p:cNvSpPr txBox="1"/>
            <p:nvPr/>
          </p:nvSpPr>
          <p:spPr>
            <a:xfrm>
              <a:off x="7678282" y="5077353"/>
              <a:ext cx="3445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스텝이 너무 커져서 반대편으로 건너뛰어 최소값에서 멀어질 수 있음</a:t>
              </a:r>
              <a:endParaRPr kumimoji="1" lang="en-US" altLang="ko-KR" sz="900" dirty="0"/>
            </a:p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손실이 커지는 방향으로 발산</a:t>
              </a:r>
              <a:endParaRPr kumimoji="1" lang="ko-Kore-KR" altLang="en-US" sz="9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55263903-8199-5625-D1B8-DB5AA2A0DB9B}"/>
              </a:ext>
            </a:extLst>
          </p:cNvPr>
          <p:cNvGrpSpPr/>
          <p:nvPr/>
        </p:nvGrpSpPr>
        <p:grpSpPr>
          <a:xfrm>
            <a:off x="941507" y="2823384"/>
            <a:ext cx="3473237" cy="2650503"/>
            <a:chOff x="7162906" y="2796182"/>
            <a:chExt cx="3473237" cy="2650503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888C428A-6BA3-8938-235C-C2D1BC830EA8}"/>
                </a:ext>
              </a:extLst>
            </p:cNvPr>
            <p:cNvGrpSpPr/>
            <p:nvPr/>
          </p:nvGrpSpPr>
          <p:grpSpPr>
            <a:xfrm>
              <a:off x="7162906" y="2796182"/>
              <a:ext cx="2713753" cy="2268928"/>
              <a:chOff x="8394976" y="3891606"/>
              <a:chExt cx="2713753" cy="2268928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AA3458D7-F8C9-4551-5B55-08C6AFDF9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68747" y="3947546"/>
                <a:ext cx="1736545" cy="1512342"/>
              </a:xfrm>
              <a:prstGeom prst="rect">
                <a:avLst/>
              </a:prstGeom>
            </p:spPr>
          </p:pic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D97649C8-59D6-D96B-8FA1-ADD45037258E}"/>
                  </a:ext>
                </a:extLst>
              </p:cNvPr>
              <p:cNvGrpSpPr/>
              <p:nvPr/>
            </p:nvGrpSpPr>
            <p:grpSpPr>
              <a:xfrm>
                <a:off x="8394976" y="3891606"/>
                <a:ext cx="2713753" cy="2268928"/>
                <a:chOff x="8469581" y="1412065"/>
                <a:chExt cx="2713753" cy="2272191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194F2504-EC4C-FB60-6A0A-30542655F7FE}"/>
                    </a:ext>
                  </a:extLst>
                </p:cNvPr>
                <p:cNvGrpSpPr/>
                <p:nvPr/>
              </p:nvGrpSpPr>
              <p:grpSpPr>
                <a:xfrm>
                  <a:off x="8469581" y="1412065"/>
                  <a:ext cx="2713753" cy="2272191"/>
                  <a:chOff x="8002286" y="1556792"/>
                  <a:chExt cx="2713753" cy="2272191"/>
                </a:xfrm>
              </p:grpSpPr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29B5FF6-923E-A65E-4B80-57C8F7C92396}"/>
                      </a:ext>
                    </a:extLst>
                  </p:cNvPr>
                  <p:cNvSpPr txBox="1"/>
                  <p:nvPr/>
                </p:nvSpPr>
                <p:spPr>
                  <a:xfrm>
                    <a:off x="9090638" y="3582408"/>
                    <a:ext cx="898003" cy="2465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sz="1000" dirty="0"/>
                      <a:t>&lt;</a:t>
                    </a:r>
                    <a:r>
                      <a:rPr kumimoji="1" lang="ko-KR" altLang="en-US" sz="1000" dirty="0"/>
                      <a:t>가변 </a:t>
                    </a:r>
                    <a:r>
                      <a:rPr kumimoji="1" lang="ko-KR" altLang="en-US" sz="1000" dirty="0" err="1"/>
                      <a:t>학습률</a:t>
                    </a:r>
                    <a:r>
                      <a:rPr kumimoji="1" lang="en-US" altLang="ko-KR" sz="1000" dirty="0"/>
                      <a:t>&gt;</a:t>
                    </a:r>
                    <a:endParaRPr kumimoji="1" lang="ko-KR" altLang="en-US" sz="1000" dirty="0"/>
                  </a:p>
                </p:txBody>
              </p:sp>
              <p:grpSp>
                <p:nvGrpSpPr>
                  <p:cNvPr id="136" name="그룹 135">
                    <a:extLst>
                      <a:ext uri="{FF2B5EF4-FFF2-40B4-BE49-F238E27FC236}">
                        <a16:creationId xmlns:a16="http://schemas.microsoft.com/office/drawing/2014/main" id="{BFC66380-6EEF-AEC9-3342-55030D2FEBFB}"/>
                      </a:ext>
                    </a:extLst>
                  </p:cNvPr>
                  <p:cNvGrpSpPr/>
                  <p:nvPr/>
                </p:nvGrpSpPr>
                <p:grpSpPr>
                  <a:xfrm>
                    <a:off x="8002286" y="1556792"/>
                    <a:ext cx="2713753" cy="2067038"/>
                    <a:chOff x="7858270" y="2438325"/>
                    <a:chExt cx="2713753" cy="20670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8" name="TextBox 137">
                          <a:extLst>
                            <a:ext uri="{FF2B5EF4-FFF2-40B4-BE49-F238E27FC236}">
                              <a16:creationId xmlns:a16="http://schemas.microsoft.com/office/drawing/2014/main" id="{14E8DCF7-250C-60C8-2944-A06F0945E6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8" name="TextBox 137">
                          <a:extLst>
                            <a:ext uri="{FF2B5EF4-FFF2-40B4-BE49-F238E27FC236}">
                              <a16:creationId xmlns:a16="http://schemas.microsoft.com/office/drawing/2014/main" id="{14E8DCF7-250C-60C8-2944-A06F0945E64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289637" y="4228364"/>
                          <a:ext cx="310983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TextBox 138">
                          <a:extLst>
                            <a:ext uri="{FF2B5EF4-FFF2-40B4-BE49-F238E27FC236}">
                              <a16:creationId xmlns:a16="http://schemas.microsoft.com/office/drawing/2014/main" id="{15743ABB-D375-76DF-77EB-43480814E3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ko-KR" altLang="en-US" sz="1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kumimoji="1" lang="en-US" altLang="ko-KR" sz="1200" dirty="0"/>
                            <a:t>)</a:t>
                          </a:r>
                          <a:endParaRPr kumimoji="1" lang="ko-KR" altLang="en-US" sz="1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9" name="TextBox 138">
                          <a:extLst>
                            <a:ext uri="{FF2B5EF4-FFF2-40B4-BE49-F238E27FC236}">
                              <a16:creationId xmlns:a16="http://schemas.microsoft.com/office/drawing/2014/main" id="{15743ABB-D375-76DF-77EB-43480814E3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270" y="2448826"/>
                          <a:ext cx="498213" cy="276999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b="-2272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0" name="직선 화살표 연결선 139">
                      <a:extLst>
                        <a:ext uri="{FF2B5EF4-FFF2-40B4-BE49-F238E27FC236}">
                          <a16:creationId xmlns:a16="http://schemas.microsoft.com/office/drawing/2014/main" id="{985FC64C-954D-65A8-B13C-2FF103D0C7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373646" y="4238325"/>
                      <a:ext cx="2198377" cy="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직선 화살표 연결선 140">
                      <a:extLst>
                        <a:ext uri="{FF2B5EF4-FFF2-40B4-BE49-F238E27FC236}">
                          <a16:creationId xmlns:a16="http://schemas.microsoft.com/office/drawing/2014/main" id="{1DB0828C-6D55-70AC-7FB3-3FD3185F39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373646" y="2438325"/>
                      <a:ext cx="0" cy="18000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CAE28E96-2366-E06D-C059-4E57AC888851}"/>
                      </a:ext>
                    </a:extLst>
                  </p:cNvPr>
                  <p:cNvSpPr/>
                  <p:nvPr/>
                </p:nvSpPr>
                <p:spPr>
                  <a:xfrm>
                    <a:off x="8904312" y="2168864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/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5647B6A-4B00-51A6-783E-9EE87EBA79AC}"/>
                    </a:ext>
                  </a:extLst>
                </p:cNvPr>
                <p:cNvSpPr txBox="1"/>
                <p:nvPr/>
              </p:nvSpPr>
              <p:spPr>
                <a:xfrm>
                  <a:off x="10194696" y="2975303"/>
                  <a:ext cx="91403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600" dirty="0"/>
                    <a:t>Global Cost </a:t>
                  </a:r>
                  <a:r>
                    <a:rPr kumimoji="1" lang="en-US" altLang="ko-Kore-KR" sz="600" dirty="0" err="1"/>
                    <a:t>Minimun</a:t>
                  </a:r>
                  <a:endParaRPr kumimoji="1" lang="ko-Kore-KR" altLang="en-US" sz="600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B58526B1-A378-7777-B31F-BAE7F002F5CC}"/>
                    </a:ext>
                  </a:extLst>
                </p:cNvPr>
                <p:cNvSpPr/>
                <p:nvPr/>
              </p:nvSpPr>
              <p:spPr>
                <a:xfrm>
                  <a:off x="10020440" y="2960952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cxnSp>
              <p:nvCxnSpPr>
                <p:cNvPr id="134" name="직선 연결선[R] 133">
                  <a:extLst>
                    <a:ext uri="{FF2B5EF4-FFF2-40B4-BE49-F238E27FC236}">
                      <a16:creationId xmlns:a16="http://schemas.microsoft.com/office/drawing/2014/main" id="{2C44C952-C414-D11B-B01F-52B9831668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9613" y="2978952"/>
                  <a:ext cx="47285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1C8D5082-F482-C2B5-2408-C14E6DB60965}"/>
                  </a:ext>
                </a:extLst>
              </p:cNvPr>
              <p:cNvSpPr/>
              <p:nvPr/>
            </p:nvSpPr>
            <p:spPr>
              <a:xfrm>
                <a:off x="9494402" y="4991508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2117C272-FD51-4EFB-BC56-9071158E96F6}"/>
                  </a:ext>
                </a:extLst>
              </p:cNvPr>
              <p:cNvSpPr/>
              <p:nvPr/>
            </p:nvSpPr>
            <p:spPr>
              <a:xfrm>
                <a:off x="9670018" y="5271261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788BD28D-FF8F-51FE-6A68-D6783F1D85B5}"/>
                  </a:ext>
                </a:extLst>
              </p:cNvPr>
              <p:cNvSpPr/>
              <p:nvPr/>
            </p:nvSpPr>
            <p:spPr>
              <a:xfrm>
                <a:off x="9826343" y="5400496"/>
                <a:ext cx="36000" cy="35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구부러진 연결선[U] 127">
                <a:extLst>
                  <a:ext uri="{FF2B5EF4-FFF2-40B4-BE49-F238E27FC236}">
                    <a16:creationId xmlns:a16="http://schemas.microsoft.com/office/drawing/2014/main" id="{4CEC9D48-B4B9-A6B1-77D7-53113BB54B51}"/>
                  </a:ext>
                </a:extLst>
              </p:cNvPr>
              <p:cNvCxnSpPr>
                <a:cxnSpLocks/>
                <a:stCxn id="137" idx="6"/>
                <a:endCxn id="125" idx="6"/>
              </p:cNvCxnSpPr>
              <p:nvPr/>
            </p:nvCxnSpPr>
            <p:spPr>
              <a:xfrm>
                <a:off x="9333002" y="4520773"/>
                <a:ext cx="197400" cy="488709"/>
              </a:xfrm>
              <a:prstGeom prst="curvedConnector3">
                <a:avLst>
                  <a:gd name="adj1" fmla="val 139827"/>
                </a:avLst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구부러진 연결선[U] 128">
                <a:extLst>
                  <a:ext uri="{FF2B5EF4-FFF2-40B4-BE49-F238E27FC236}">
                    <a16:creationId xmlns:a16="http://schemas.microsoft.com/office/drawing/2014/main" id="{3E77B46C-24C1-0689-1487-12F9F5212A60}"/>
                  </a:ext>
                </a:extLst>
              </p:cNvPr>
              <p:cNvCxnSpPr>
                <a:cxnSpLocks/>
                <a:stCxn id="125" idx="6"/>
                <a:endCxn id="126" idx="7"/>
              </p:cNvCxnSpPr>
              <p:nvPr/>
            </p:nvCxnSpPr>
            <p:spPr>
              <a:xfrm>
                <a:off x="9530402" y="5009482"/>
                <a:ext cx="170344" cy="267043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구부러진 연결선[U] 129">
                <a:extLst>
                  <a:ext uri="{FF2B5EF4-FFF2-40B4-BE49-F238E27FC236}">
                    <a16:creationId xmlns:a16="http://schemas.microsoft.com/office/drawing/2014/main" id="{32E105DB-FA3B-56AA-7A2F-C5B3BEB5586B}"/>
                  </a:ext>
                </a:extLst>
              </p:cNvPr>
              <p:cNvCxnSpPr>
                <a:cxnSpLocks/>
                <a:stCxn id="126" idx="6"/>
                <a:endCxn id="127" idx="7"/>
              </p:cNvCxnSpPr>
              <p:nvPr/>
            </p:nvCxnSpPr>
            <p:spPr>
              <a:xfrm>
                <a:off x="9706018" y="5289235"/>
                <a:ext cx="151053" cy="116525"/>
              </a:xfrm>
              <a:prstGeom prst="curvedConnector2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C2F1AB5-3AE7-F133-3563-568922500A30}"/>
                </a:ext>
              </a:extLst>
            </p:cNvPr>
            <p:cNvSpPr txBox="1"/>
            <p:nvPr/>
          </p:nvSpPr>
          <p:spPr>
            <a:xfrm>
              <a:off x="7678282" y="5077353"/>
              <a:ext cx="2957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975" indent="-180975">
                <a:buFont typeface="Wingdings" pitchFamily="2" charset="2"/>
                <a:buChar char="ü"/>
              </a:pPr>
              <a:r>
                <a:rPr kumimoji="1" lang="ko-KR" altLang="en-US" sz="900" dirty="0"/>
                <a:t>처음에는 이동폭이 크다가 최적해에 가까워질수록 </a:t>
              </a:r>
              <a:r>
                <a:rPr kumimoji="1" lang="ko-KR" altLang="en-US" sz="900" dirty="0" err="1"/>
                <a:t>작아짐</a:t>
              </a:r>
              <a:endParaRPr kumimoji="1" lang="en-US" altLang="ko-KR" sz="900" dirty="0"/>
            </a:p>
            <a:p>
              <a:r>
                <a:rPr kumimoji="1" lang="ko-KR" altLang="en-US" sz="900" dirty="0"/>
                <a:t>      </a:t>
              </a:r>
              <a:r>
                <a:rPr kumimoji="1" lang="en-US" altLang="ko-KR" sz="900" dirty="0"/>
                <a:t>-&gt;</a:t>
              </a:r>
              <a:r>
                <a:rPr kumimoji="1" lang="ko-KR" altLang="en-US" sz="900" dirty="0"/>
                <a:t> 정확하고 빠르게 도달</a:t>
              </a:r>
              <a:endParaRPr kumimoji="1" lang="ko-Kore-KR" altLang="en-US" sz="9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0CF61C-B7D4-0338-2E3B-7D456F9097C9}"/>
              </a:ext>
            </a:extLst>
          </p:cNvPr>
          <p:cNvSpPr txBox="1"/>
          <p:nvPr/>
        </p:nvSpPr>
        <p:spPr>
          <a:xfrm>
            <a:off x="6976355" y="5905737"/>
            <a:ext cx="1999965" cy="591651"/>
          </a:xfrm>
          <a:prstGeom prst="roundRect">
            <a:avLst/>
          </a:prstGeom>
          <a:noFill/>
          <a:ln w="31750">
            <a:solidFill>
              <a:schemeClr val="bg1">
                <a:lumMod val="50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비효율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최적의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학습률을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찾는 데 어려움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9E5C94-16E9-68C1-492E-F64362566E4D}"/>
              </a:ext>
            </a:extLst>
          </p:cNvPr>
          <p:cNvCxnSpPr>
            <a:cxnSpLocks/>
          </p:cNvCxnSpPr>
          <p:nvPr/>
        </p:nvCxnSpPr>
        <p:spPr>
          <a:xfrm>
            <a:off x="6507876" y="5427359"/>
            <a:ext cx="1040201" cy="4334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9F3C1B-1B2D-DE90-9306-6B81260A7717}"/>
              </a:ext>
            </a:extLst>
          </p:cNvPr>
          <p:cNvCxnSpPr>
            <a:cxnSpLocks/>
          </p:cNvCxnSpPr>
          <p:nvPr/>
        </p:nvCxnSpPr>
        <p:spPr>
          <a:xfrm flipH="1">
            <a:off x="8328248" y="5473887"/>
            <a:ext cx="934183" cy="38662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협곡에서 학습 불가능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가로는 경사가 가파르고 세로는 경사가 거의 없는 협곡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경우 진동만 하고 최적해에 도달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X</a:t>
            </a:r>
          </a:p>
          <a:p>
            <a:pPr lvl="2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 미분인 곡률을 사용하면 해결 가능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6B4AA-1D9E-060A-77A2-BD1BF938578F}"/>
              </a:ext>
            </a:extLst>
          </p:cNvPr>
          <p:cNvSpPr txBox="1"/>
          <p:nvPr/>
        </p:nvSpPr>
        <p:spPr>
          <a:xfrm>
            <a:off x="3714750" y="777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F514153-25C3-D078-9A8C-6B1DDC5F7E50}"/>
              </a:ext>
            </a:extLst>
          </p:cNvPr>
          <p:cNvGrpSpPr/>
          <p:nvPr/>
        </p:nvGrpSpPr>
        <p:grpSpPr>
          <a:xfrm>
            <a:off x="558360" y="3068960"/>
            <a:ext cx="4406086" cy="2186658"/>
            <a:chOff x="558360" y="3068960"/>
            <a:chExt cx="4406086" cy="2186658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817FCCF-41CC-804E-BC01-49A010181BFC}"/>
                </a:ext>
              </a:extLst>
            </p:cNvPr>
            <p:cNvGrpSpPr/>
            <p:nvPr/>
          </p:nvGrpSpPr>
          <p:grpSpPr>
            <a:xfrm>
              <a:off x="558360" y="3068960"/>
              <a:ext cx="3341121" cy="2186658"/>
              <a:chOff x="558360" y="3068960"/>
              <a:chExt cx="3341121" cy="218665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640592F8-046D-39DD-FF2E-325F67CFBA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3512" y="3068960"/>
                <a:ext cx="576064" cy="18722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9D1A474-307C-8D2E-B285-B691856F3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4941168"/>
                <a:ext cx="20435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762F24-F797-A047-4F47-E48699F8C0CB}"/>
                  </a:ext>
                </a:extLst>
              </p:cNvPr>
              <p:cNvSpPr txBox="1"/>
              <p:nvPr/>
            </p:nvSpPr>
            <p:spPr>
              <a:xfrm>
                <a:off x="2860414" y="4947841"/>
                <a:ext cx="1039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경사가 심한 방향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E86448F-AF50-5C44-95CF-D35A841CE0F2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195" y="4886286"/>
                    <a:ext cx="5002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E86448F-AF50-5C44-95CF-D35A841CE0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195" y="4886286"/>
                    <a:ext cx="50020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8CFA2B3-E061-3361-B790-D5768A57D43D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343" y="3662353"/>
                    <a:ext cx="5002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8CFA2B3-E061-3361-B790-D5768A57D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343" y="3662353"/>
                    <a:ext cx="5002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FB6AE3-53EE-8321-F264-E12D754EE15C}"/>
                  </a:ext>
                </a:extLst>
              </p:cNvPr>
              <p:cNvSpPr txBox="1"/>
              <p:nvPr/>
            </p:nvSpPr>
            <p:spPr>
              <a:xfrm>
                <a:off x="558360" y="3758843"/>
                <a:ext cx="10390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000" dirty="0"/>
                  <a:t>경사가 없는 방향</a:t>
                </a:r>
              </a:p>
            </p:txBody>
          </p:sp>
          <p:sp>
            <p:nvSpPr>
              <p:cNvPr id="26" name="자유형 25">
                <a:extLst>
                  <a:ext uri="{FF2B5EF4-FFF2-40B4-BE49-F238E27FC236}">
                    <a16:creationId xmlns:a16="http://schemas.microsoft.com/office/drawing/2014/main" id="{0C561E08-EF9A-7534-D16F-18C91EDD13DA}"/>
                  </a:ext>
                </a:extLst>
              </p:cNvPr>
              <p:cNvSpPr/>
              <p:nvPr/>
            </p:nvSpPr>
            <p:spPr>
              <a:xfrm>
                <a:off x="2341464" y="3126001"/>
                <a:ext cx="1518768" cy="729610"/>
              </a:xfrm>
              <a:custGeom>
                <a:avLst/>
                <a:gdLst>
                  <a:gd name="connsiteX0" fmla="*/ 0 w 1919111"/>
                  <a:gd name="connsiteY0" fmla="*/ 153402 h 1068141"/>
                  <a:gd name="connsiteX1" fmla="*/ 553156 w 1919111"/>
                  <a:gd name="connsiteY1" fmla="*/ 164691 h 1068141"/>
                  <a:gd name="connsiteX2" fmla="*/ 1038578 w 1919111"/>
                  <a:gd name="connsiteY2" fmla="*/ 1067802 h 1068141"/>
                  <a:gd name="connsiteX3" fmla="*/ 1467556 w 1919111"/>
                  <a:gd name="connsiteY3" fmla="*/ 51802 h 1068141"/>
                  <a:gd name="connsiteX4" fmla="*/ 1919111 w 1919111"/>
                  <a:gd name="connsiteY4" fmla="*/ 142113 h 106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111" h="1068141">
                    <a:moveTo>
                      <a:pt x="0" y="153402"/>
                    </a:moveTo>
                    <a:cubicBezTo>
                      <a:pt x="190030" y="82846"/>
                      <a:pt x="380060" y="12291"/>
                      <a:pt x="553156" y="164691"/>
                    </a:cubicBezTo>
                    <a:cubicBezTo>
                      <a:pt x="726252" y="317091"/>
                      <a:pt x="886178" y="1086617"/>
                      <a:pt x="1038578" y="1067802"/>
                    </a:cubicBezTo>
                    <a:cubicBezTo>
                      <a:pt x="1190978" y="1048987"/>
                      <a:pt x="1320800" y="206084"/>
                      <a:pt x="1467556" y="51802"/>
                    </a:cubicBezTo>
                    <a:cubicBezTo>
                      <a:pt x="1614312" y="-102480"/>
                      <a:pt x="1834444" y="136469"/>
                      <a:pt x="1919111" y="142113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자유형 26">
                <a:extLst>
                  <a:ext uri="{FF2B5EF4-FFF2-40B4-BE49-F238E27FC236}">
                    <a16:creationId xmlns:a16="http://schemas.microsoft.com/office/drawing/2014/main" id="{6FEEF137-8375-4C92-1D11-430CC7331612}"/>
                  </a:ext>
                </a:extLst>
              </p:cNvPr>
              <p:cNvSpPr/>
              <p:nvPr/>
            </p:nvSpPr>
            <p:spPr>
              <a:xfrm>
                <a:off x="2236744" y="3517148"/>
                <a:ext cx="1518768" cy="729610"/>
              </a:xfrm>
              <a:custGeom>
                <a:avLst/>
                <a:gdLst>
                  <a:gd name="connsiteX0" fmla="*/ 0 w 1919111"/>
                  <a:gd name="connsiteY0" fmla="*/ 153402 h 1068141"/>
                  <a:gd name="connsiteX1" fmla="*/ 553156 w 1919111"/>
                  <a:gd name="connsiteY1" fmla="*/ 164691 h 1068141"/>
                  <a:gd name="connsiteX2" fmla="*/ 1038578 w 1919111"/>
                  <a:gd name="connsiteY2" fmla="*/ 1067802 h 1068141"/>
                  <a:gd name="connsiteX3" fmla="*/ 1467556 w 1919111"/>
                  <a:gd name="connsiteY3" fmla="*/ 51802 h 1068141"/>
                  <a:gd name="connsiteX4" fmla="*/ 1919111 w 1919111"/>
                  <a:gd name="connsiteY4" fmla="*/ 142113 h 106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111" h="1068141">
                    <a:moveTo>
                      <a:pt x="0" y="153402"/>
                    </a:moveTo>
                    <a:cubicBezTo>
                      <a:pt x="190030" y="82846"/>
                      <a:pt x="380060" y="12291"/>
                      <a:pt x="553156" y="164691"/>
                    </a:cubicBezTo>
                    <a:cubicBezTo>
                      <a:pt x="726252" y="317091"/>
                      <a:pt x="886178" y="1086617"/>
                      <a:pt x="1038578" y="1067802"/>
                    </a:cubicBezTo>
                    <a:cubicBezTo>
                      <a:pt x="1190978" y="1048987"/>
                      <a:pt x="1320800" y="206084"/>
                      <a:pt x="1467556" y="51802"/>
                    </a:cubicBezTo>
                    <a:cubicBezTo>
                      <a:pt x="1614312" y="-102480"/>
                      <a:pt x="1834444" y="136469"/>
                      <a:pt x="1919111" y="142113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자유형 27">
                <a:extLst>
                  <a:ext uri="{FF2B5EF4-FFF2-40B4-BE49-F238E27FC236}">
                    <a16:creationId xmlns:a16="http://schemas.microsoft.com/office/drawing/2014/main" id="{5621271B-858B-D91A-940A-BC154431C808}"/>
                  </a:ext>
                </a:extLst>
              </p:cNvPr>
              <p:cNvSpPr/>
              <p:nvPr/>
            </p:nvSpPr>
            <p:spPr>
              <a:xfrm>
                <a:off x="2131327" y="3935133"/>
                <a:ext cx="1518768" cy="729610"/>
              </a:xfrm>
              <a:custGeom>
                <a:avLst/>
                <a:gdLst>
                  <a:gd name="connsiteX0" fmla="*/ 0 w 1919111"/>
                  <a:gd name="connsiteY0" fmla="*/ 153402 h 1068141"/>
                  <a:gd name="connsiteX1" fmla="*/ 553156 w 1919111"/>
                  <a:gd name="connsiteY1" fmla="*/ 164691 h 1068141"/>
                  <a:gd name="connsiteX2" fmla="*/ 1038578 w 1919111"/>
                  <a:gd name="connsiteY2" fmla="*/ 1067802 h 1068141"/>
                  <a:gd name="connsiteX3" fmla="*/ 1467556 w 1919111"/>
                  <a:gd name="connsiteY3" fmla="*/ 51802 h 1068141"/>
                  <a:gd name="connsiteX4" fmla="*/ 1919111 w 1919111"/>
                  <a:gd name="connsiteY4" fmla="*/ 142113 h 106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111" h="1068141">
                    <a:moveTo>
                      <a:pt x="0" y="153402"/>
                    </a:moveTo>
                    <a:cubicBezTo>
                      <a:pt x="190030" y="82846"/>
                      <a:pt x="380060" y="12291"/>
                      <a:pt x="553156" y="164691"/>
                    </a:cubicBezTo>
                    <a:cubicBezTo>
                      <a:pt x="726252" y="317091"/>
                      <a:pt x="886178" y="1086617"/>
                      <a:pt x="1038578" y="1067802"/>
                    </a:cubicBezTo>
                    <a:cubicBezTo>
                      <a:pt x="1190978" y="1048987"/>
                      <a:pt x="1320800" y="206084"/>
                      <a:pt x="1467556" y="51802"/>
                    </a:cubicBezTo>
                    <a:cubicBezTo>
                      <a:pt x="1614312" y="-102480"/>
                      <a:pt x="1834444" y="136469"/>
                      <a:pt x="1919111" y="142113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759D4C6-1AA9-6D8A-9065-D4B99FBBA730}"/>
                  </a:ext>
                </a:extLst>
              </p:cNvPr>
              <p:cNvSpPr/>
              <p:nvPr/>
            </p:nvSpPr>
            <p:spPr>
              <a:xfrm>
                <a:off x="2924406" y="3499148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7B5AAC6-133B-908A-B665-D8D73D3F5529}"/>
                  </a:ext>
                </a:extLst>
              </p:cNvPr>
              <p:cNvSpPr/>
              <p:nvPr/>
            </p:nvSpPr>
            <p:spPr>
              <a:xfrm>
                <a:off x="3321959" y="3517295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4C5DF8C-AB1C-6DD6-EE32-A9260BE3FDA0}"/>
                  </a:ext>
                </a:extLst>
              </p:cNvPr>
              <p:cNvSpPr/>
              <p:nvPr/>
            </p:nvSpPr>
            <p:spPr>
              <a:xfrm>
                <a:off x="2819640" y="389705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B31DCD2-E596-116E-DF88-34790C92A71B}"/>
                  </a:ext>
                </a:extLst>
              </p:cNvPr>
              <p:cNvSpPr/>
              <p:nvPr/>
            </p:nvSpPr>
            <p:spPr>
              <a:xfrm>
                <a:off x="3215680" y="3897056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27F5C148-9E0C-FC33-6087-C594F56A12CD}"/>
                  </a:ext>
                </a:extLst>
              </p:cNvPr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2960406" y="3517148"/>
                <a:ext cx="361553" cy="1814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409B2332-1669-552C-2A94-D11213909306}"/>
                  </a:ext>
                </a:extLst>
              </p:cNvPr>
              <p:cNvCxnSpPr>
                <a:cxnSpLocks/>
                <a:stCxn id="33" idx="7"/>
                <a:endCxn id="31" idx="2"/>
              </p:cNvCxnSpPr>
              <p:nvPr/>
            </p:nvCxnSpPr>
            <p:spPr>
              <a:xfrm flipV="1">
                <a:off x="2850368" y="3535295"/>
                <a:ext cx="471591" cy="36703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331B6451-0064-6303-7840-DED0B9463791}"/>
                  </a:ext>
                </a:extLst>
              </p:cNvPr>
              <p:cNvCxnSpPr>
                <a:cxnSpLocks/>
                <a:stCxn id="33" idx="5"/>
                <a:endCxn id="34" idx="2"/>
              </p:cNvCxnSpPr>
              <p:nvPr/>
            </p:nvCxnSpPr>
            <p:spPr>
              <a:xfrm flipV="1">
                <a:off x="2850368" y="3915056"/>
                <a:ext cx="365312" cy="127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[R] 44">
                <a:extLst>
                  <a:ext uri="{FF2B5EF4-FFF2-40B4-BE49-F238E27FC236}">
                    <a16:creationId xmlns:a16="http://schemas.microsoft.com/office/drawing/2014/main" id="{490299CC-6FD3-5B2B-DB06-50403584C389}"/>
                  </a:ext>
                </a:extLst>
              </p:cNvPr>
              <p:cNvCxnSpPr>
                <a:cxnSpLocks/>
                <a:stCxn id="47" idx="7"/>
                <a:endCxn id="34" idx="3"/>
              </p:cNvCxnSpPr>
              <p:nvPr/>
            </p:nvCxnSpPr>
            <p:spPr>
              <a:xfrm flipV="1">
                <a:off x="2778360" y="3927784"/>
                <a:ext cx="442592" cy="4425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150D990-A230-7BD6-C953-8D95C92321C3}"/>
                  </a:ext>
                </a:extLst>
              </p:cNvPr>
              <p:cNvSpPr/>
              <p:nvPr/>
            </p:nvSpPr>
            <p:spPr>
              <a:xfrm>
                <a:off x="2747632" y="436510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C05D588-258E-435E-3057-A6B6CBA8083E}"/>
                  </a:ext>
                </a:extLst>
              </p:cNvPr>
              <p:cNvSpPr/>
              <p:nvPr/>
            </p:nvSpPr>
            <p:spPr>
              <a:xfrm>
                <a:off x="3107672" y="4365104"/>
                <a:ext cx="36000" cy="36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84804E43-FF19-26D5-E256-749B07600E47}"/>
                  </a:ext>
                </a:extLst>
              </p:cNvPr>
              <p:cNvCxnSpPr>
                <a:cxnSpLocks/>
                <a:stCxn id="47" idx="6"/>
                <a:endCxn id="49" idx="2"/>
              </p:cNvCxnSpPr>
              <p:nvPr/>
            </p:nvCxnSpPr>
            <p:spPr>
              <a:xfrm>
                <a:off x="2783632" y="4383104"/>
                <a:ext cx="32404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FA6F3981-EACE-0D7B-3838-25C4E6FAB4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2827" y="3576745"/>
                <a:ext cx="275845" cy="122040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884A7D53-08C3-7B58-B508-2CC750EEB354}"/>
                </a:ext>
              </a:extLst>
            </p:cNvPr>
            <p:cNvCxnSpPr/>
            <p:nvPr/>
          </p:nvCxnSpPr>
          <p:spPr>
            <a:xfrm>
              <a:off x="4007768" y="3717032"/>
              <a:ext cx="36004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E86A7139-5A22-CC87-75A6-E65D4C7664BC}"/>
                </a:ext>
              </a:extLst>
            </p:cNvPr>
            <p:cNvCxnSpPr/>
            <p:nvPr/>
          </p:nvCxnSpPr>
          <p:spPr>
            <a:xfrm>
              <a:off x="4019412" y="3910290"/>
              <a:ext cx="36004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51CE87-41C3-163F-4E21-8013DF1D777F}"/>
                </a:ext>
              </a:extLst>
            </p:cNvPr>
            <p:cNvSpPr txBox="1"/>
            <p:nvPr/>
          </p:nvSpPr>
          <p:spPr>
            <a:xfrm>
              <a:off x="4367808" y="3609310"/>
              <a:ext cx="5966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>
                  <a:solidFill>
                    <a:srgbClr val="FF0000"/>
                  </a:solidFill>
                </a:rPr>
                <a:t>SGD</a:t>
              </a:r>
              <a:r>
                <a:rPr kumimoji="1" lang="ko-KR" altLang="en-US" sz="800" dirty="0">
                  <a:solidFill>
                    <a:srgbClr val="FF0000"/>
                  </a:solidFill>
                </a:rPr>
                <a:t> 경로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E36B3A-8435-687A-8B1D-6598630FF370}"/>
                </a:ext>
              </a:extLst>
            </p:cNvPr>
            <p:cNvSpPr txBox="1"/>
            <p:nvPr/>
          </p:nvSpPr>
          <p:spPr>
            <a:xfrm>
              <a:off x="4367808" y="3816900"/>
              <a:ext cx="5725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>
                  <a:solidFill>
                    <a:schemeClr val="accent1"/>
                  </a:solidFill>
                </a:rPr>
                <a:t>최적 경로</a:t>
              </a:r>
            </a:p>
          </p:txBody>
        </p:sp>
      </p:grp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79EDD7-2F20-D94B-27DB-FCE19B7EE1C5}"/>
              </a:ext>
            </a:extLst>
          </p:cNvPr>
          <p:cNvCxnSpPr>
            <a:cxnSpLocks/>
          </p:cNvCxnSpPr>
          <p:nvPr/>
        </p:nvCxnSpPr>
        <p:spPr>
          <a:xfrm flipV="1">
            <a:off x="5303912" y="1628800"/>
            <a:ext cx="1178800" cy="255716"/>
          </a:xfrm>
          <a:prstGeom prst="bentConnector3">
            <a:avLst>
              <a:gd name="adj1" fmla="val 809"/>
            </a:avLst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18">
            <a:extLst>
              <a:ext uri="{FF2B5EF4-FFF2-40B4-BE49-F238E27FC236}">
                <a16:creationId xmlns:a16="http://schemas.microsoft.com/office/drawing/2014/main" id="{07EC0684-0574-F801-7E4A-E467A4818440}"/>
              </a:ext>
            </a:extLst>
          </p:cNvPr>
          <p:cNvSpPr/>
          <p:nvPr/>
        </p:nvSpPr>
        <p:spPr>
          <a:xfrm>
            <a:off x="6482712" y="1459049"/>
            <a:ext cx="4365816" cy="338254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등고선으로 표현했을 때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장축이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길고 단축이 짧은 타원형</a:t>
            </a:r>
          </a:p>
        </p:txBody>
      </p: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6FF35C22-3268-BE8F-0E7F-B52A70D411DC}"/>
              </a:ext>
            </a:extLst>
          </p:cNvPr>
          <p:cNvSpPr/>
          <p:nvPr/>
        </p:nvSpPr>
        <p:spPr>
          <a:xfrm>
            <a:off x="5324486" y="3633007"/>
            <a:ext cx="978408" cy="55394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등고선</a:t>
            </a: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7F9373BC-FD89-7E1E-44AD-8434A7945E87}"/>
              </a:ext>
            </a:extLst>
          </p:cNvPr>
          <p:cNvGrpSpPr/>
          <p:nvPr/>
        </p:nvGrpSpPr>
        <p:grpSpPr>
          <a:xfrm>
            <a:off x="6587300" y="3283376"/>
            <a:ext cx="3242096" cy="1227359"/>
            <a:chOff x="7158697" y="3429000"/>
            <a:chExt cx="3242096" cy="1227359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9291EE9-98E0-B636-9367-E531E0F1B7B5}"/>
                </a:ext>
              </a:extLst>
            </p:cNvPr>
            <p:cNvGrpSpPr/>
            <p:nvPr/>
          </p:nvGrpSpPr>
          <p:grpSpPr>
            <a:xfrm>
              <a:off x="7158697" y="3429000"/>
              <a:ext cx="3242096" cy="1227359"/>
              <a:chOff x="6748684" y="3418005"/>
              <a:chExt cx="3242096" cy="1227359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D5AF5F4-6B25-9479-49AA-63CA055027BB}"/>
                  </a:ext>
                </a:extLst>
              </p:cNvPr>
              <p:cNvSpPr/>
              <p:nvPr/>
            </p:nvSpPr>
            <p:spPr>
              <a:xfrm>
                <a:off x="6748684" y="3418005"/>
                <a:ext cx="3242096" cy="1227359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0E2DCAE-2D61-7B40-767F-F3931FD0FCB4}"/>
                  </a:ext>
                </a:extLst>
              </p:cNvPr>
              <p:cNvSpPr/>
              <p:nvPr/>
            </p:nvSpPr>
            <p:spPr>
              <a:xfrm>
                <a:off x="7110610" y="3598330"/>
                <a:ext cx="2507284" cy="866707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B37EE53-E88C-1F5A-3344-47D769B45FA3}"/>
                  </a:ext>
                </a:extLst>
              </p:cNvPr>
              <p:cNvSpPr/>
              <p:nvPr/>
            </p:nvSpPr>
            <p:spPr>
              <a:xfrm>
                <a:off x="7564128" y="3761398"/>
                <a:ext cx="1658244" cy="542366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F929943-72E8-8908-8A10-597820E0443A}"/>
                  </a:ext>
                </a:extLst>
              </p:cNvPr>
              <p:cNvSpPr/>
              <p:nvPr/>
            </p:nvSpPr>
            <p:spPr>
              <a:xfrm>
                <a:off x="7909767" y="3886145"/>
                <a:ext cx="966967" cy="237837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AF2345E-EA89-B61F-D206-459BBE1E9EBD}"/>
                </a:ext>
              </a:extLst>
            </p:cNvPr>
            <p:cNvSpPr/>
            <p:nvPr/>
          </p:nvSpPr>
          <p:spPr>
            <a:xfrm>
              <a:off x="8803263" y="39956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301A79F-C4F6-A406-6B17-0FCE6526F391}"/>
                </a:ext>
              </a:extLst>
            </p:cNvPr>
            <p:cNvSpPr/>
            <p:nvPr/>
          </p:nvSpPr>
          <p:spPr>
            <a:xfrm>
              <a:off x="10128448" y="369903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1470127-0FAC-54E7-BE56-EC814A792AA8}"/>
                </a:ext>
              </a:extLst>
            </p:cNvPr>
            <p:cNvSpPr/>
            <p:nvPr/>
          </p:nvSpPr>
          <p:spPr>
            <a:xfrm>
              <a:off x="9811496" y="40989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0A0D441-F19F-D5F1-D5EC-DC564DF3A7A5}"/>
                </a:ext>
              </a:extLst>
            </p:cNvPr>
            <p:cNvSpPr/>
            <p:nvPr/>
          </p:nvSpPr>
          <p:spPr>
            <a:xfrm>
              <a:off x="9423566" y="394091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9C042B7-97E1-6980-572C-A68D4CB1CAC9}"/>
                </a:ext>
              </a:extLst>
            </p:cNvPr>
            <p:cNvSpPr/>
            <p:nvPr/>
          </p:nvSpPr>
          <p:spPr>
            <a:xfrm>
              <a:off x="9243385" y="412204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2" name="직선 연결선[R] 81">
              <a:extLst>
                <a:ext uri="{FF2B5EF4-FFF2-40B4-BE49-F238E27FC236}">
                  <a16:creationId xmlns:a16="http://schemas.microsoft.com/office/drawing/2014/main" id="{AEBE3CFF-CEF8-EE68-8CFE-7D882F262C01}"/>
                </a:ext>
              </a:extLst>
            </p:cNvPr>
            <p:cNvCxnSpPr>
              <a:cxnSpLocks/>
              <a:stCxn id="77" idx="4"/>
              <a:endCxn id="78" idx="7"/>
            </p:cNvCxnSpPr>
            <p:nvPr/>
          </p:nvCxnSpPr>
          <p:spPr>
            <a:xfrm flipH="1">
              <a:off x="9842224" y="3735032"/>
              <a:ext cx="304224" cy="3692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413FBCC5-E00B-B07A-3D75-AB500B062129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>
            <a:xfrm>
              <a:off x="9459566" y="3958918"/>
              <a:ext cx="351930" cy="1580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02C6F55-96B8-BC4B-A931-3BEA6773AC19}"/>
                </a:ext>
              </a:extLst>
            </p:cNvPr>
            <p:cNvCxnSpPr>
              <a:cxnSpLocks/>
              <a:stCxn id="80" idx="7"/>
              <a:endCxn id="79" idx="4"/>
            </p:cNvCxnSpPr>
            <p:nvPr/>
          </p:nvCxnSpPr>
          <p:spPr>
            <a:xfrm flipV="1">
              <a:off x="9274113" y="3976918"/>
              <a:ext cx="167453" cy="1503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5E06B6E6-173F-E079-8F9E-65D4B3E66A6A}"/>
                </a:ext>
              </a:extLst>
            </p:cNvPr>
            <p:cNvCxnSpPr>
              <a:cxnSpLocks/>
              <a:stCxn id="68" idx="7"/>
              <a:endCxn id="80" idx="2"/>
            </p:cNvCxnSpPr>
            <p:nvPr/>
          </p:nvCxnSpPr>
          <p:spPr>
            <a:xfrm>
              <a:off x="9145138" y="3931970"/>
              <a:ext cx="98247" cy="2080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8E162F37-ACD0-5B63-47B4-13D6F8E6C2A8}"/>
                </a:ext>
              </a:extLst>
            </p:cNvPr>
            <p:cNvCxnSpPr>
              <a:cxnSpLocks/>
              <a:stCxn id="68" idx="7"/>
            </p:cNvCxnSpPr>
            <p:nvPr/>
          </p:nvCxnSpPr>
          <p:spPr>
            <a:xfrm flipH="1">
              <a:off x="9117280" y="3931970"/>
              <a:ext cx="27858" cy="1201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E8FA8FB0-4A88-4C33-85FD-340A60C503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90393" y="3958918"/>
              <a:ext cx="28507" cy="931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E3C247F9-0ABF-D945-74E4-25BDAB83D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9665" y="3961897"/>
              <a:ext cx="32327" cy="90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>
              <a:extLst>
                <a:ext uri="{FF2B5EF4-FFF2-40B4-BE49-F238E27FC236}">
                  <a16:creationId xmlns:a16="http://schemas.microsoft.com/office/drawing/2014/main" id="{03026FCF-659F-A163-229E-892F67975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2936" y="3982577"/>
              <a:ext cx="17804" cy="69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90D45CE0-2A01-8A8F-465E-BF782F2F6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584" y="3986428"/>
              <a:ext cx="9976" cy="604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8E5B763B-63F3-44ED-957C-6027F3732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07230" y="3978916"/>
              <a:ext cx="17804" cy="695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F0F18F60-B201-2EB5-D394-DC78E5630C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63868" y="3982577"/>
              <a:ext cx="21017" cy="572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EF294277-030B-7ED3-70A6-518A0F2B3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7013" y="3978866"/>
              <a:ext cx="20312" cy="638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4B3AB558-27D9-74C1-03C6-0A090178B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6962" y="3986428"/>
              <a:ext cx="18929" cy="495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2ABEC005-25C0-D5E7-4555-808C07300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8818" y="3982577"/>
              <a:ext cx="21017" cy="572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17F80B3D-EBB9-A220-35D4-5679076E0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1233" y="3986094"/>
              <a:ext cx="21017" cy="572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4C620B4E-48C4-A01F-40F7-1FD85D88C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0813" y="3986094"/>
              <a:ext cx="25283" cy="60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D6E1503F-FA0F-DAE1-1A82-4F8079ED7A63}"/>
                </a:ext>
              </a:extLst>
            </p:cNvPr>
            <p:cNvCxnSpPr>
              <a:cxnSpLocks/>
              <a:stCxn id="75" idx="5"/>
            </p:cNvCxnSpPr>
            <p:nvPr/>
          </p:nvCxnSpPr>
          <p:spPr>
            <a:xfrm flipV="1">
              <a:off x="8833991" y="3989170"/>
              <a:ext cx="46696" cy="372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98CD968-6170-64A4-FA09-C5905BC0081F}"/>
              </a:ext>
            </a:extLst>
          </p:cNvPr>
          <p:cNvSpPr txBox="1"/>
          <p:nvPr/>
        </p:nvSpPr>
        <p:spPr>
          <a:xfrm>
            <a:off x="5420622" y="4974346"/>
            <a:ext cx="6707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장축이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 길고 단축이 아주 짧은 타원형</a:t>
            </a:r>
            <a:endParaRPr kumimoji="1" lang="en-US" altLang="ko-KR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차 미분인 기울기만 사용하면 </a:t>
            </a:r>
            <a:r>
              <a:rPr kumimoji="1"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장축을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 따라 매끄럽게 진행 </a:t>
            </a: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차 미분</a:t>
            </a: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kumimoji="1" lang="ko-KR" altLang="en-US" sz="1200" dirty="0" err="1">
                <a:solidFill>
                  <a:schemeClr val="accent4">
                    <a:lumMod val="75000"/>
                  </a:schemeClr>
                </a:solidFill>
              </a:rPr>
              <a:t>이계도함수</a:t>
            </a: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인 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  <a:highlight>
                  <a:srgbClr val="FFFF00"/>
                </a:highlight>
              </a:rPr>
              <a:t>곡률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을 사용해야 차원별로 지형의 형태를 정확히 파악</a:t>
            </a:r>
            <a:r>
              <a:rPr kumimoji="1" lang="en-US" altLang="ko-KR" sz="1200" dirty="0">
                <a:solidFill>
                  <a:schemeClr val="accent4">
                    <a:lumMod val="75000"/>
                  </a:schemeClr>
                </a:solidFill>
              </a:rPr>
              <a:t>,</a:t>
            </a:r>
            <a:r>
              <a:rPr kumimoji="1" lang="ko-KR" altLang="en-US" sz="1200" dirty="0">
                <a:solidFill>
                  <a:schemeClr val="accent4">
                    <a:lumMod val="75000"/>
                  </a:schemeClr>
                </a:solidFill>
              </a:rPr>
              <a:t> 최적의 경로로 수렴 가능</a:t>
            </a:r>
          </a:p>
        </p:txBody>
      </p:sp>
      <p:cxnSp>
        <p:nvCxnSpPr>
          <p:cNvPr id="6" name="직선 화살표 연결선 69">
            <a:extLst>
              <a:ext uri="{FF2B5EF4-FFF2-40B4-BE49-F238E27FC236}">
                <a16:creationId xmlns:a16="http://schemas.microsoft.com/office/drawing/2014/main" id="{17C7C884-0DEE-2238-DC85-3D4989EEA0A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520623" y="5714458"/>
            <a:ext cx="341315" cy="244878"/>
          </a:xfrm>
          <a:prstGeom prst="bentConnector3">
            <a:avLst>
              <a:gd name="adj1" fmla="val -604"/>
            </a:avLst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18">
            <a:extLst>
              <a:ext uri="{FF2B5EF4-FFF2-40B4-BE49-F238E27FC236}">
                <a16:creationId xmlns:a16="http://schemas.microsoft.com/office/drawing/2014/main" id="{092F7E34-E067-928D-5B96-30ABCFB5D230}"/>
              </a:ext>
            </a:extLst>
          </p:cNvPr>
          <p:cNvSpPr/>
          <p:nvPr/>
        </p:nvSpPr>
        <p:spPr>
          <a:xfrm>
            <a:off x="7861938" y="5874772"/>
            <a:ext cx="915684" cy="169127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휘어진 정도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A49830C6-B48C-C533-C54D-9F9B8389FF55}"/>
              </a:ext>
            </a:extLst>
          </p:cNvPr>
          <p:cNvCxnSpPr>
            <a:cxnSpLocks/>
          </p:cNvCxnSpPr>
          <p:nvPr/>
        </p:nvCxnSpPr>
        <p:spPr>
          <a:xfrm flipV="1">
            <a:off x="9431939" y="2965615"/>
            <a:ext cx="856369" cy="783976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0F59F1-CECC-1D12-5319-ADEF1113CEEC}"/>
              </a:ext>
            </a:extLst>
          </p:cNvPr>
          <p:cNvSpPr txBox="1"/>
          <p:nvPr/>
        </p:nvSpPr>
        <p:spPr>
          <a:xfrm>
            <a:off x="10288308" y="2850199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00" dirty="0"/>
              <a:t>이동 궤적이 진동하고 있음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B358-5D6E-9AEE-8D09-56BACE3BC9DC}"/>
                  </a:ext>
                </a:extLst>
              </p:cNvPr>
              <p:cNvSpPr txBox="1"/>
              <p:nvPr/>
            </p:nvSpPr>
            <p:spPr>
              <a:xfrm>
                <a:off x="9386750" y="3245424"/>
                <a:ext cx="419393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kumimoji="1"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2B358-5D6E-9AEE-8D09-56BACE3B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50" y="3245424"/>
                <a:ext cx="419393" cy="224357"/>
              </a:xfrm>
              <a:prstGeom prst="rect">
                <a:avLst/>
              </a:prstGeom>
              <a:blipFill>
                <a:blip r:embed="rId5"/>
                <a:stretch>
                  <a:fillRect t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10748-46A9-7D70-ECDE-97C93CE34E8D}"/>
                  </a:ext>
                </a:extLst>
              </p:cNvPr>
              <p:cNvSpPr txBox="1"/>
              <p:nvPr/>
            </p:nvSpPr>
            <p:spPr>
              <a:xfrm>
                <a:off x="9087226" y="3940839"/>
                <a:ext cx="484322" cy="316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210748-46A9-7D70-ECDE-97C93CE3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226" y="3940839"/>
                <a:ext cx="484322" cy="316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65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35960" cy="545890"/>
          </a:xfrm>
        </p:spPr>
        <p:txBody>
          <a:bodyPr/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확률적 경사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하강법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(SGD)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(Local Minimum)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(Saddle Point)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학습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SGD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는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에서 학습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안장점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지역 </a:t>
            </a:r>
            <a:r>
              <a:rPr kumimoji="1" lang="ko-KR" altLang="en-US" dirty="0" err="1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중 어느 곳인지 모름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임계점에서 손실이 매우 낮으며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가능성이 크고 매우 높다면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최대점일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가능성이 큼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미분값이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인 지역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최소점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(Local Minimum)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빠질 위험이 있음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D14B37-4ABD-6B45-E6C4-16560A272B56}"/>
              </a:ext>
            </a:extLst>
          </p:cNvPr>
          <p:cNvGrpSpPr/>
          <p:nvPr/>
        </p:nvGrpSpPr>
        <p:grpSpPr>
          <a:xfrm>
            <a:off x="6042158" y="3387624"/>
            <a:ext cx="5186874" cy="3183451"/>
            <a:chOff x="6096000" y="2909845"/>
            <a:chExt cx="5186874" cy="318345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6C809EB-8A78-5EFB-B01E-C0BCB00F668A}"/>
                </a:ext>
              </a:extLst>
            </p:cNvPr>
            <p:cNvSpPr/>
            <p:nvPr/>
          </p:nvSpPr>
          <p:spPr>
            <a:xfrm>
              <a:off x="8400256" y="422108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7EC5F2-D38E-6E2C-7C2C-F1CD5594E27E}"/>
                </a:ext>
              </a:extLst>
            </p:cNvPr>
            <p:cNvGrpSpPr/>
            <p:nvPr/>
          </p:nvGrpSpPr>
          <p:grpSpPr>
            <a:xfrm>
              <a:off x="6096000" y="2909845"/>
              <a:ext cx="5186874" cy="3183451"/>
              <a:chOff x="5328014" y="2594937"/>
              <a:chExt cx="5186874" cy="318345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6A07280-7CF0-4CA8-B52A-5114EE742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718048"/>
                <a:ext cx="3456384" cy="306034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6DAFDD-7F48-6A29-D91E-5B9096341CD9}"/>
                  </a:ext>
                </a:extLst>
              </p:cNvPr>
              <p:cNvSpPr txBox="1"/>
              <p:nvPr/>
            </p:nvSpPr>
            <p:spPr>
              <a:xfrm>
                <a:off x="9336360" y="2594937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00" dirty="0">
                    <a:solidFill>
                      <a:schemeClr val="bg1">
                        <a:lumMod val="65000"/>
                      </a:schemeClr>
                    </a:solidFill>
                  </a:rPr>
                  <a:t>Global Maximum</a:t>
                </a:r>
                <a:endParaRPr kumimoji="1" lang="ko-Kore-KR" altLang="en-US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08E83FD-365D-CA77-F0C0-F3FADA97D6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44272" y="2718047"/>
                <a:ext cx="792088" cy="35091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7BBC74-BECC-F329-BE1B-9E67FD4D957D}"/>
                  </a:ext>
                </a:extLst>
              </p:cNvPr>
              <p:cNvSpPr txBox="1"/>
              <p:nvPr/>
            </p:nvSpPr>
            <p:spPr>
              <a:xfrm>
                <a:off x="5328014" y="5265761"/>
                <a:ext cx="1146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00" dirty="0">
                    <a:solidFill>
                      <a:schemeClr val="bg1">
                        <a:lumMod val="65000"/>
                      </a:schemeClr>
                    </a:solidFill>
                  </a:rPr>
                  <a:t>Global Minimum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DCF132F-5514-B5C0-AB65-C65CC6A03653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6474482" y="5013176"/>
                <a:ext cx="524694" cy="37569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91A374-C8DB-BD7F-ED1E-2C83F2496D98}"/>
                  </a:ext>
                </a:extLst>
              </p:cNvPr>
              <p:cNvSpPr txBox="1"/>
              <p:nvPr/>
            </p:nvSpPr>
            <p:spPr>
              <a:xfrm>
                <a:off x="9264352" y="3683265"/>
                <a:ext cx="11095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00" dirty="0">
                    <a:solidFill>
                      <a:schemeClr val="bg1">
                        <a:lumMod val="65000"/>
                      </a:schemeClr>
                    </a:solidFill>
                  </a:rPr>
                  <a:t>Local Maximum</a:t>
                </a:r>
                <a:endParaRPr kumimoji="1" lang="ko-Kore-KR" altLang="en-US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9D3A0BF0-EA0F-9674-B27E-05DBB9C748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264" y="3806375"/>
                <a:ext cx="792088" cy="35091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70059C-13A8-463C-5305-7A807CB2578D}"/>
                  </a:ext>
                </a:extLst>
              </p:cNvPr>
              <p:cNvSpPr txBox="1"/>
              <p:nvPr/>
            </p:nvSpPr>
            <p:spPr>
              <a:xfrm>
                <a:off x="5936844" y="3005661"/>
                <a:ext cx="1178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000" dirty="0">
                    <a:solidFill>
                      <a:schemeClr val="bg1">
                        <a:lumMod val="65000"/>
                      </a:schemeClr>
                    </a:solidFill>
                  </a:rPr>
                  <a:t>Local Minimum</a:t>
                </a:r>
                <a:endParaRPr kumimoji="1" lang="ko-Kore-KR" altLang="en-US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57801647-EA72-2A0E-089A-67A350B938A0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H="1" flipV="1">
                <a:off x="6526108" y="3251882"/>
                <a:ext cx="1154068" cy="70199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AA09AA7-D8E1-F582-38E7-775646A708A7}"/>
                </a:ext>
              </a:extLst>
            </p:cNvPr>
            <p:cNvSpPr/>
            <p:nvPr/>
          </p:nvSpPr>
          <p:spPr>
            <a:xfrm>
              <a:off x="7695154" y="5251382"/>
              <a:ext cx="144016" cy="14401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9E3E3A-07BC-0B96-75CA-068C0EFB081D}"/>
              </a:ext>
            </a:extLst>
          </p:cNvPr>
          <p:cNvSpPr txBox="1"/>
          <p:nvPr/>
        </p:nvSpPr>
        <p:spPr>
          <a:xfrm>
            <a:off x="251086" y="3899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C1F4C13-1A63-4ACF-8318-C0E4EB6417B4}"/>
              </a:ext>
            </a:extLst>
          </p:cNvPr>
          <p:cNvGrpSpPr/>
          <p:nvPr/>
        </p:nvGrpSpPr>
        <p:grpSpPr>
          <a:xfrm>
            <a:off x="1041054" y="3540275"/>
            <a:ext cx="4038600" cy="2819400"/>
            <a:chOff x="1031781" y="3032955"/>
            <a:chExt cx="4038600" cy="281940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5E16525-9C7D-B6AE-BF7B-4A94F8FB74BD}"/>
                </a:ext>
              </a:extLst>
            </p:cNvPr>
            <p:cNvGrpSpPr/>
            <p:nvPr/>
          </p:nvGrpSpPr>
          <p:grpSpPr>
            <a:xfrm>
              <a:off x="1031781" y="3032955"/>
              <a:ext cx="4038600" cy="2819400"/>
              <a:chOff x="1031781" y="3032955"/>
              <a:chExt cx="4038600" cy="28194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97309AB-72CE-AC84-FA9E-7A1BF3FE7EC9}"/>
                  </a:ext>
                </a:extLst>
              </p:cNvPr>
              <p:cNvGrpSpPr/>
              <p:nvPr/>
            </p:nvGrpSpPr>
            <p:grpSpPr>
              <a:xfrm>
                <a:off x="1031781" y="3032955"/>
                <a:ext cx="4038600" cy="2819400"/>
                <a:chOff x="1415480" y="2708920"/>
                <a:chExt cx="4038600" cy="2819400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CCE8FEC8-C143-A9A5-05B6-84A781BA6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5480" y="2708920"/>
                  <a:ext cx="4038600" cy="28194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72264D-0984-E70E-1557-432E8F17F613}"/>
                    </a:ext>
                  </a:extLst>
                </p:cNvPr>
                <p:cNvSpPr txBox="1"/>
                <p:nvPr/>
              </p:nvSpPr>
              <p:spPr>
                <a:xfrm>
                  <a:off x="1436312" y="4725144"/>
                  <a:ext cx="10728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Local Minimum</a:t>
                  </a:r>
                  <a:endParaRPr kumimoji="1" lang="ko-Kore-KR" altLang="en-US" sz="1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6C0CD363-1546-B86B-2323-1A7051DD01C5}"/>
                    </a:ext>
                  </a:extLst>
                </p:cNvPr>
                <p:cNvCxnSpPr>
                  <a:cxnSpLocks/>
                  <a:endCxn id="28" idx="0"/>
                </p:cNvCxnSpPr>
                <p:nvPr/>
              </p:nvCxnSpPr>
              <p:spPr>
                <a:xfrm flipH="1">
                  <a:off x="1972740" y="4244591"/>
                  <a:ext cx="234828" cy="48055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C8EF88-33E1-089C-9CC3-A0E9E8786D67}"/>
                    </a:ext>
                  </a:extLst>
                </p:cNvPr>
                <p:cNvSpPr txBox="1"/>
                <p:nvPr/>
              </p:nvSpPr>
              <p:spPr>
                <a:xfrm>
                  <a:off x="4049281" y="4916514"/>
                  <a:ext cx="11785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Global Minimum</a:t>
                  </a:r>
                  <a:endParaRPr kumimoji="1" lang="ko-Kore-KR" altLang="en-US" sz="1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8B834345-2EB7-202A-384D-559AC0797D37}"/>
                    </a:ext>
                  </a:extLst>
                </p:cNvPr>
                <p:cNvCxnSpPr>
                  <a:cxnSpLocks/>
                  <a:endCxn id="36" idx="1"/>
                </p:cNvCxnSpPr>
                <p:nvPr/>
              </p:nvCxnSpPr>
              <p:spPr>
                <a:xfrm>
                  <a:off x="3617474" y="4797152"/>
                  <a:ext cx="431807" cy="24247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45FE75B-4B51-AB0F-066D-17BE9F54D8BC}"/>
                    </a:ext>
                  </a:extLst>
                </p:cNvPr>
                <p:cNvSpPr txBox="1"/>
                <p:nvPr/>
              </p:nvSpPr>
              <p:spPr>
                <a:xfrm>
                  <a:off x="2207568" y="3031543"/>
                  <a:ext cx="11785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Global Maximum</a:t>
                  </a:r>
                  <a:endParaRPr kumimoji="1" lang="ko-Kore-KR" altLang="en-US" sz="1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D82BDD8E-4353-1F45-3858-FB1411BE7204}"/>
                    </a:ext>
                  </a:extLst>
                </p:cNvPr>
                <p:cNvCxnSpPr>
                  <a:cxnSpLocks/>
                  <a:endCxn id="41" idx="1"/>
                </p:cNvCxnSpPr>
                <p:nvPr/>
              </p:nvCxnSpPr>
              <p:spPr>
                <a:xfrm>
                  <a:off x="1631504" y="3092964"/>
                  <a:ext cx="576064" cy="6169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DB0CC82-438D-7201-3A70-BCC195C9BDE8}"/>
                    </a:ext>
                  </a:extLst>
                </p:cNvPr>
                <p:cNvSpPr txBox="1"/>
                <p:nvPr/>
              </p:nvSpPr>
              <p:spPr>
                <a:xfrm>
                  <a:off x="2955988" y="3554967"/>
                  <a:ext cx="11785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000" dirty="0">
                      <a:solidFill>
                        <a:schemeClr val="bg1">
                          <a:lumMod val="65000"/>
                        </a:schemeClr>
                      </a:solidFill>
                    </a:rPr>
                    <a:t>Local Maximum</a:t>
                  </a:r>
                  <a:endParaRPr kumimoji="1" lang="ko-Kore-KR" altLang="en-US" sz="1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36149A53-8762-71C4-7FBC-5B1336898A4B}"/>
                    </a:ext>
                  </a:extLst>
                </p:cNvPr>
                <p:cNvCxnSpPr>
                  <a:cxnSpLocks/>
                  <a:endCxn id="46" idx="2"/>
                </p:cNvCxnSpPr>
                <p:nvPr/>
              </p:nvCxnSpPr>
              <p:spPr>
                <a:xfrm flipV="1">
                  <a:off x="3215680" y="3801188"/>
                  <a:ext cx="329572" cy="37891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E6700C0-5E41-9835-CCB8-A71742874FF8}"/>
                  </a:ext>
                </a:extLst>
              </p:cNvPr>
              <p:cNvSpPr/>
              <p:nvPr/>
            </p:nvSpPr>
            <p:spPr>
              <a:xfrm>
                <a:off x="1751861" y="4511053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EAC5A55E-88B3-E3E4-732F-3B34A794817B}"/>
                  </a:ext>
                </a:extLst>
              </p:cNvPr>
              <p:cNvSpPr/>
              <p:nvPr/>
            </p:nvSpPr>
            <p:spPr>
              <a:xfrm>
                <a:off x="3151087" y="503422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B041FF3-275B-BD8F-0779-92490FDC5B50}"/>
                </a:ext>
              </a:extLst>
            </p:cNvPr>
            <p:cNvSpPr/>
            <p:nvPr/>
          </p:nvSpPr>
          <p:spPr>
            <a:xfrm>
              <a:off x="2527599" y="4712339"/>
              <a:ext cx="144016" cy="144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8CCA2CE-D4CD-AFAC-F343-16DF0CFA765B}"/>
                </a:ext>
              </a:extLst>
            </p:cNvPr>
            <p:cNvSpPr/>
            <p:nvPr/>
          </p:nvSpPr>
          <p:spPr>
            <a:xfrm>
              <a:off x="3800791" y="488234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297CB92-1D2F-B31A-D25F-8D4A23EC7353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2082912" y="4856355"/>
              <a:ext cx="516695" cy="286539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008767E-19B8-C3CD-1468-2960B3612F1A}"/>
                </a:ext>
              </a:extLst>
            </p:cNvPr>
            <p:cNvCxnSpPr>
              <a:cxnSpLocks/>
              <a:stCxn id="19" idx="3"/>
              <a:endCxn id="28" idx="3"/>
            </p:cNvCxnSpPr>
            <p:nvPr/>
          </p:nvCxnSpPr>
          <p:spPr>
            <a:xfrm flipH="1">
              <a:off x="2125468" y="5005273"/>
              <a:ext cx="1696414" cy="1670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45BF83D8-052A-2B7A-9536-71AAED78D787}"/>
              </a:ext>
            </a:extLst>
          </p:cNvPr>
          <p:cNvCxnSpPr>
            <a:cxnSpLocks/>
          </p:cNvCxnSpPr>
          <p:nvPr/>
        </p:nvCxnSpPr>
        <p:spPr>
          <a:xfrm flipV="1">
            <a:off x="2134741" y="1821138"/>
            <a:ext cx="2207568" cy="95694"/>
          </a:xfrm>
          <a:prstGeom prst="bentConnector3">
            <a:avLst>
              <a:gd name="adj1" fmla="val -50"/>
            </a:avLst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18">
            <a:extLst>
              <a:ext uri="{FF2B5EF4-FFF2-40B4-BE49-F238E27FC236}">
                <a16:creationId xmlns:a16="http://schemas.microsoft.com/office/drawing/2014/main" id="{67B58B12-4C4C-970B-0BA7-E2BED45144E9}"/>
              </a:ext>
            </a:extLst>
          </p:cNvPr>
          <p:cNvSpPr/>
          <p:nvPr/>
        </p:nvSpPr>
        <p:spPr>
          <a:xfrm>
            <a:off x="4342309" y="1715767"/>
            <a:ext cx="1609675" cy="313767"/>
          </a:xfrm>
          <a:prstGeom prst="round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미분값이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인 지점</a:t>
            </a:r>
          </a:p>
        </p:txBody>
      </p:sp>
    </p:spTree>
    <p:extLst>
      <p:ext uri="{BB962C8B-B14F-4D97-AF65-F5344CB8AC3E}">
        <p14:creationId xmlns:p14="http://schemas.microsoft.com/office/powerpoint/2010/main" val="78086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45339</TotalTime>
  <Words>3387</Words>
  <Application>Microsoft Macintosh PowerPoint</Application>
  <PresentationFormat>와이드스크린</PresentationFormat>
  <Paragraphs>545</Paragraphs>
  <Slides>35</Slides>
  <Notes>34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Cambria Math</vt:lpstr>
      <vt:lpstr>NanumBarunGothic</vt:lpstr>
      <vt:lpstr>Wingdings</vt:lpstr>
      <vt:lpstr>Stencil</vt:lpstr>
      <vt:lpstr>맑은 고딕</vt:lpstr>
      <vt:lpstr>나눔바른고딕</vt:lpstr>
      <vt:lpstr>굴림</vt:lpstr>
      <vt:lpstr>Arial</vt:lpstr>
      <vt:lpstr>Office 테마</vt:lpstr>
      <vt:lpstr>PowerPoint 프레젠테이션</vt:lpstr>
      <vt:lpstr>PowerPoint 프레젠테이션</vt:lpstr>
      <vt:lpstr>최적화(Optimization)</vt:lpstr>
      <vt:lpstr>최적화(Optimization)</vt:lpstr>
      <vt:lpstr>최적화(Optimization)</vt:lpstr>
      <vt:lpstr>확률적 경사 하강법(SGD)</vt:lpstr>
      <vt:lpstr>확률적 경사 하강법(SGD)</vt:lpstr>
      <vt:lpstr>확률적 경사 하강법(SGD)</vt:lpstr>
      <vt:lpstr>확률적 경사 하강법(SGD)</vt:lpstr>
      <vt:lpstr>확률적 경사 하강법(SGD)</vt:lpstr>
      <vt:lpstr>확률적 경사 하강법(SGD)</vt:lpstr>
      <vt:lpstr>확률적 경사 하강법(SGD)</vt:lpstr>
      <vt:lpstr>SGD 모멘텀(Momentum)</vt:lpstr>
      <vt:lpstr>SGD 모멘텀(Momentum)</vt:lpstr>
      <vt:lpstr>SGD 모멘텀(Momentum)</vt:lpstr>
      <vt:lpstr>SGD 모멘텀(Momentum)</vt:lpstr>
      <vt:lpstr>네스테로프 모멘텀(NAG)</vt:lpstr>
      <vt:lpstr>네스테로프 모멘텀(NAG)</vt:lpstr>
      <vt:lpstr>네스테로프 모멘텀(NAG)</vt:lpstr>
      <vt:lpstr>AdaGrad</vt:lpstr>
      <vt:lpstr>AdaGrad</vt:lpstr>
      <vt:lpstr>AdaGrad</vt:lpstr>
      <vt:lpstr>AdaGrad</vt:lpstr>
      <vt:lpstr>RMSProp</vt:lpstr>
      <vt:lpstr>RMSProp</vt:lpstr>
      <vt:lpstr>RMSProp</vt:lpstr>
      <vt:lpstr>RMSProp</vt:lpstr>
      <vt:lpstr>Adam</vt:lpstr>
      <vt:lpstr>Adam</vt:lpstr>
      <vt:lpstr>정리</vt:lpstr>
      <vt:lpstr>정리</vt:lpstr>
      <vt:lpstr>정리</vt:lpstr>
      <vt:lpstr>정리</vt:lpstr>
      <vt:lpstr>정리</vt:lpstr>
      <vt:lpstr>정리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류승호</cp:lastModifiedBy>
  <cp:revision>1230</cp:revision>
  <cp:lastPrinted>2019-01-17T13:48:49Z</cp:lastPrinted>
  <dcterms:created xsi:type="dcterms:W3CDTF">2015-12-22T09:49:45Z</dcterms:created>
  <dcterms:modified xsi:type="dcterms:W3CDTF">2023-03-13T06:52:07Z</dcterms:modified>
</cp:coreProperties>
</file>