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36" r:id="rId4"/>
    <p:sldId id="261" r:id="rId5"/>
    <p:sldId id="268" r:id="rId6"/>
    <p:sldId id="263" r:id="rId7"/>
    <p:sldId id="262" r:id="rId8"/>
    <p:sldId id="264" r:id="rId9"/>
    <p:sldId id="258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322" r:id="rId64"/>
    <p:sldId id="323" r:id="rId65"/>
    <p:sldId id="324" r:id="rId66"/>
    <p:sldId id="320" r:id="rId67"/>
    <p:sldId id="325" r:id="rId68"/>
    <p:sldId id="327" r:id="rId69"/>
    <p:sldId id="328" r:id="rId70"/>
    <p:sldId id="329" r:id="rId71"/>
    <p:sldId id="330" r:id="rId72"/>
    <p:sldId id="259" r:id="rId73"/>
    <p:sldId id="331" r:id="rId74"/>
    <p:sldId id="332" r:id="rId75"/>
    <p:sldId id="337" r:id="rId76"/>
    <p:sldId id="338" r:id="rId77"/>
    <p:sldId id="260" r:id="rId78"/>
    <p:sldId id="333" r:id="rId79"/>
    <p:sldId id="334" r:id="rId80"/>
    <p:sldId id="33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209" autoAdjust="0"/>
    <p:restoredTop sz="94660"/>
  </p:normalViewPr>
  <p:slideViewPr>
    <p:cSldViewPr snapToGrid="0">
      <p:cViewPr>
        <p:scale>
          <a:sx n="66" d="100"/>
          <a:sy n="66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Dropbox\Semester%208\TA\mine\TESTING\data%20tes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Dropbox\Semester%208\TA\mine\TESTING\data%20tes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ropbox\Dropbox\Semester%208\TA\mine\TESTING\data%20test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running time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val>
            <c:numRef>
              <c:f>Sheet1!$C$2:$C$16</c:f>
              <c:numCache>
                <c:formatCode>General</c:formatCode>
                <c:ptCount val="15"/>
                <c:pt idx="0">
                  <c:v>0.64</c:v>
                </c:pt>
                <c:pt idx="1">
                  <c:v>0.71</c:v>
                </c:pt>
                <c:pt idx="2">
                  <c:v>0.65</c:v>
                </c:pt>
                <c:pt idx="3">
                  <c:v>0.64</c:v>
                </c:pt>
                <c:pt idx="4">
                  <c:v>0.65</c:v>
                </c:pt>
                <c:pt idx="5">
                  <c:v>0.65</c:v>
                </c:pt>
                <c:pt idx="6">
                  <c:v>0.65</c:v>
                </c:pt>
                <c:pt idx="7">
                  <c:v>0.66</c:v>
                </c:pt>
                <c:pt idx="8">
                  <c:v>0.65</c:v>
                </c:pt>
                <c:pt idx="9">
                  <c:v>0.64</c:v>
                </c:pt>
                <c:pt idx="10">
                  <c:v>0.64</c:v>
                </c:pt>
                <c:pt idx="11">
                  <c:v>0.65</c:v>
                </c:pt>
                <c:pt idx="12">
                  <c:v>0.71</c:v>
                </c:pt>
                <c:pt idx="13">
                  <c:v>0.68</c:v>
                </c:pt>
                <c:pt idx="14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axId val="1993099808"/>
        <c:axId val="1993099264"/>
      </c:barChart>
      <c:lineChart>
        <c:grouping val="standard"/>
        <c:varyColors val="0"/>
        <c:ser>
          <c:idx val="1"/>
          <c:order val="1"/>
          <c:tx>
            <c:v>min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Sheet1!$F$2:$F$16</c:f>
              <c:numCache>
                <c:formatCode>General</c:formatCode>
                <c:ptCount val="15"/>
                <c:pt idx="0">
                  <c:v>0.6</c:v>
                </c:pt>
                <c:pt idx="1">
                  <c:v>0.6</c:v>
                </c:pt>
                <c:pt idx="2">
                  <c:v>0.6</c:v>
                </c:pt>
                <c:pt idx="3">
                  <c:v>0.6</c:v>
                </c:pt>
                <c:pt idx="4">
                  <c:v>0.6</c:v>
                </c:pt>
                <c:pt idx="5">
                  <c:v>0.6</c:v>
                </c:pt>
                <c:pt idx="6">
                  <c:v>0.6</c:v>
                </c:pt>
                <c:pt idx="7">
                  <c:v>0.6</c:v>
                </c:pt>
                <c:pt idx="8">
                  <c:v>0.6</c:v>
                </c:pt>
                <c:pt idx="9">
                  <c:v>0.6</c:v>
                </c:pt>
                <c:pt idx="10">
                  <c:v>0.6</c:v>
                </c:pt>
                <c:pt idx="11">
                  <c:v>0.6</c:v>
                </c:pt>
                <c:pt idx="12">
                  <c:v>0.6</c:v>
                </c:pt>
                <c:pt idx="13">
                  <c:v>0.6</c:v>
                </c:pt>
                <c:pt idx="14">
                  <c:v>0.6</c:v>
                </c:pt>
              </c:numCache>
            </c:numRef>
          </c:val>
          <c:smooth val="0"/>
        </c:ser>
        <c:ser>
          <c:idx val="2"/>
          <c:order val="2"/>
          <c:tx>
            <c:v>max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Sheet1!$G$2:$G$16</c:f>
              <c:numCache>
                <c:formatCode>General</c:formatCode>
                <c:ptCount val="15"/>
                <c:pt idx="0">
                  <c:v>0.71</c:v>
                </c:pt>
                <c:pt idx="1">
                  <c:v>0.71</c:v>
                </c:pt>
                <c:pt idx="2">
                  <c:v>0.71</c:v>
                </c:pt>
                <c:pt idx="3">
                  <c:v>0.71</c:v>
                </c:pt>
                <c:pt idx="4">
                  <c:v>0.71</c:v>
                </c:pt>
                <c:pt idx="5">
                  <c:v>0.71</c:v>
                </c:pt>
                <c:pt idx="6">
                  <c:v>0.71</c:v>
                </c:pt>
                <c:pt idx="7">
                  <c:v>0.71</c:v>
                </c:pt>
                <c:pt idx="8">
                  <c:v>0.71</c:v>
                </c:pt>
                <c:pt idx="9">
                  <c:v>0.71</c:v>
                </c:pt>
                <c:pt idx="10">
                  <c:v>0.71</c:v>
                </c:pt>
                <c:pt idx="11">
                  <c:v>0.71</c:v>
                </c:pt>
                <c:pt idx="12">
                  <c:v>0.71</c:v>
                </c:pt>
                <c:pt idx="13">
                  <c:v>0.71</c:v>
                </c:pt>
                <c:pt idx="14">
                  <c:v>0.71</c:v>
                </c:pt>
              </c:numCache>
            </c:numRef>
          </c:val>
          <c:smooth val="0"/>
        </c:ser>
        <c:ser>
          <c:idx val="3"/>
          <c:order val="3"/>
          <c:tx>
            <c:v>avg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Sheet1!$E$2:$E$16</c:f>
              <c:numCache>
                <c:formatCode>General</c:formatCode>
                <c:ptCount val="15"/>
                <c:pt idx="0">
                  <c:v>0.65466666666666662</c:v>
                </c:pt>
                <c:pt idx="1">
                  <c:v>0.65466666666666662</c:v>
                </c:pt>
                <c:pt idx="2">
                  <c:v>0.65466666666666662</c:v>
                </c:pt>
                <c:pt idx="3">
                  <c:v>0.65466666666666662</c:v>
                </c:pt>
                <c:pt idx="4">
                  <c:v>0.65466666666666662</c:v>
                </c:pt>
                <c:pt idx="5">
                  <c:v>0.65466666666666662</c:v>
                </c:pt>
                <c:pt idx="6">
                  <c:v>0.65466666666666662</c:v>
                </c:pt>
                <c:pt idx="7">
                  <c:v>0.65466666666666662</c:v>
                </c:pt>
                <c:pt idx="8">
                  <c:v>0.65466666666666662</c:v>
                </c:pt>
                <c:pt idx="9">
                  <c:v>0.65466666666666662</c:v>
                </c:pt>
                <c:pt idx="10">
                  <c:v>0.65466666666666662</c:v>
                </c:pt>
                <c:pt idx="11">
                  <c:v>0.65466666666666662</c:v>
                </c:pt>
                <c:pt idx="12">
                  <c:v>0.65466666666666662</c:v>
                </c:pt>
                <c:pt idx="13">
                  <c:v>0.65466666666666662</c:v>
                </c:pt>
                <c:pt idx="14">
                  <c:v>0.65466666666666662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3099808"/>
        <c:axId val="1993099264"/>
      </c:lineChart>
      <c:catAx>
        <c:axId val="199309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percobaan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099264"/>
        <c:crosses val="autoZero"/>
        <c:auto val="1"/>
        <c:lblAlgn val="ctr"/>
        <c:lblOffset val="100"/>
        <c:noMultiLvlLbl val="0"/>
      </c:catAx>
      <c:valAx>
        <c:axId val="1993099264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 (detik)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09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030950906567178"/>
          <c:y val="5.299927728258251E-2"/>
          <c:w val="0.78063492551625613"/>
          <c:h val="0.68172283692194457"/>
        </c:manualLayout>
      </c:layout>
      <c:barChart>
        <c:barDir val="col"/>
        <c:grouping val="clustered"/>
        <c:varyColors val="0"/>
        <c:ser>
          <c:idx val="0"/>
          <c:order val="0"/>
          <c:tx>
            <c:v>rata-rata 50 data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1"/>
            <c:trendlineLbl>
              <c:layout>
                <c:manualLayout>
                  <c:x val="3.9176071741032374E-2"/>
                  <c:y val="-7.1841280256634582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strRef>
              <c:f>Sheet4!$B$2:$J$2</c:f>
              <c:strCache>
                <c:ptCount val="9"/>
                <c:pt idx="0">
                  <c:v>10^1</c:v>
                </c:pt>
                <c:pt idx="1">
                  <c:v>10^2</c:v>
                </c:pt>
                <c:pt idx="2">
                  <c:v>10^3</c:v>
                </c:pt>
                <c:pt idx="3">
                  <c:v>10^4</c:v>
                </c:pt>
                <c:pt idx="4">
                  <c:v>10^5</c:v>
                </c:pt>
                <c:pt idx="5">
                  <c:v>10^6</c:v>
                </c:pt>
                <c:pt idx="6">
                  <c:v>10^7</c:v>
                </c:pt>
                <c:pt idx="7">
                  <c:v>10^8</c:v>
                </c:pt>
                <c:pt idx="8">
                  <c:v>10^9</c:v>
                </c:pt>
              </c:strCache>
            </c:strRef>
          </c:cat>
          <c:val>
            <c:numRef>
              <c:f>Sheet4!$B$54:$J$54</c:f>
              <c:numCache>
                <c:formatCode>General</c:formatCode>
                <c:ptCount val="9"/>
                <c:pt idx="0">
                  <c:v>9.1999999999999998E-2</c:v>
                </c:pt>
                <c:pt idx="1">
                  <c:v>9.6599999999999978E-2</c:v>
                </c:pt>
                <c:pt idx="2">
                  <c:v>0.10220000000000001</c:v>
                </c:pt>
                <c:pt idx="3">
                  <c:v>0.10379999999999998</c:v>
                </c:pt>
                <c:pt idx="4">
                  <c:v>9.8400000000000001E-2</c:v>
                </c:pt>
                <c:pt idx="5">
                  <c:v>0.10639999999999997</c:v>
                </c:pt>
                <c:pt idx="6">
                  <c:v>0.10799999999999998</c:v>
                </c:pt>
                <c:pt idx="7">
                  <c:v>0.12500000000000003</c:v>
                </c:pt>
                <c:pt idx="8">
                  <c:v>0.12899999999999998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054288"/>
        <c:axId val="11305592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v>MAX</c:v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Sheet4!$B$2:$J$2</c15:sqref>
                        </c15:formulaRef>
                      </c:ext>
                    </c:extLst>
                    <c:strCache>
                      <c:ptCount val="9"/>
                      <c:pt idx="0">
                        <c:v>10^1</c:v>
                      </c:pt>
                      <c:pt idx="1">
                        <c:v>10^2</c:v>
                      </c:pt>
                      <c:pt idx="2">
                        <c:v>10^3</c:v>
                      </c:pt>
                      <c:pt idx="3">
                        <c:v>10^4</c:v>
                      </c:pt>
                      <c:pt idx="4">
                        <c:v>10^5</c:v>
                      </c:pt>
                      <c:pt idx="5">
                        <c:v>10^6</c:v>
                      </c:pt>
                      <c:pt idx="6">
                        <c:v>10^7</c:v>
                      </c:pt>
                      <c:pt idx="7">
                        <c:v>10^8</c:v>
                      </c:pt>
                      <c:pt idx="8">
                        <c:v>10^9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Sheet4!$B$55:$J$55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0.11</c:v>
                      </c:pt>
                      <c:pt idx="1">
                        <c:v>0.13</c:v>
                      </c:pt>
                      <c:pt idx="2">
                        <c:v>0.15</c:v>
                      </c:pt>
                      <c:pt idx="3">
                        <c:v>0.16</c:v>
                      </c:pt>
                      <c:pt idx="4">
                        <c:v>0.12</c:v>
                      </c:pt>
                      <c:pt idx="5">
                        <c:v>0.14000000000000001</c:v>
                      </c:pt>
                      <c:pt idx="6">
                        <c:v>0.2</c:v>
                      </c:pt>
                      <c:pt idx="7">
                        <c:v>0.26</c:v>
                      </c:pt>
                      <c:pt idx="8">
                        <c:v>0.17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v>MIN</c:v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Sheet4!$B$2:$J$2</c15:sqref>
                        </c15:formulaRef>
                      </c:ext>
                    </c:extLst>
                    <c:strCache>
                      <c:ptCount val="9"/>
                      <c:pt idx="0">
                        <c:v>10^1</c:v>
                      </c:pt>
                      <c:pt idx="1">
                        <c:v>10^2</c:v>
                      </c:pt>
                      <c:pt idx="2">
                        <c:v>10^3</c:v>
                      </c:pt>
                      <c:pt idx="3">
                        <c:v>10^4</c:v>
                      </c:pt>
                      <c:pt idx="4">
                        <c:v>10^5</c:v>
                      </c:pt>
                      <c:pt idx="5">
                        <c:v>10^6</c:v>
                      </c:pt>
                      <c:pt idx="6">
                        <c:v>10^7</c:v>
                      </c:pt>
                      <c:pt idx="7">
                        <c:v>10^8</c:v>
                      </c:pt>
                      <c:pt idx="8">
                        <c:v>10^9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Sheet4!$B$56:$J$56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7.0000000000000007E-2</c:v>
                      </c:pt>
                      <c:pt idx="1">
                        <c:v>0.08</c:v>
                      </c:pt>
                      <c:pt idx="2">
                        <c:v>7.0000000000000007E-2</c:v>
                      </c:pt>
                      <c:pt idx="3">
                        <c:v>0.08</c:v>
                      </c:pt>
                      <c:pt idx="4">
                        <c:v>0.08</c:v>
                      </c:pt>
                      <c:pt idx="5">
                        <c:v>0.09</c:v>
                      </c:pt>
                      <c:pt idx="6">
                        <c:v>0.08</c:v>
                      </c:pt>
                      <c:pt idx="7">
                        <c:v>0.09</c:v>
                      </c:pt>
                      <c:pt idx="8">
                        <c:v>0.1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13054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panjang string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55920"/>
        <c:crosses val="autoZero"/>
        <c:auto val="1"/>
        <c:lblAlgn val="ctr"/>
        <c:lblOffset val="100"/>
        <c:noMultiLvlLbl val="0"/>
      </c:catAx>
      <c:valAx>
        <c:axId val="11305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 (detik)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5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720004761823777"/>
          <c:y val="6.5986802639472111E-2"/>
          <c:w val="0.77320312012834247"/>
          <c:h val="0.6324029682252525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numRef>
              <c:f>Sheet5!$B$2:$K$2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cat>
          <c:val>
            <c:numRef>
              <c:f>Sheet5!$B$54:$K$54</c:f>
              <c:numCache>
                <c:formatCode>General</c:formatCode>
                <c:ptCount val="10"/>
                <c:pt idx="0">
                  <c:v>0.10099999999999999</c:v>
                </c:pt>
                <c:pt idx="1">
                  <c:v>0.10580000000000001</c:v>
                </c:pt>
                <c:pt idx="2">
                  <c:v>0.10519999999999997</c:v>
                </c:pt>
                <c:pt idx="3">
                  <c:v>0.10980000000000004</c:v>
                </c:pt>
                <c:pt idx="4">
                  <c:v>0.11720000000000004</c:v>
                </c:pt>
                <c:pt idx="5">
                  <c:v>0.12300000000000005</c:v>
                </c:pt>
                <c:pt idx="6">
                  <c:v>0.13279999999999997</c:v>
                </c:pt>
                <c:pt idx="7">
                  <c:v>0.14600000000000002</c:v>
                </c:pt>
                <c:pt idx="8">
                  <c:v>0.15780000000000005</c:v>
                </c:pt>
                <c:pt idx="9">
                  <c:v>0.17240000000000005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8915856"/>
        <c:axId val="204891313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Sheet5!$B$2:$K$2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  <c:pt idx="5">
                        <c:v>60</c:v>
                      </c:pt>
                      <c:pt idx="6">
                        <c:v>70</c:v>
                      </c:pt>
                      <c:pt idx="7">
                        <c:v>80</c:v>
                      </c:pt>
                      <c:pt idx="8">
                        <c:v>90</c:v>
                      </c:pt>
                      <c:pt idx="9">
                        <c:v>100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Sheet5!$B$55:$K$55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0.08</c:v>
                      </c:pt>
                      <c:pt idx="1">
                        <c:v>0.09</c:v>
                      </c:pt>
                      <c:pt idx="2">
                        <c:v>0.09</c:v>
                      </c:pt>
                      <c:pt idx="3">
                        <c:v>0.1</c:v>
                      </c:pt>
                      <c:pt idx="4">
                        <c:v>0.1</c:v>
                      </c:pt>
                      <c:pt idx="5">
                        <c:v>0.1</c:v>
                      </c:pt>
                      <c:pt idx="6">
                        <c:v>0.12</c:v>
                      </c:pt>
                      <c:pt idx="7">
                        <c:v>0.12</c:v>
                      </c:pt>
                      <c:pt idx="8">
                        <c:v>0.14000000000000001</c:v>
                      </c:pt>
                      <c:pt idx="9">
                        <c:v>0.15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Sheet5!$B$2:$K$2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</c:v>
                      </c:pt>
                      <c:pt idx="1">
                        <c:v>20</c:v>
                      </c:pt>
                      <c:pt idx="2">
                        <c:v>30</c:v>
                      </c:pt>
                      <c:pt idx="3">
                        <c:v>40</c:v>
                      </c:pt>
                      <c:pt idx="4">
                        <c:v>50</c:v>
                      </c:pt>
                      <c:pt idx="5">
                        <c:v>60</c:v>
                      </c:pt>
                      <c:pt idx="6">
                        <c:v>70</c:v>
                      </c:pt>
                      <c:pt idx="7">
                        <c:v>80</c:v>
                      </c:pt>
                      <c:pt idx="8">
                        <c:v>90</c:v>
                      </c:pt>
                      <c:pt idx="9">
                        <c:v>100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Sheet5!$B$56:$K$56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0.13</c:v>
                      </c:pt>
                      <c:pt idx="1">
                        <c:v>0.13</c:v>
                      </c:pt>
                      <c:pt idx="2">
                        <c:v>0.13</c:v>
                      </c:pt>
                      <c:pt idx="3">
                        <c:v>0.15</c:v>
                      </c:pt>
                      <c:pt idx="4">
                        <c:v>0.17</c:v>
                      </c:pt>
                      <c:pt idx="5">
                        <c:v>0.15</c:v>
                      </c:pt>
                      <c:pt idx="6">
                        <c:v>0.22</c:v>
                      </c:pt>
                      <c:pt idx="7">
                        <c:v>0.2</c:v>
                      </c:pt>
                      <c:pt idx="8">
                        <c:v>0.19</c:v>
                      </c:pt>
                      <c:pt idx="9">
                        <c:v>0.22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2048915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Panjang </a:t>
                </a:r>
                <a:r>
                  <a:rPr lang="en-US" i="1"/>
                  <a:t>regular</a:t>
                </a:r>
                <a:r>
                  <a:rPr lang="en-US" i="1" baseline="0"/>
                  <a:t> expression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8913136"/>
        <c:crosses val="autoZero"/>
        <c:auto val="1"/>
        <c:lblAlgn val="ctr"/>
        <c:lblOffset val="100"/>
        <c:noMultiLvlLbl val="0"/>
      </c:catAx>
      <c:valAx>
        <c:axId val="204891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 (detik)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891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533397958084614"/>
          <c:y val="0.89876953743109644"/>
          <c:w val="0.60933175739641621"/>
          <c:h val="0.101230462568903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/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/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/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EBCF2031-683B-4FD9-B258-CAE543547B57}" type="presOf" srcId="{3C473ECA-3F5C-4357-B851-F7A8D3096619}" destId="{F5D83687-4C88-4160-8DA3-696E40FFEC99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DAC20CE8-3A17-4785-9BB4-CB7AF691BEE4}" type="presOf" srcId="{9C075566-A821-46EF-8984-799E9B9B4378}" destId="{AFCAE0F8-E9E4-47BD-AE40-451E9B9625C0}" srcOrd="0" destOrd="0" presId="urn:microsoft.com/office/officeart/2005/8/layout/hChevron3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BB941E23-DE58-49B1-83A6-488AFDFB1991}" type="presOf" srcId="{784CA9F9-647E-40D4-9C10-D268A79E7B2A}" destId="{8804AB6B-2E27-4070-A994-45466003B94E}" srcOrd="0" destOrd="0" presId="urn:microsoft.com/office/officeart/2005/8/layout/hChevron3"/>
    <dgm:cxn modelId="{B4DD2EC4-B9BB-42BD-939C-36C5FCA15CCA}" type="presOf" srcId="{42886C1E-1D79-4332-865C-9A5847A4A505}" destId="{3CF20EC0-33EC-45C1-9833-FC3919D52B92}" srcOrd="0" destOrd="0" presId="urn:microsoft.com/office/officeart/2005/8/layout/hChevron3"/>
    <dgm:cxn modelId="{6E4F6CA5-A75E-4C51-8BFC-860CDC3E555A}" type="presOf" srcId="{987C8862-CA2F-4F89-9352-20094804A32F}" destId="{E96D8E38-7771-4077-9A29-CEC3AC998AEF}" srcOrd="0" destOrd="0" presId="urn:microsoft.com/office/officeart/2005/8/layout/hChevron3"/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D2FC70B0-9ECA-47CB-8910-A403333B63BC}" type="presParOf" srcId="{3CF20EC0-33EC-45C1-9833-FC3919D52B92}" destId="{E96D8E38-7771-4077-9A29-CEC3AC998AEF}" srcOrd="0" destOrd="0" presId="urn:microsoft.com/office/officeart/2005/8/layout/hChevron3"/>
    <dgm:cxn modelId="{F3B7305A-6435-4C4A-BEE4-0989704AD1D5}" type="presParOf" srcId="{3CF20EC0-33EC-45C1-9833-FC3919D52B92}" destId="{E5880003-AF57-45AC-8098-457EAEB8BAA4}" srcOrd="1" destOrd="0" presId="urn:microsoft.com/office/officeart/2005/8/layout/hChevron3"/>
    <dgm:cxn modelId="{03364517-06A9-4B47-AD2A-36B5D213D061}" type="presParOf" srcId="{3CF20EC0-33EC-45C1-9833-FC3919D52B92}" destId="{F5D83687-4C88-4160-8DA3-696E40FFEC99}" srcOrd="2" destOrd="0" presId="urn:microsoft.com/office/officeart/2005/8/layout/hChevron3"/>
    <dgm:cxn modelId="{6A62FF11-D60B-4BEA-86C5-7EDCA25191A7}" type="presParOf" srcId="{3CF20EC0-33EC-45C1-9833-FC3919D52B92}" destId="{61F542B4-2753-4C7F-906E-54BFA79D3C0A}" srcOrd="3" destOrd="0" presId="urn:microsoft.com/office/officeart/2005/8/layout/hChevron3"/>
    <dgm:cxn modelId="{83AEED18-51B7-4768-BCC3-62E201DC21A9}" type="presParOf" srcId="{3CF20EC0-33EC-45C1-9833-FC3919D52B92}" destId="{8804AB6B-2E27-4070-A994-45466003B94E}" srcOrd="4" destOrd="0" presId="urn:microsoft.com/office/officeart/2005/8/layout/hChevron3"/>
    <dgm:cxn modelId="{FC931013-5F5C-426D-B375-4D6D0D6E344C}" type="presParOf" srcId="{3CF20EC0-33EC-45C1-9833-FC3919D52B92}" destId="{E43E4D79-05AD-4BE1-AEE9-481E41D5D473}" srcOrd="5" destOrd="0" presId="urn:microsoft.com/office/officeart/2005/8/layout/hChevron3"/>
    <dgm:cxn modelId="{BC2886C6-B11D-40FE-A0B7-707C4843DA7B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/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/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/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C04FFD3D-3FCB-480C-BB08-D1DC67D3A075}" type="presOf" srcId="{784CA9F9-647E-40D4-9C10-D268A79E7B2A}" destId="{8804AB6B-2E27-4070-A994-45466003B94E}" srcOrd="0" destOrd="0" presId="urn:microsoft.com/office/officeart/2005/8/layout/hChevron3"/>
    <dgm:cxn modelId="{3E48AAFA-609C-498E-B5E0-C1139CF4FB5D}" type="presOf" srcId="{987C8862-CA2F-4F89-9352-20094804A32F}" destId="{E96D8E38-7771-4077-9A29-CEC3AC998AEF}" srcOrd="0" destOrd="0" presId="urn:microsoft.com/office/officeart/2005/8/layout/hChevron3"/>
    <dgm:cxn modelId="{12783C19-2412-4EAA-9F83-9BD4D4FD600A}" type="presOf" srcId="{42886C1E-1D79-4332-865C-9A5847A4A505}" destId="{3CF20EC0-33EC-45C1-9833-FC3919D52B92}" srcOrd="0" destOrd="0" presId="urn:microsoft.com/office/officeart/2005/8/layout/hChevron3"/>
    <dgm:cxn modelId="{E174BAF2-C5C8-4AC0-9CDF-70FAA6A13296}" type="presOf" srcId="{3C473ECA-3F5C-4357-B851-F7A8D3096619}" destId="{F5D83687-4C88-4160-8DA3-696E40FFEC99}" srcOrd="0" destOrd="0" presId="urn:microsoft.com/office/officeart/2005/8/layout/hChevron3"/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DB79BE05-6E7E-4F1A-9508-6A9B366A8DF2}" type="presOf" srcId="{9C075566-A821-46EF-8984-799E9B9B4378}" destId="{AFCAE0F8-E9E4-47BD-AE40-451E9B9625C0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B9608886-CB9A-48B7-93FD-A1FBF34E3F69}" type="presParOf" srcId="{3CF20EC0-33EC-45C1-9833-FC3919D52B92}" destId="{E96D8E38-7771-4077-9A29-CEC3AC998AEF}" srcOrd="0" destOrd="0" presId="urn:microsoft.com/office/officeart/2005/8/layout/hChevron3"/>
    <dgm:cxn modelId="{945468AE-554D-49E2-AA77-836141FBD686}" type="presParOf" srcId="{3CF20EC0-33EC-45C1-9833-FC3919D52B92}" destId="{E5880003-AF57-45AC-8098-457EAEB8BAA4}" srcOrd="1" destOrd="0" presId="urn:microsoft.com/office/officeart/2005/8/layout/hChevron3"/>
    <dgm:cxn modelId="{A1C861B9-B9BE-4386-8062-E975956F24CE}" type="presParOf" srcId="{3CF20EC0-33EC-45C1-9833-FC3919D52B92}" destId="{F5D83687-4C88-4160-8DA3-696E40FFEC99}" srcOrd="2" destOrd="0" presId="urn:microsoft.com/office/officeart/2005/8/layout/hChevron3"/>
    <dgm:cxn modelId="{592E11BF-49D9-4255-B588-22579F37DB6A}" type="presParOf" srcId="{3CF20EC0-33EC-45C1-9833-FC3919D52B92}" destId="{61F542B4-2753-4C7F-906E-54BFA79D3C0A}" srcOrd="3" destOrd="0" presId="urn:microsoft.com/office/officeart/2005/8/layout/hChevron3"/>
    <dgm:cxn modelId="{57487209-F8BC-4839-A100-DF83EEE54AED}" type="presParOf" srcId="{3CF20EC0-33EC-45C1-9833-FC3919D52B92}" destId="{8804AB6B-2E27-4070-A994-45466003B94E}" srcOrd="4" destOrd="0" presId="urn:microsoft.com/office/officeart/2005/8/layout/hChevron3"/>
    <dgm:cxn modelId="{0EA2054E-918C-4F83-A9C6-089749CCFAB0}" type="presParOf" srcId="{3CF20EC0-33EC-45C1-9833-FC3919D52B92}" destId="{E43E4D79-05AD-4BE1-AEE9-481E41D5D473}" srcOrd="5" destOrd="0" presId="urn:microsoft.com/office/officeart/2005/8/layout/hChevron3"/>
    <dgm:cxn modelId="{6C3322DD-D6BF-4593-8EB6-3527DCC5DAE6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/>
      <dgm:spPr/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/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/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31B0B51E-A2DC-41F2-9070-BABA05182479}" type="presOf" srcId="{3C473ECA-3F5C-4357-B851-F7A8D3096619}" destId="{F5D83687-4C88-4160-8DA3-696E40FFEC99}" srcOrd="0" destOrd="0" presId="urn:microsoft.com/office/officeart/2005/8/layout/hChevron3"/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332A1122-9BF0-4C25-BD20-0BB4B4C4BC41}" type="presOf" srcId="{987C8862-CA2F-4F89-9352-20094804A32F}" destId="{E96D8E38-7771-4077-9A29-CEC3AC998AEF}" srcOrd="0" destOrd="0" presId="urn:microsoft.com/office/officeart/2005/8/layout/hChevron3"/>
    <dgm:cxn modelId="{8EDDF0A4-8691-4309-B1FB-BFFA2515ECAE}" type="presOf" srcId="{784CA9F9-647E-40D4-9C10-D268A79E7B2A}" destId="{8804AB6B-2E27-4070-A994-45466003B94E}" srcOrd="0" destOrd="0" presId="urn:microsoft.com/office/officeart/2005/8/layout/hChevron3"/>
    <dgm:cxn modelId="{D9D4658A-338E-4AB6-A57D-7AC12AF2F046}" type="presOf" srcId="{42886C1E-1D79-4332-865C-9A5847A4A505}" destId="{3CF20EC0-33EC-45C1-9833-FC3919D52B92}" srcOrd="0" destOrd="0" presId="urn:microsoft.com/office/officeart/2005/8/layout/hChevron3"/>
    <dgm:cxn modelId="{0A59DE2A-CDB4-4D6A-A5EB-A7830C28F3C1}" type="presOf" srcId="{9C075566-A821-46EF-8984-799E9B9B4378}" destId="{AFCAE0F8-E9E4-47BD-AE40-451E9B9625C0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B1AEE31D-137C-4FBE-B7B6-B41EADCD747B}" type="presParOf" srcId="{3CF20EC0-33EC-45C1-9833-FC3919D52B92}" destId="{E96D8E38-7771-4077-9A29-CEC3AC998AEF}" srcOrd="0" destOrd="0" presId="urn:microsoft.com/office/officeart/2005/8/layout/hChevron3"/>
    <dgm:cxn modelId="{2F5389E8-6A20-4D76-890B-F1D75DFAEC73}" type="presParOf" srcId="{3CF20EC0-33EC-45C1-9833-FC3919D52B92}" destId="{E5880003-AF57-45AC-8098-457EAEB8BAA4}" srcOrd="1" destOrd="0" presId="urn:microsoft.com/office/officeart/2005/8/layout/hChevron3"/>
    <dgm:cxn modelId="{4F9AE62D-A51F-4516-91C1-6F003CE5E3A8}" type="presParOf" srcId="{3CF20EC0-33EC-45C1-9833-FC3919D52B92}" destId="{F5D83687-4C88-4160-8DA3-696E40FFEC99}" srcOrd="2" destOrd="0" presId="urn:microsoft.com/office/officeart/2005/8/layout/hChevron3"/>
    <dgm:cxn modelId="{3685C89C-2DC1-447B-B1A1-C3D03F39BC42}" type="presParOf" srcId="{3CF20EC0-33EC-45C1-9833-FC3919D52B92}" destId="{61F542B4-2753-4C7F-906E-54BFA79D3C0A}" srcOrd="3" destOrd="0" presId="urn:microsoft.com/office/officeart/2005/8/layout/hChevron3"/>
    <dgm:cxn modelId="{A8CA0848-12BB-4A65-9F9D-F1455E4B41CB}" type="presParOf" srcId="{3CF20EC0-33EC-45C1-9833-FC3919D52B92}" destId="{8804AB6B-2E27-4070-A994-45466003B94E}" srcOrd="4" destOrd="0" presId="urn:microsoft.com/office/officeart/2005/8/layout/hChevron3"/>
    <dgm:cxn modelId="{2F2CC652-D6E0-45B1-A63A-1BE5B57A1EC2}" type="presParOf" srcId="{3CF20EC0-33EC-45C1-9833-FC3919D52B92}" destId="{E43E4D79-05AD-4BE1-AEE9-481E41D5D473}" srcOrd="5" destOrd="0" presId="urn:microsoft.com/office/officeart/2005/8/layout/hChevron3"/>
    <dgm:cxn modelId="{DC4718E1-76E9-4E7F-8E1B-CB266E6F39D8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/>
      <dgm:spPr/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/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/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38097AA4-0606-423E-A33B-D40DA1E582CE}" type="presOf" srcId="{784CA9F9-647E-40D4-9C10-D268A79E7B2A}" destId="{8804AB6B-2E27-4070-A994-45466003B94E}" srcOrd="0" destOrd="0" presId="urn:microsoft.com/office/officeart/2005/8/layout/hChevron3"/>
    <dgm:cxn modelId="{3BC8A358-DE41-4811-9F9E-025173905778}" type="presOf" srcId="{987C8862-CA2F-4F89-9352-20094804A32F}" destId="{E96D8E38-7771-4077-9A29-CEC3AC998AEF}" srcOrd="0" destOrd="0" presId="urn:microsoft.com/office/officeart/2005/8/layout/hChevron3"/>
    <dgm:cxn modelId="{3FC95AAB-3E00-4507-8D04-D06779EA8480}" type="presOf" srcId="{42886C1E-1D79-4332-865C-9A5847A4A505}" destId="{3CF20EC0-33EC-45C1-9833-FC3919D52B92}" srcOrd="0" destOrd="0" presId="urn:microsoft.com/office/officeart/2005/8/layout/hChevron3"/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72E39349-DAD1-4DA2-BC35-164178F66C91}" type="presOf" srcId="{3C473ECA-3F5C-4357-B851-F7A8D3096619}" destId="{F5D83687-4C88-4160-8DA3-696E40FFEC99}" srcOrd="0" destOrd="0" presId="urn:microsoft.com/office/officeart/2005/8/layout/hChevron3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25BF6F6B-FAB2-4B39-B37F-C2841255E98D}" type="presOf" srcId="{9C075566-A821-46EF-8984-799E9B9B4378}" destId="{AFCAE0F8-E9E4-47BD-AE40-451E9B9625C0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98480A4A-8077-4D1F-A89C-3609E4554E7C}" type="presParOf" srcId="{3CF20EC0-33EC-45C1-9833-FC3919D52B92}" destId="{E96D8E38-7771-4077-9A29-CEC3AC998AEF}" srcOrd="0" destOrd="0" presId="urn:microsoft.com/office/officeart/2005/8/layout/hChevron3"/>
    <dgm:cxn modelId="{142FF07B-EB37-462E-88A3-A73B07758D9B}" type="presParOf" srcId="{3CF20EC0-33EC-45C1-9833-FC3919D52B92}" destId="{E5880003-AF57-45AC-8098-457EAEB8BAA4}" srcOrd="1" destOrd="0" presId="urn:microsoft.com/office/officeart/2005/8/layout/hChevron3"/>
    <dgm:cxn modelId="{64CC1CEF-6AD5-4252-849B-C7340CD4B97F}" type="presParOf" srcId="{3CF20EC0-33EC-45C1-9833-FC3919D52B92}" destId="{F5D83687-4C88-4160-8DA3-696E40FFEC99}" srcOrd="2" destOrd="0" presId="urn:microsoft.com/office/officeart/2005/8/layout/hChevron3"/>
    <dgm:cxn modelId="{A3B44B8D-DC4A-42C3-B48A-48D54F9C971E}" type="presParOf" srcId="{3CF20EC0-33EC-45C1-9833-FC3919D52B92}" destId="{61F542B4-2753-4C7F-906E-54BFA79D3C0A}" srcOrd="3" destOrd="0" presId="urn:microsoft.com/office/officeart/2005/8/layout/hChevron3"/>
    <dgm:cxn modelId="{D4C75937-FA87-4AD2-8D70-F588175B2F4E}" type="presParOf" srcId="{3CF20EC0-33EC-45C1-9833-FC3919D52B92}" destId="{8804AB6B-2E27-4070-A994-45466003B94E}" srcOrd="4" destOrd="0" presId="urn:microsoft.com/office/officeart/2005/8/layout/hChevron3"/>
    <dgm:cxn modelId="{B42E1D00-8F36-4328-9940-D474959C4F90}" type="presParOf" srcId="{3CF20EC0-33EC-45C1-9833-FC3919D52B92}" destId="{E43E4D79-05AD-4BE1-AEE9-481E41D5D473}" srcOrd="5" destOrd="0" presId="urn:microsoft.com/office/officeart/2005/8/layout/hChevron3"/>
    <dgm:cxn modelId="{FAA64761-E258-489C-A868-81458906F21B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886C1E-1D79-4332-865C-9A5847A4A505}" type="doc">
      <dgm:prSet loTypeId="urn:microsoft.com/office/officeart/2005/8/layout/hChevron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7C8862-CA2F-4F89-9352-20094804A32F}">
      <dgm:prSet phldrT="[Text]"/>
      <dgm:spPr/>
      <dgm:t>
        <a:bodyPr/>
        <a:lstStyle/>
        <a:p>
          <a:r>
            <a:rPr lang="en-US" dirty="0" err="1" smtClean="0"/>
            <a:t>Pendahuluan</a:t>
          </a:r>
          <a:endParaRPr lang="en-US" dirty="0"/>
        </a:p>
      </dgm:t>
    </dgm:pt>
    <dgm:pt modelId="{08CFCE41-7AF2-4E02-A7B2-42EFE5B8C1BD}" type="parTrans" cxnId="{616BB246-D5E9-4309-97E0-86448C14E5CF}">
      <dgm:prSet/>
      <dgm:spPr/>
      <dgm:t>
        <a:bodyPr/>
        <a:lstStyle/>
        <a:p>
          <a:endParaRPr lang="en-US"/>
        </a:p>
      </dgm:t>
    </dgm:pt>
    <dgm:pt modelId="{026EB377-81EE-47FB-AFD5-C48475A6A348}" type="sibTrans" cxnId="{616BB246-D5E9-4309-97E0-86448C14E5CF}">
      <dgm:prSet/>
      <dgm:spPr/>
      <dgm:t>
        <a:bodyPr/>
        <a:lstStyle/>
        <a:p>
          <a:endParaRPr lang="en-US"/>
        </a:p>
      </dgm:t>
    </dgm:pt>
    <dgm:pt modelId="{3C473ECA-3F5C-4357-B851-F7A8D3096619}">
      <dgm:prSet phldrT="[Text]"/>
      <dgm:spPr/>
      <dgm:t>
        <a:bodyPr/>
        <a:lstStyle/>
        <a:p>
          <a:r>
            <a:rPr lang="en-US" dirty="0" err="1" smtClean="0"/>
            <a:t>Desain</a:t>
          </a:r>
          <a:r>
            <a:rPr lang="en-US" dirty="0" smtClean="0"/>
            <a:t> &amp; </a:t>
          </a:r>
          <a:r>
            <a:rPr lang="en-US" dirty="0" err="1" smtClean="0"/>
            <a:t>Ilustrasi</a:t>
          </a:r>
          <a:endParaRPr lang="en-US" dirty="0"/>
        </a:p>
      </dgm:t>
    </dgm:pt>
    <dgm:pt modelId="{0A609367-3DB4-4E19-AB35-58306EC5F121}" type="parTrans" cxnId="{A8DE8403-9372-463A-8D5F-ADCB76BECC87}">
      <dgm:prSet/>
      <dgm:spPr/>
      <dgm:t>
        <a:bodyPr/>
        <a:lstStyle/>
        <a:p>
          <a:endParaRPr lang="en-US"/>
        </a:p>
      </dgm:t>
    </dgm:pt>
    <dgm:pt modelId="{9DA50AC5-F2F8-4F60-830C-B564D2693A02}" type="sibTrans" cxnId="{A8DE8403-9372-463A-8D5F-ADCB76BECC87}">
      <dgm:prSet/>
      <dgm:spPr/>
      <dgm:t>
        <a:bodyPr/>
        <a:lstStyle/>
        <a:p>
          <a:endParaRPr lang="en-US"/>
        </a:p>
      </dgm:t>
    </dgm:pt>
    <dgm:pt modelId="{784CA9F9-647E-40D4-9C10-D268A79E7B2A}">
      <dgm:prSet phldrT="[Text]"/>
      <dgm:spPr/>
      <dgm:t>
        <a:bodyPr/>
        <a:lstStyle/>
        <a:p>
          <a:r>
            <a:rPr lang="en-US" dirty="0" err="1" smtClean="0"/>
            <a:t>Uji</a:t>
          </a:r>
          <a:r>
            <a:rPr lang="en-US" dirty="0" smtClean="0"/>
            <a:t> </a:t>
          </a:r>
          <a:r>
            <a:rPr lang="en-US" dirty="0" err="1" smtClean="0"/>
            <a:t>Coba</a:t>
          </a:r>
          <a:r>
            <a:rPr lang="en-US" dirty="0" smtClean="0"/>
            <a:t> &amp; </a:t>
          </a:r>
          <a:r>
            <a:rPr lang="en-US" dirty="0" err="1" smtClean="0"/>
            <a:t>Evaluasi</a:t>
          </a:r>
          <a:endParaRPr lang="en-US" dirty="0"/>
        </a:p>
      </dgm:t>
    </dgm:pt>
    <dgm:pt modelId="{F6AAB896-07A5-417A-98E3-B1CDF2554AED}" type="parTrans" cxnId="{26AA4F7E-EB9D-4E42-80AD-34BA5484C4D3}">
      <dgm:prSet/>
      <dgm:spPr/>
      <dgm:t>
        <a:bodyPr/>
        <a:lstStyle/>
        <a:p>
          <a:endParaRPr lang="en-US"/>
        </a:p>
      </dgm:t>
    </dgm:pt>
    <dgm:pt modelId="{356F9479-E5B5-41C1-80C1-5F2A4723FD71}" type="sibTrans" cxnId="{26AA4F7E-EB9D-4E42-80AD-34BA5484C4D3}">
      <dgm:prSet/>
      <dgm:spPr/>
      <dgm:t>
        <a:bodyPr/>
        <a:lstStyle/>
        <a:p>
          <a:endParaRPr lang="en-US"/>
        </a:p>
      </dgm:t>
    </dgm:pt>
    <dgm:pt modelId="{9C075566-A821-46EF-8984-799E9B9B4378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 smtClean="0"/>
            <a:t>Kesimpulan</a:t>
          </a:r>
          <a:r>
            <a:rPr lang="en-US" dirty="0" smtClean="0"/>
            <a:t> &amp; Saran</a:t>
          </a:r>
          <a:endParaRPr lang="en-US" dirty="0"/>
        </a:p>
      </dgm:t>
    </dgm:pt>
    <dgm:pt modelId="{52C8721C-D269-498C-832F-70070C8FDA9B}" type="parTrans" cxnId="{7C23D745-F93C-49E6-ABC0-A37184E71C3D}">
      <dgm:prSet/>
      <dgm:spPr/>
      <dgm:t>
        <a:bodyPr/>
        <a:lstStyle/>
        <a:p>
          <a:endParaRPr lang="en-US"/>
        </a:p>
      </dgm:t>
    </dgm:pt>
    <dgm:pt modelId="{BA4ACEFC-3207-4D80-B46A-96DF71D8835B}" type="sibTrans" cxnId="{7C23D745-F93C-49E6-ABC0-A37184E71C3D}">
      <dgm:prSet/>
      <dgm:spPr/>
      <dgm:t>
        <a:bodyPr/>
        <a:lstStyle/>
        <a:p>
          <a:endParaRPr lang="en-US"/>
        </a:p>
      </dgm:t>
    </dgm:pt>
    <dgm:pt modelId="{3CF20EC0-33EC-45C1-9833-FC3919D52B92}" type="pres">
      <dgm:prSet presAssocID="{42886C1E-1D79-4332-865C-9A5847A4A5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6D8E38-7771-4077-9A29-CEC3AC998AEF}" type="pres">
      <dgm:prSet presAssocID="{987C8862-CA2F-4F89-9352-20094804A32F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880003-AF57-45AC-8098-457EAEB8BAA4}" type="pres">
      <dgm:prSet presAssocID="{026EB377-81EE-47FB-AFD5-C48475A6A348}" presName="parSpace" presStyleCnt="0"/>
      <dgm:spPr/>
    </dgm:pt>
    <dgm:pt modelId="{F5D83687-4C88-4160-8DA3-696E40FFEC99}" type="pres">
      <dgm:prSet presAssocID="{3C473ECA-3F5C-4357-B851-F7A8D3096619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542B4-2753-4C7F-906E-54BFA79D3C0A}" type="pres">
      <dgm:prSet presAssocID="{9DA50AC5-F2F8-4F60-830C-B564D2693A02}" presName="parSpace" presStyleCnt="0"/>
      <dgm:spPr/>
    </dgm:pt>
    <dgm:pt modelId="{8804AB6B-2E27-4070-A994-45466003B94E}" type="pres">
      <dgm:prSet presAssocID="{784CA9F9-647E-40D4-9C10-D268A79E7B2A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E4D79-05AD-4BE1-AEE9-481E41D5D473}" type="pres">
      <dgm:prSet presAssocID="{356F9479-E5B5-41C1-80C1-5F2A4723FD71}" presName="parSpace" presStyleCnt="0"/>
      <dgm:spPr/>
    </dgm:pt>
    <dgm:pt modelId="{AFCAE0F8-E9E4-47BD-AE40-451E9B9625C0}" type="pres">
      <dgm:prSet presAssocID="{9C075566-A821-46EF-8984-799E9B9B4378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AA4F7E-EB9D-4E42-80AD-34BA5484C4D3}" srcId="{42886C1E-1D79-4332-865C-9A5847A4A505}" destId="{784CA9F9-647E-40D4-9C10-D268A79E7B2A}" srcOrd="2" destOrd="0" parTransId="{F6AAB896-07A5-417A-98E3-B1CDF2554AED}" sibTransId="{356F9479-E5B5-41C1-80C1-5F2A4723FD71}"/>
    <dgm:cxn modelId="{AA68F10A-C915-487F-B09F-480858E0C389}" type="presOf" srcId="{3C473ECA-3F5C-4357-B851-F7A8D3096619}" destId="{F5D83687-4C88-4160-8DA3-696E40FFEC99}" srcOrd="0" destOrd="0" presId="urn:microsoft.com/office/officeart/2005/8/layout/hChevron3"/>
    <dgm:cxn modelId="{29BD5E48-9D50-460D-BAEF-8F11F3E6FBE1}" type="presOf" srcId="{987C8862-CA2F-4F89-9352-20094804A32F}" destId="{E96D8E38-7771-4077-9A29-CEC3AC998AEF}" srcOrd="0" destOrd="0" presId="urn:microsoft.com/office/officeart/2005/8/layout/hChevron3"/>
    <dgm:cxn modelId="{616BB246-D5E9-4309-97E0-86448C14E5CF}" srcId="{42886C1E-1D79-4332-865C-9A5847A4A505}" destId="{987C8862-CA2F-4F89-9352-20094804A32F}" srcOrd="0" destOrd="0" parTransId="{08CFCE41-7AF2-4E02-A7B2-42EFE5B8C1BD}" sibTransId="{026EB377-81EE-47FB-AFD5-C48475A6A348}"/>
    <dgm:cxn modelId="{A8DE8403-9372-463A-8D5F-ADCB76BECC87}" srcId="{42886C1E-1D79-4332-865C-9A5847A4A505}" destId="{3C473ECA-3F5C-4357-B851-F7A8D3096619}" srcOrd="1" destOrd="0" parTransId="{0A609367-3DB4-4E19-AB35-58306EC5F121}" sibTransId="{9DA50AC5-F2F8-4F60-830C-B564D2693A02}"/>
    <dgm:cxn modelId="{26EA616E-2EEA-4475-A031-E8823235373B}" type="presOf" srcId="{42886C1E-1D79-4332-865C-9A5847A4A505}" destId="{3CF20EC0-33EC-45C1-9833-FC3919D52B92}" srcOrd="0" destOrd="0" presId="urn:microsoft.com/office/officeart/2005/8/layout/hChevron3"/>
    <dgm:cxn modelId="{ED7A13E7-07E2-4A48-99C6-2124CDCAC5BE}" type="presOf" srcId="{784CA9F9-647E-40D4-9C10-D268A79E7B2A}" destId="{8804AB6B-2E27-4070-A994-45466003B94E}" srcOrd="0" destOrd="0" presId="urn:microsoft.com/office/officeart/2005/8/layout/hChevron3"/>
    <dgm:cxn modelId="{518F53BD-47C8-4B0F-A65A-6F2AAC361E6D}" type="presOf" srcId="{9C075566-A821-46EF-8984-799E9B9B4378}" destId="{AFCAE0F8-E9E4-47BD-AE40-451E9B9625C0}" srcOrd="0" destOrd="0" presId="urn:microsoft.com/office/officeart/2005/8/layout/hChevron3"/>
    <dgm:cxn modelId="{7C23D745-F93C-49E6-ABC0-A37184E71C3D}" srcId="{42886C1E-1D79-4332-865C-9A5847A4A505}" destId="{9C075566-A821-46EF-8984-799E9B9B4378}" srcOrd="3" destOrd="0" parTransId="{52C8721C-D269-498C-832F-70070C8FDA9B}" sibTransId="{BA4ACEFC-3207-4D80-B46A-96DF71D8835B}"/>
    <dgm:cxn modelId="{F06CDDF7-0AD8-4348-8C19-35035EFE5065}" type="presParOf" srcId="{3CF20EC0-33EC-45C1-9833-FC3919D52B92}" destId="{E96D8E38-7771-4077-9A29-CEC3AC998AEF}" srcOrd="0" destOrd="0" presId="urn:microsoft.com/office/officeart/2005/8/layout/hChevron3"/>
    <dgm:cxn modelId="{7ED91159-A88B-4C62-BCBA-B869B3E636A3}" type="presParOf" srcId="{3CF20EC0-33EC-45C1-9833-FC3919D52B92}" destId="{E5880003-AF57-45AC-8098-457EAEB8BAA4}" srcOrd="1" destOrd="0" presId="urn:microsoft.com/office/officeart/2005/8/layout/hChevron3"/>
    <dgm:cxn modelId="{FF1E9C41-3CFF-40C2-9CEF-9D5482DECBB1}" type="presParOf" srcId="{3CF20EC0-33EC-45C1-9833-FC3919D52B92}" destId="{F5D83687-4C88-4160-8DA3-696E40FFEC99}" srcOrd="2" destOrd="0" presId="urn:microsoft.com/office/officeart/2005/8/layout/hChevron3"/>
    <dgm:cxn modelId="{AD725000-A21F-4A1E-AAE6-432FBED319C7}" type="presParOf" srcId="{3CF20EC0-33EC-45C1-9833-FC3919D52B92}" destId="{61F542B4-2753-4C7F-906E-54BFA79D3C0A}" srcOrd="3" destOrd="0" presId="urn:microsoft.com/office/officeart/2005/8/layout/hChevron3"/>
    <dgm:cxn modelId="{9EE1C72B-3716-4CEA-9C14-DBB0E043BFD1}" type="presParOf" srcId="{3CF20EC0-33EC-45C1-9833-FC3919D52B92}" destId="{8804AB6B-2E27-4070-A994-45466003B94E}" srcOrd="4" destOrd="0" presId="urn:microsoft.com/office/officeart/2005/8/layout/hChevron3"/>
    <dgm:cxn modelId="{819D8429-DCFD-4730-BF46-EA153BECDE95}" type="presParOf" srcId="{3CF20EC0-33EC-45C1-9833-FC3919D52B92}" destId="{E43E4D79-05AD-4BE1-AEE9-481E41D5D473}" srcOrd="5" destOrd="0" presId="urn:microsoft.com/office/officeart/2005/8/layout/hChevron3"/>
    <dgm:cxn modelId="{E5EE0567-6120-4334-8503-684B4A3CA5BF}" type="presParOf" srcId="{3CF20EC0-33EC-45C1-9833-FC3919D52B92}" destId="{AFCAE0F8-E9E4-47BD-AE40-451E9B9625C0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D8E38-7771-4077-9A29-CEC3AC998AEF}">
      <dsp:nvSpPr>
        <dsp:cNvPr id="0" name=""/>
        <dsp:cNvSpPr/>
      </dsp:nvSpPr>
      <dsp:spPr>
        <a:xfrm>
          <a:off x="2946" y="1515553"/>
          <a:ext cx="2956619" cy="1182647"/>
        </a:xfrm>
        <a:prstGeom prst="homePlate">
          <a:avLst/>
        </a:prstGeom>
        <a:gradFill rotWithShape="1">
          <a:gsLst>
            <a:gs pos="0">
              <a:schemeClr val="accent1">
                <a:shade val="85000"/>
                <a:satMod val="130000"/>
              </a:schemeClr>
            </a:gs>
            <a:gs pos="34000">
              <a:schemeClr val="accent1">
                <a:shade val="87000"/>
                <a:satMod val="125000"/>
              </a:schemeClr>
            </a:gs>
            <a:gs pos="70000">
              <a:schemeClr val="accent1">
                <a:tint val="100000"/>
                <a:shade val="90000"/>
                <a:satMod val="130000"/>
              </a:schemeClr>
            </a:gs>
            <a:gs pos="100000">
              <a:schemeClr val="accent1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/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Pendahuluan</a:t>
          </a:r>
          <a:endParaRPr lang="en-US" sz="2700" kern="1200" dirty="0"/>
        </a:p>
      </dsp:txBody>
      <dsp:txXfrm>
        <a:off x="2946" y="1515553"/>
        <a:ext cx="2660957" cy="1182647"/>
      </dsp:txXfrm>
    </dsp:sp>
    <dsp:sp modelId="{F5D83687-4C88-4160-8DA3-696E40FFEC99}">
      <dsp:nvSpPr>
        <dsp:cNvPr id="0" name=""/>
        <dsp:cNvSpPr/>
      </dsp:nvSpPr>
      <dsp:spPr>
        <a:xfrm>
          <a:off x="2368242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Desain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Ilustrasi</a:t>
          </a:r>
          <a:endParaRPr lang="en-US" sz="2700" kern="1200" dirty="0"/>
        </a:p>
      </dsp:txBody>
      <dsp:txXfrm>
        <a:off x="2959566" y="1515553"/>
        <a:ext cx="1773972" cy="1182647"/>
      </dsp:txXfrm>
    </dsp:sp>
    <dsp:sp modelId="{8804AB6B-2E27-4070-A994-45466003B94E}">
      <dsp:nvSpPr>
        <dsp:cNvPr id="0" name=""/>
        <dsp:cNvSpPr/>
      </dsp:nvSpPr>
      <dsp:spPr>
        <a:xfrm>
          <a:off x="4733538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Uji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Coba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Evaluasi</a:t>
          </a:r>
          <a:endParaRPr lang="en-US" sz="2700" kern="1200" dirty="0"/>
        </a:p>
      </dsp:txBody>
      <dsp:txXfrm>
        <a:off x="5324862" y="1515553"/>
        <a:ext cx="1773972" cy="1182647"/>
      </dsp:txXfrm>
    </dsp:sp>
    <dsp:sp modelId="{AFCAE0F8-E9E4-47BD-AE40-451E9B9625C0}">
      <dsp:nvSpPr>
        <dsp:cNvPr id="0" name=""/>
        <dsp:cNvSpPr/>
      </dsp:nvSpPr>
      <dsp:spPr>
        <a:xfrm>
          <a:off x="7098833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Kesimpulan</a:t>
          </a:r>
          <a:r>
            <a:rPr lang="en-US" sz="2700" kern="1200" dirty="0" smtClean="0"/>
            <a:t> &amp; Saran</a:t>
          </a:r>
          <a:endParaRPr lang="en-US" sz="2700" kern="1200" dirty="0"/>
        </a:p>
      </dsp:txBody>
      <dsp:txXfrm>
        <a:off x="7690157" y="1515553"/>
        <a:ext cx="1773972" cy="1182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D8E38-7771-4077-9A29-CEC3AC998AEF}">
      <dsp:nvSpPr>
        <dsp:cNvPr id="0" name=""/>
        <dsp:cNvSpPr/>
      </dsp:nvSpPr>
      <dsp:spPr>
        <a:xfrm>
          <a:off x="2946" y="1515553"/>
          <a:ext cx="2956619" cy="1182647"/>
        </a:xfrm>
        <a:prstGeom prst="homePlate">
          <a:avLst/>
        </a:prstGeom>
        <a:solidFill>
          <a:srgbClr val="00B0F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Pendahuluan</a:t>
          </a:r>
          <a:endParaRPr lang="en-US" sz="2700" kern="1200" dirty="0"/>
        </a:p>
      </dsp:txBody>
      <dsp:txXfrm>
        <a:off x="2946" y="1515553"/>
        <a:ext cx="2660957" cy="1182647"/>
      </dsp:txXfrm>
    </dsp:sp>
    <dsp:sp modelId="{F5D83687-4C88-4160-8DA3-696E40FFEC99}">
      <dsp:nvSpPr>
        <dsp:cNvPr id="0" name=""/>
        <dsp:cNvSpPr/>
      </dsp:nvSpPr>
      <dsp:spPr>
        <a:xfrm>
          <a:off x="2368242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Desain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Ilustrasi</a:t>
          </a:r>
          <a:endParaRPr lang="en-US" sz="2700" kern="1200" dirty="0"/>
        </a:p>
      </dsp:txBody>
      <dsp:txXfrm>
        <a:off x="2959566" y="1515553"/>
        <a:ext cx="1773972" cy="1182647"/>
      </dsp:txXfrm>
    </dsp:sp>
    <dsp:sp modelId="{8804AB6B-2E27-4070-A994-45466003B94E}">
      <dsp:nvSpPr>
        <dsp:cNvPr id="0" name=""/>
        <dsp:cNvSpPr/>
      </dsp:nvSpPr>
      <dsp:spPr>
        <a:xfrm>
          <a:off x="4733538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Uji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Coba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Evaluasi</a:t>
          </a:r>
          <a:endParaRPr lang="en-US" sz="2700" kern="1200" dirty="0"/>
        </a:p>
      </dsp:txBody>
      <dsp:txXfrm>
        <a:off x="5324862" y="1515553"/>
        <a:ext cx="1773972" cy="1182647"/>
      </dsp:txXfrm>
    </dsp:sp>
    <dsp:sp modelId="{AFCAE0F8-E9E4-47BD-AE40-451E9B9625C0}">
      <dsp:nvSpPr>
        <dsp:cNvPr id="0" name=""/>
        <dsp:cNvSpPr/>
      </dsp:nvSpPr>
      <dsp:spPr>
        <a:xfrm>
          <a:off x="7098833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Kesimpulan</a:t>
          </a:r>
          <a:r>
            <a:rPr lang="en-US" sz="2700" kern="1200" dirty="0" smtClean="0"/>
            <a:t> &amp; Saran</a:t>
          </a:r>
          <a:endParaRPr lang="en-US" sz="2700" kern="1200" dirty="0"/>
        </a:p>
      </dsp:txBody>
      <dsp:txXfrm>
        <a:off x="7690157" y="1515553"/>
        <a:ext cx="1773972" cy="11826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D8E38-7771-4077-9A29-CEC3AC998AEF}">
      <dsp:nvSpPr>
        <dsp:cNvPr id="0" name=""/>
        <dsp:cNvSpPr/>
      </dsp:nvSpPr>
      <dsp:spPr>
        <a:xfrm>
          <a:off x="2946" y="1515553"/>
          <a:ext cx="2956619" cy="118264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Pendahuluan</a:t>
          </a:r>
          <a:endParaRPr lang="en-US" sz="2700" kern="1200" dirty="0"/>
        </a:p>
      </dsp:txBody>
      <dsp:txXfrm>
        <a:off x="2946" y="1515553"/>
        <a:ext cx="2660957" cy="1182647"/>
      </dsp:txXfrm>
    </dsp:sp>
    <dsp:sp modelId="{F5D83687-4C88-4160-8DA3-696E40FFEC99}">
      <dsp:nvSpPr>
        <dsp:cNvPr id="0" name=""/>
        <dsp:cNvSpPr/>
      </dsp:nvSpPr>
      <dsp:spPr>
        <a:xfrm>
          <a:off x="2368242" y="1515553"/>
          <a:ext cx="2956619" cy="1182647"/>
        </a:xfrm>
        <a:prstGeom prst="chevron">
          <a:avLst/>
        </a:prstGeom>
        <a:solidFill>
          <a:srgbClr val="00B0F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Desain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Ilustrasi</a:t>
          </a:r>
          <a:endParaRPr lang="en-US" sz="2700" kern="1200" dirty="0"/>
        </a:p>
      </dsp:txBody>
      <dsp:txXfrm>
        <a:off x="2959566" y="1515553"/>
        <a:ext cx="1773972" cy="1182647"/>
      </dsp:txXfrm>
    </dsp:sp>
    <dsp:sp modelId="{8804AB6B-2E27-4070-A994-45466003B94E}">
      <dsp:nvSpPr>
        <dsp:cNvPr id="0" name=""/>
        <dsp:cNvSpPr/>
      </dsp:nvSpPr>
      <dsp:spPr>
        <a:xfrm>
          <a:off x="4733538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Uji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Coba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Evaluasi</a:t>
          </a:r>
          <a:endParaRPr lang="en-US" sz="2700" kern="1200" dirty="0"/>
        </a:p>
      </dsp:txBody>
      <dsp:txXfrm>
        <a:off x="5324862" y="1515553"/>
        <a:ext cx="1773972" cy="1182647"/>
      </dsp:txXfrm>
    </dsp:sp>
    <dsp:sp modelId="{AFCAE0F8-E9E4-47BD-AE40-451E9B9625C0}">
      <dsp:nvSpPr>
        <dsp:cNvPr id="0" name=""/>
        <dsp:cNvSpPr/>
      </dsp:nvSpPr>
      <dsp:spPr>
        <a:xfrm>
          <a:off x="7098833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Kesimpulan</a:t>
          </a:r>
          <a:r>
            <a:rPr lang="en-US" sz="2700" kern="1200" dirty="0" smtClean="0"/>
            <a:t> &amp; Saran</a:t>
          </a:r>
          <a:endParaRPr lang="en-US" sz="2700" kern="1200" dirty="0"/>
        </a:p>
      </dsp:txBody>
      <dsp:txXfrm>
        <a:off x="7690157" y="1515553"/>
        <a:ext cx="1773972" cy="11826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D8E38-7771-4077-9A29-CEC3AC998AEF}">
      <dsp:nvSpPr>
        <dsp:cNvPr id="0" name=""/>
        <dsp:cNvSpPr/>
      </dsp:nvSpPr>
      <dsp:spPr>
        <a:xfrm>
          <a:off x="2946" y="1515553"/>
          <a:ext cx="2956619" cy="118264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Pendahuluan</a:t>
          </a:r>
          <a:endParaRPr lang="en-US" sz="2700" kern="1200" dirty="0"/>
        </a:p>
      </dsp:txBody>
      <dsp:txXfrm>
        <a:off x="2946" y="1515553"/>
        <a:ext cx="2660957" cy="1182647"/>
      </dsp:txXfrm>
    </dsp:sp>
    <dsp:sp modelId="{F5D83687-4C88-4160-8DA3-696E40FFEC99}">
      <dsp:nvSpPr>
        <dsp:cNvPr id="0" name=""/>
        <dsp:cNvSpPr/>
      </dsp:nvSpPr>
      <dsp:spPr>
        <a:xfrm>
          <a:off x="2368242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Desain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Ilustrasi</a:t>
          </a:r>
          <a:endParaRPr lang="en-US" sz="2700" kern="1200" dirty="0"/>
        </a:p>
      </dsp:txBody>
      <dsp:txXfrm>
        <a:off x="2959566" y="1515553"/>
        <a:ext cx="1773972" cy="1182647"/>
      </dsp:txXfrm>
    </dsp:sp>
    <dsp:sp modelId="{8804AB6B-2E27-4070-A994-45466003B94E}">
      <dsp:nvSpPr>
        <dsp:cNvPr id="0" name=""/>
        <dsp:cNvSpPr/>
      </dsp:nvSpPr>
      <dsp:spPr>
        <a:xfrm>
          <a:off x="4733538" y="1515553"/>
          <a:ext cx="2956619" cy="1182647"/>
        </a:xfrm>
        <a:prstGeom prst="chevron">
          <a:avLst/>
        </a:prstGeom>
        <a:solidFill>
          <a:srgbClr val="00B0F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Uji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Coba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Evaluasi</a:t>
          </a:r>
          <a:endParaRPr lang="en-US" sz="2700" kern="1200" dirty="0"/>
        </a:p>
      </dsp:txBody>
      <dsp:txXfrm>
        <a:off x="5324862" y="1515553"/>
        <a:ext cx="1773972" cy="1182647"/>
      </dsp:txXfrm>
    </dsp:sp>
    <dsp:sp modelId="{AFCAE0F8-E9E4-47BD-AE40-451E9B9625C0}">
      <dsp:nvSpPr>
        <dsp:cNvPr id="0" name=""/>
        <dsp:cNvSpPr/>
      </dsp:nvSpPr>
      <dsp:spPr>
        <a:xfrm>
          <a:off x="7098833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Kesimpulan</a:t>
          </a:r>
          <a:r>
            <a:rPr lang="en-US" sz="2700" kern="1200" dirty="0" smtClean="0"/>
            <a:t> &amp; Saran</a:t>
          </a:r>
          <a:endParaRPr lang="en-US" sz="2700" kern="1200" dirty="0"/>
        </a:p>
      </dsp:txBody>
      <dsp:txXfrm>
        <a:off x="7690157" y="1515553"/>
        <a:ext cx="1773972" cy="11826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D8E38-7771-4077-9A29-CEC3AC998AEF}">
      <dsp:nvSpPr>
        <dsp:cNvPr id="0" name=""/>
        <dsp:cNvSpPr/>
      </dsp:nvSpPr>
      <dsp:spPr>
        <a:xfrm>
          <a:off x="2946" y="1515553"/>
          <a:ext cx="2956619" cy="1182647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Pendahuluan</a:t>
          </a:r>
          <a:endParaRPr lang="en-US" sz="2700" kern="1200" dirty="0"/>
        </a:p>
      </dsp:txBody>
      <dsp:txXfrm>
        <a:off x="2946" y="1515553"/>
        <a:ext cx="2660957" cy="1182647"/>
      </dsp:txXfrm>
    </dsp:sp>
    <dsp:sp modelId="{F5D83687-4C88-4160-8DA3-696E40FFEC99}">
      <dsp:nvSpPr>
        <dsp:cNvPr id="0" name=""/>
        <dsp:cNvSpPr/>
      </dsp:nvSpPr>
      <dsp:spPr>
        <a:xfrm>
          <a:off x="2368242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Desain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Ilustrasi</a:t>
          </a:r>
          <a:endParaRPr lang="en-US" sz="2700" kern="1200" dirty="0"/>
        </a:p>
      </dsp:txBody>
      <dsp:txXfrm>
        <a:off x="2959566" y="1515553"/>
        <a:ext cx="1773972" cy="1182647"/>
      </dsp:txXfrm>
    </dsp:sp>
    <dsp:sp modelId="{8804AB6B-2E27-4070-A994-45466003B94E}">
      <dsp:nvSpPr>
        <dsp:cNvPr id="0" name=""/>
        <dsp:cNvSpPr/>
      </dsp:nvSpPr>
      <dsp:spPr>
        <a:xfrm>
          <a:off x="4733538" y="1515553"/>
          <a:ext cx="2956619" cy="11826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Uji</a:t>
          </a:r>
          <a:r>
            <a:rPr lang="en-US" sz="2700" kern="1200" dirty="0" smtClean="0"/>
            <a:t> </a:t>
          </a:r>
          <a:r>
            <a:rPr lang="en-US" sz="2700" kern="1200" dirty="0" err="1" smtClean="0"/>
            <a:t>Coba</a:t>
          </a:r>
          <a:r>
            <a:rPr lang="en-US" sz="2700" kern="1200" dirty="0" smtClean="0"/>
            <a:t> &amp; </a:t>
          </a:r>
          <a:r>
            <a:rPr lang="en-US" sz="2700" kern="1200" dirty="0" err="1" smtClean="0"/>
            <a:t>Evaluasi</a:t>
          </a:r>
          <a:endParaRPr lang="en-US" sz="2700" kern="1200" dirty="0"/>
        </a:p>
      </dsp:txBody>
      <dsp:txXfrm>
        <a:off x="5324862" y="1515553"/>
        <a:ext cx="1773972" cy="1182647"/>
      </dsp:txXfrm>
    </dsp:sp>
    <dsp:sp modelId="{AFCAE0F8-E9E4-47BD-AE40-451E9B9625C0}">
      <dsp:nvSpPr>
        <dsp:cNvPr id="0" name=""/>
        <dsp:cNvSpPr/>
      </dsp:nvSpPr>
      <dsp:spPr>
        <a:xfrm>
          <a:off x="7098833" y="1515553"/>
          <a:ext cx="2956619" cy="1182647"/>
        </a:xfrm>
        <a:prstGeom prst="chevron">
          <a:avLst/>
        </a:prstGeom>
        <a:solidFill>
          <a:srgbClr val="00B0F0"/>
        </a:soli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Kesimpulan</a:t>
          </a:r>
          <a:r>
            <a:rPr lang="en-US" sz="2700" kern="1200" dirty="0" smtClean="0"/>
            <a:t> &amp; Saran</a:t>
          </a:r>
          <a:endParaRPr lang="en-US" sz="2700" kern="1200" dirty="0"/>
        </a:p>
      </dsp:txBody>
      <dsp:txXfrm>
        <a:off x="7690157" y="1515553"/>
        <a:ext cx="1773972" cy="1182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63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2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9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4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8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9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5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FCAEA9-1AA3-4BCD-8B76-5859A329BB6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4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CAEA9-1AA3-4BCD-8B76-5859A329BB6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FCAEA9-1AA3-4BCD-8B76-5859A329BB6F}" type="datetimeFigureOut">
              <a:rPr lang="en-US" smtClean="0"/>
              <a:t>6/15/2015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E07147-24FA-46B3-B98A-507D0D707D6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29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oj.com/problems/CTST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525828"/>
            <a:ext cx="10058400" cy="2581148"/>
          </a:xfrm>
        </p:spPr>
        <p:txBody>
          <a:bodyPr>
            <a:noAutofit/>
          </a:bodyPr>
          <a:lstStyle/>
          <a:p>
            <a:pPr algn="r"/>
            <a:r>
              <a:rPr lang="en-US" sz="4400" dirty="0" err="1" smtClean="0"/>
              <a:t>Implementasi</a:t>
            </a:r>
            <a:r>
              <a:rPr lang="en-US" sz="4400" dirty="0" smtClean="0"/>
              <a:t> Model Deterministic Finite Automaton </a:t>
            </a:r>
            <a:r>
              <a:rPr lang="en-US" sz="4400" dirty="0" err="1" smtClean="0"/>
              <a:t>Untuk</a:t>
            </a:r>
            <a:r>
              <a:rPr lang="en-US" sz="4400" dirty="0" smtClean="0"/>
              <a:t> </a:t>
            </a:r>
            <a:r>
              <a:rPr lang="en-US" sz="4400" dirty="0" err="1" smtClean="0"/>
              <a:t>Interpretasi</a:t>
            </a:r>
            <a:r>
              <a:rPr lang="en-US" sz="4400" dirty="0" smtClean="0"/>
              <a:t> Regular Expression </a:t>
            </a:r>
            <a:r>
              <a:rPr lang="en-US" sz="4400" dirty="0" err="1" smtClean="0"/>
              <a:t>pada</a:t>
            </a:r>
            <a:r>
              <a:rPr lang="en-US" sz="4400" dirty="0" smtClean="0"/>
              <a:t> </a:t>
            </a:r>
            <a:r>
              <a:rPr lang="en-US" sz="4400" dirty="0" err="1" smtClean="0"/>
              <a:t>Studi</a:t>
            </a:r>
            <a:r>
              <a:rPr lang="en-US" sz="4400" dirty="0" smtClean="0"/>
              <a:t> </a:t>
            </a:r>
            <a:r>
              <a:rPr lang="en-US" sz="4400" dirty="0" err="1" smtClean="0"/>
              <a:t>Kasus</a:t>
            </a:r>
            <a:r>
              <a:rPr lang="en-US" sz="4400" dirty="0" smtClean="0"/>
              <a:t> </a:t>
            </a:r>
            <a:r>
              <a:rPr lang="en-US" sz="4400" dirty="0" err="1" smtClean="0"/>
              <a:t>Permasalahan</a:t>
            </a:r>
            <a:r>
              <a:rPr lang="en-US" sz="4400" dirty="0" smtClean="0"/>
              <a:t> SPOJ </a:t>
            </a:r>
            <a:r>
              <a:rPr lang="en-US" sz="4400" dirty="0" err="1" smtClean="0"/>
              <a:t>Klasik</a:t>
            </a:r>
            <a:r>
              <a:rPr lang="en-US" sz="4400" dirty="0" smtClean="0"/>
              <a:t> 10354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381499"/>
            <a:ext cx="3982720" cy="14097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Penyusun</a:t>
            </a:r>
            <a:r>
              <a:rPr lang="en-US" sz="1800" u="sng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Tugas</a:t>
            </a:r>
            <a:r>
              <a:rPr lang="en-US" sz="1800" u="sng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Akhir</a:t>
            </a:r>
            <a:endParaRPr lang="en-US" sz="1800" u="sng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Muhammad </a:t>
            </a:r>
            <a:r>
              <a:rPr lang="en-US" sz="1800" cap="none" dirty="0" err="1">
                <a:solidFill>
                  <a:schemeClr val="tx1"/>
                </a:solidFill>
                <a:latin typeface="Cambria" panose="02040503050406030204" pitchFamily="18" charset="0"/>
              </a:rPr>
              <a:t>Y</a:t>
            </a:r>
            <a:r>
              <a:rPr lang="en-US" sz="1800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unus</a:t>
            </a: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Bahari</a:t>
            </a: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NRP. 5111100079</a:t>
            </a:r>
          </a:p>
          <a:p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US" sz="1800" cap="none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4700" y="292100"/>
            <a:ext cx="403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Presentasi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Akhir</a:t>
            </a:r>
            <a:r>
              <a:rPr lang="en-US" sz="2400" dirty="0" smtClean="0"/>
              <a:t> - KI1502</a:t>
            </a:r>
            <a:endParaRPr lang="en-US" sz="2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83300" y="4381499"/>
            <a:ext cx="5072380" cy="140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Dosen</a:t>
            </a:r>
            <a:r>
              <a:rPr lang="en-US" sz="1800" u="sng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u="sng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Pembimbing</a:t>
            </a:r>
            <a:endParaRPr lang="en-US" sz="1800" u="sng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Arya </a:t>
            </a:r>
            <a:r>
              <a:rPr lang="en-US" sz="1800" b="1" cap="none" dirty="0" err="1">
                <a:solidFill>
                  <a:schemeClr val="tx1"/>
                </a:solidFill>
                <a:latin typeface="Cambria" panose="02040503050406030204" pitchFamily="18" charset="0"/>
              </a:rPr>
              <a:t>Y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udhi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Wijaya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S.Kom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.,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M.Kom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. </a:t>
            </a:r>
          </a:p>
          <a:p>
            <a:pPr algn="r">
              <a:lnSpc>
                <a:spcPct val="100000"/>
              </a:lnSpc>
            </a:pP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Rully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Soelaiman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,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S.Kom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., </a:t>
            </a:r>
            <a:r>
              <a:rPr lang="en-US" sz="1800" b="1" cap="none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M.Kom</a:t>
            </a:r>
            <a:r>
              <a:rPr lang="en-US" sz="1800" b="1" cap="none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/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/>
            <a:endParaRPr lang="en-US" sz="1800" cap="non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r"/>
            <a:endParaRPr lang="en-US" sz="1800" cap="none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5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Gambaran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4000" y="264943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i="1" dirty="0" smtClean="0"/>
              <a:t>Regular Expression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5182870" y="264943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Preproses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71740" y="264943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Merubah</a:t>
            </a:r>
            <a:r>
              <a:rPr lang="en-US" dirty="0" smtClean="0"/>
              <a:t> Regular </a:t>
            </a:r>
            <a:r>
              <a:rPr lang="en-US" dirty="0" err="1" smtClean="0"/>
              <a:t>Expressuion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71740" y="399563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Merubah</a:t>
            </a:r>
            <a:r>
              <a:rPr lang="en-US" dirty="0" smtClean="0"/>
              <a:t> NFA </a:t>
            </a:r>
            <a:r>
              <a:rPr lang="en-US" dirty="0" err="1" smtClean="0"/>
              <a:t>ke</a:t>
            </a:r>
            <a:r>
              <a:rPr lang="en-US" dirty="0" smtClean="0"/>
              <a:t> DFA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82870" y="397806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Penggunaan</a:t>
            </a:r>
            <a:r>
              <a:rPr lang="en-US" dirty="0" smtClean="0"/>
              <a:t> Model DFA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94000" y="4003460"/>
            <a:ext cx="195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4749800" y="28970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138670" y="28970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7138670" y="42432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4749799" y="42432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5400000">
            <a:off x="8333105" y="3570180"/>
            <a:ext cx="433070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Memasukkan</a:t>
            </a:r>
            <a:r>
              <a:rPr lang="en-US" dirty="0" smtClean="0"/>
              <a:t> Regular Expression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1845734"/>
            <a:ext cx="4670474" cy="4023360"/>
          </a:xfrm>
        </p:spPr>
        <p:txBody>
          <a:bodyPr/>
          <a:lstStyle/>
          <a:p>
            <a:r>
              <a:rPr lang="en-US" dirty="0" err="1" smtClean="0"/>
              <a:t>Masukan</a:t>
            </a:r>
            <a:r>
              <a:rPr lang="en-US" dirty="0" smtClean="0"/>
              <a:t> data yang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i="1" dirty="0" smtClean="0"/>
              <a:t>regular expression </a:t>
            </a:r>
            <a:r>
              <a:rPr lang="en-US" dirty="0" smtClean="0"/>
              <a:t>RE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i="1" dirty="0" smtClean="0"/>
              <a:t>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format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i="1" dirty="0">
              <a:effectLst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2571" y="3332168"/>
            <a:ext cx="4780622" cy="2400657"/>
            <a:chOff x="382571" y="3332168"/>
            <a:chExt cx="4780622" cy="2400657"/>
          </a:xfrm>
        </p:grpSpPr>
        <p:sp>
          <p:nvSpPr>
            <p:cNvPr id="25" name="Oval 24"/>
            <p:cNvSpPr/>
            <p:nvPr/>
          </p:nvSpPr>
          <p:spPr>
            <a:xfrm>
              <a:off x="1868190" y="3932702"/>
              <a:ext cx="406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4" name="Oval 23"/>
            <p:cNvSpPr/>
            <p:nvPr/>
          </p:nvSpPr>
          <p:spPr>
            <a:xfrm>
              <a:off x="1436390" y="3932702"/>
              <a:ext cx="406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" name="Oval 19"/>
            <p:cNvSpPr/>
            <p:nvPr/>
          </p:nvSpPr>
          <p:spPr>
            <a:xfrm>
              <a:off x="1438930" y="3488202"/>
              <a:ext cx="4064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8" name="Straight Arrow Connector 7"/>
            <p:cNvCxnSpPr>
              <a:stCxn id="27" idx="1"/>
            </p:cNvCxnSpPr>
            <p:nvPr/>
          </p:nvCxnSpPr>
          <p:spPr>
            <a:xfrm flipH="1" flipV="1">
              <a:off x="1782602" y="4241864"/>
              <a:ext cx="1139913" cy="5103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832492" y="3825519"/>
              <a:ext cx="1742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err="1" smtClean="0"/>
                <a:t>Banyak</a:t>
              </a:r>
              <a:r>
                <a:rPr lang="en-US" u="sng" dirty="0" smtClean="0"/>
                <a:t> </a:t>
              </a:r>
              <a:r>
                <a:rPr lang="en-US" u="sng" dirty="0" err="1" smtClean="0"/>
                <a:t>Kasus</a:t>
              </a:r>
              <a:r>
                <a:rPr lang="en-US" u="sng" dirty="0" smtClean="0"/>
                <a:t> </a:t>
              </a:r>
              <a:r>
                <a:rPr lang="en-US" u="sng" dirty="0" err="1" smtClean="0"/>
                <a:t>Uji</a:t>
              </a:r>
              <a:endParaRPr lang="en-US" u="sng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22515" y="4567513"/>
              <a:ext cx="2240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u="sng" dirty="0" smtClean="0"/>
                <a:t>Regular Expression </a:t>
              </a:r>
              <a:r>
                <a:rPr lang="en-US" u="sng" dirty="0" smtClean="0"/>
                <a:t>RE</a:t>
              </a:r>
              <a:endParaRPr lang="en-US" u="sn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83562" y="419956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err="1" smtClean="0"/>
                <a:t>Bilangan</a:t>
              </a:r>
              <a:r>
                <a:rPr lang="en-US" u="sng" dirty="0" smtClean="0"/>
                <a:t> </a:t>
              </a:r>
              <a:r>
                <a:rPr lang="en-US" i="1" u="sng" dirty="0" smtClean="0"/>
                <a:t>L</a:t>
              </a:r>
              <a:endParaRPr lang="en-US" u="sng" dirty="0"/>
            </a:p>
          </p:txBody>
        </p:sp>
        <p:cxnSp>
          <p:nvCxnSpPr>
            <p:cNvPr id="32" name="Straight Arrow Connector 31"/>
            <p:cNvCxnSpPr>
              <a:stCxn id="28" idx="1"/>
            </p:cNvCxnSpPr>
            <p:nvPr/>
          </p:nvCxnSpPr>
          <p:spPr>
            <a:xfrm flipH="1" flipV="1">
              <a:off x="2235945" y="4194851"/>
              <a:ext cx="647617" cy="1893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1868190" y="3687169"/>
              <a:ext cx="978555" cy="279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Left Brace 40"/>
            <p:cNvSpPr/>
            <p:nvPr/>
          </p:nvSpPr>
          <p:spPr>
            <a:xfrm>
              <a:off x="1193205" y="4047239"/>
              <a:ext cx="216158" cy="1505428"/>
            </a:xfrm>
            <a:prstGeom prst="lef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2" name="Oval 41"/>
            <p:cNvSpPr/>
            <p:nvPr/>
          </p:nvSpPr>
          <p:spPr>
            <a:xfrm>
              <a:off x="382571" y="4514172"/>
              <a:ext cx="1003955" cy="4611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 smtClean="0"/>
                <a:t>N </a:t>
              </a:r>
              <a:r>
                <a:rPr lang="en-US" u="sng" dirty="0" err="1" smtClean="0"/>
                <a:t>Baris</a:t>
              </a:r>
              <a:endParaRPr lang="en-US" u="sng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33254" y="3332168"/>
              <a:ext cx="102599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 smtClean="0"/>
                <a:t>N</a:t>
              </a:r>
              <a:endParaRPr lang="en-US" sz="2000" dirty="0"/>
            </a:p>
            <a:p>
              <a:pPr>
                <a:lnSpc>
                  <a:spcPct val="150000"/>
                </a:lnSpc>
              </a:pPr>
              <a:r>
                <a:rPr lang="en-US" sz="2000" dirty="0"/>
                <a:t>RE    L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/>
                <a:t>RE    L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/>
                <a:t>RE    </a:t>
              </a:r>
              <a:r>
                <a:rPr lang="en-US" sz="2000" dirty="0" smtClean="0"/>
                <a:t>L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smtClean="0"/>
                <a:t>…</a:t>
              </a:r>
              <a:endParaRPr lang="en-US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03728" y="3664049"/>
            <a:ext cx="189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Contoh</a:t>
            </a:r>
            <a:r>
              <a:rPr lang="en-US" i="1" dirty="0" smtClean="0"/>
              <a:t>: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((</a:t>
            </a:r>
            <a:r>
              <a:rPr lang="en-US" dirty="0" err="1" smtClean="0"/>
              <a:t>ab</a:t>
            </a:r>
            <a:r>
              <a:rPr lang="en-US" dirty="0" smtClean="0"/>
              <a:t>)*) 10</a:t>
            </a:r>
          </a:p>
          <a:p>
            <a:r>
              <a:rPr lang="en-US" dirty="0" smtClean="0"/>
              <a:t>((</a:t>
            </a:r>
            <a:r>
              <a:rPr lang="en-US" dirty="0" err="1" smtClean="0"/>
              <a:t>ab</a:t>
            </a:r>
            <a:r>
              <a:rPr lang="en-US" dirty="0" smtClean="0"/>
              <a:t>)|((</a:t>
            </a:r>
            <a:r>
              <a:rPr lang="en-US" dirty="0" err="1" smtClean="0"/>
              <a:t>ba</a:t>
            </a:r>
            <a:r>
              <a:rPr lang="en-US" dirty="0" smtClean="0"/>
              <a:t>)(b*))) 2</a:t>
            </a:r>
          </a:p>
        </p:txBody>
      </p:sp>
    </p:spTree>
    <p:extLst>
      <p:ext uri="{BB962C8B-B14F-4D97-AF65-F5344CB8AC3E}">
        <p14:creationId xmlns:p14="http://schemas.microsoft.com/office/powerpoint/2010/main" val="353240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Preproses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/>
          </a:p>
          <a:p>
            <a:pPr lvl="1"/>
            <a:r>
              <a:rPr lang="en-US" dirty="0" smtClean="0">
                <a:effectLst/>
              </a:rPr>
              <a:t>RE = </a:t>
            </a:r>
            <a:r>
              <a:rPr lang="en-US" dirty="0"/>
              <a:t>((a*)(b(a*))) </a:t>
            </a:r>
            <a:endParaRPr lang="en-US" dirty="0" smtClean="0"/>
          </a:p>
          <a:p>
            <a:pPr lvl="1"/>
            <a:r>
              <a:rPr lang="en-US" dirty="0" smtClean="0"/>
              <a:t>L = 100</a:t>
            </a:r>
          </a:p>
          <a:p>
            <a:r>
              <a:rPr lang="en-US" dirty="0" err="1" smtClean="0">
                <a:effectLst/>
              </a:rPr>
              <a:t>Preproses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dilakukan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untuk</a:t>
            </a:r>
            <a:r>
              <a:rPr lang="en-US" dirty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penanda</a:t>
            </a:r>
            <a:r>
              <a:rPr lang="en-US" dirty="0" smtClean="0"/>
              <a:t> operator concatenate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eksplisit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 smtClean="0"/>
          </a:p>
          <a:p>
            <a:r>
              <a:rPr lang="en-US" dirty="0" err="1" smtClean="0">
                <a:effectLst/>
              </a:rPr>
              <a:t>Hasil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Preproses</a:t>
            </a:r>
            <a:endParaRPr lang="en-US" dirty="0" smtClean="0">
              <a:effectLst/>
            </a:endParaRPr>
          </a:p>
          <a:p>
            <a:pPr lvl="1"/>
            <a:r>
              <a:rPr lang="en-US" dirty="0" smtClean="0"/>
              <a:t>RE = </a:t>
            </a:r>
            <a:r>
              <a:rPr lang="en-US" dirty="0"/>
              <a:t>((a</a:t>
            </a:r>
            <a:r>
              <a:rPr lang="en-US" dirty="0" smtClean="0"/>
              <a:t>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lvl="1"/>
            <a:r>
              <a:rPr lang="en-US" dirty="0" smtClean="0">
                <a:effectLst/>
              </a:rPr>
              <a:t>L = 100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861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 smtClean="0"/>
              <a:t>Iterasi</a:t>
            </a:r>
            <a:r>
              <a:rPr lang="en-US" i="1" dirty="0" smtClean="0"/>
              <a:t> </a:t>
            </a:r>
            <a:r>
              <a:rPr lang="en-US" i="1" dirty="0" err="1" smtClean="0"/>
              <a:t>saat</a:t>
            </a:r>
            <a:r>
              <a:rPr lang="en-US" i="1" dirty="0" smtClean="0"/>
              <a:t> </a:t>
            </a:r>
            <a:r>
              <a:rPr lang="en-US" i="1" dirty="0" err="1" smtClean="0"/>
              <a:t>ini</a:t>
            </a:r>
            <a:r>
              <a:rPr lang="en-US" i="1" dirty="0" smtClean="0"/>
              <a:t>: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“(“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3453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4000" y="1887430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3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a*)+(b+(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“(“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3453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4000" y="1887430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5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“a“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3453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4000" y="1887430"/>
            <a:ext cx="298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Automaton </a:t>
            </a:r>
            <a:r>
              <a:rPr lang="en-US" dirty="0" err="1" smtClean="0"/>
              <a:t>untuk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6"/>
            <a:endCxn id="8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95713" y="2478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*)+(b+(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“a“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3368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4000" y="1887430"/>
            <a:ext cx="350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Memasukkan</a:t>
            </a:r>
            <a:r>
              <a:rPr lang="en-US" dirty="0" smtClean="0"/>
              <a:t> Auto_1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7" idx="6"/>
            <a:endCxn id="8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95713" y="2478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)+(b+(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“*“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31855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4000" y="1887430"/>
            <a:ext cx="344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Memasukkan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Stack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9566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04333" y="1845734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0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8823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2813" y="1845734"/>
            <a:ext cx="415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mbil</a:t>
            </a:r>
            <a:r>
              <a:rPr lang="en-US" dirty="0" smtClean="0"/>
              <a:t> Operator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2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006429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5919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38573" y="184573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22274" y="349153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3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8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71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+(b+(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9480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98633" y="1902841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22274" y="349153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3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8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99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(b+(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“+“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0171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98633" y="1902841"/>
            <a:ext cx="31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Stack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2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b+(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“(“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0171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4000" y="1887430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0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“b“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0171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04000" y="1887430"/>
            <a:ext cx="298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Automaton </a:t>
            </a:r>
            <a:r>
              <a:rPr lang="en-US" dirty="0" err="1" smtClean="0"/>
              <a:t>untuk</a:t>
            </a:r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5713" y="2478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9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+(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“b“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925580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89348" y="1887430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5713" y="2478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“+“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0468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98633" y="1902841"/>
            <a:ext cx="31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Stack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6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smtClean="0"/>
              <a:t>a*)))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“(“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0468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04000" y="1887430"/>
            <a:ext cx="30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iterasi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1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“a“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904687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04000" y="1887430"/>
            <a:ext cx="298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Automaton </a:t>
            </a:r>
            <a:r>
              <a:rPr lang="en-US" dirty="0" err="1" smtClean="0"/>
              <a:t>untuk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5713" y="2478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*)))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“a“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5807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04000" y="1887430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869528" y="2606236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8656418" y="2606236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415628" y="284753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5713" y="247820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01769" y="3174194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7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36990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3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)))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“*“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1942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98633" y="1902841"/>
            <a:ext cx="31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Operator </a:t>
            </a:r>
            <a:r>
              <a:rPr lang="en-US" dirty="0" err="1" smtClean="0"/>
              <a:t>ke</a:t>
            </a:r>
            <a:r>
              <a:rPr lang="en-US" dirty="0" smtClean="0"/>
              <a:t> Stack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31942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4333" y="1845734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3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1997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72813" y="1845734"/>
            <a:ext cx="415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mbil</a:t>
            </a:r>
            <a:r>
              <a:rPr lang="en-US" dirty="0" smtClean="0"/>
              <a:t> Operator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3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466814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38573" y="184573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22274" y="349153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5" name="Straight Arrow Connector 14"/>
          <p:cNvCxnSpPr>
            <a:stCxn id="10" idx="3"/>
            <a:endCxn id="14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  <a:endCxn id="9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35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26100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22274" y="3491536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5" name="Straight Arrow Connector 14"/>
          <p:cNvCxnSpPr>
            <a:stCxn id="10" idx="3"/>
            <a:endCxn id="14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  <a:endCxn id="9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98633" y="1902841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65536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4333" y="1845734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6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64320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72813" y="1845734"/>
            <a:ext cx="415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mbil</a:t>
            </a:r>
            <a:r>
              <a:rPr lang="en-US" dirty="0" smtClean="0"/>
              <a:t> Operator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12911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38573" y="184573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977069" y="303171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6763959" y="3031713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5523169" y="3273013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Auto_2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7310059" y="3250235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89295" y="2847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1264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77575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739003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176923" y="233618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7936133" y="257748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16218" y="220815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283477" y="3008935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8829577" y="274811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7856159" y="274811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977069" y="3031713"/>
            <a:ext cx="546100" cy="482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6763959" y="3031713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5523169" y="3273013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Auto_2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7310059" y="3250235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698633" y="1902841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89295" y="2847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0322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3881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4333" y="1845734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Evaluasi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diangkat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ahir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bersumber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SPOJ yang </a:t>
            </a:r>
            <a:r>
              <a:rPr lang="en-US" dirty="0" err="1" smtClean="0"/>
              <a:t>memiliki</a:t>
            </a:r>
            <a:r>
              <a:rPr lang="en-US" dirty="0" smtClean="0"/>
              <a:t> code </a:t>
            </a:r>
            <a:r>
              <a:rPr lang="en-US" dirty="0" err="1" smtClean="0"/>
              <a:t>permasalahan</a:t>
            </a:r>
            <a:r>
              <a:rPr lang="en-US" dirty="0" smtClean="0"/>
              <a:t> CTSTRING</a:t>
            </a:r>
            <a:endParaRPr lang="en-US" dirty="0"/>
          </a:p>
          <a:p>
            <a:pPr marL="749808" lvl="1" indent="-457200"/>
            <a:r>
              <a:rPr lang="en-US" i="1" dirty="0">
                <a:hlinkClick r:id="rId3"/>
              </a:rPr>
              <a:t>http://www.spoj.com/problems/CTSTRING</a:t>
            </a:r>
            <a:endParaRPr lang="en-US" i="1" dirty="0"/>
          </a:p>
          <a:p>
            <a:pPr marL="465138" indent="-465138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model </a:t>
            </a:r>
            <a:r>
              <a:rPr lang="en-US" dirty="0" err="1" smtClean="0"/>
              <a:t>interpretasi</a:t>
            </a:r>
            <a:r>
              <a:rPr lang="en-US" dirty="0" smtClean="0"/>
              <a:t> yang </a:t>
            </a:r>
            <a:r>
              <a:rPr lang="en-US" dirty="0" err="1" smtClean="0"/>
              <a:t>tepat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model Deterministic Finite Automaton</a:t>
            </a:r>
          </a:p>
          <a:p>
            <a:pPr marL="465138" indent="-465138">
              <a:buFont typeface="+mj-lt"/>
              <a:buAutoNum type="arabicPeriod"/>
            </a:pPr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yang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perpangkatan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65444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72813" y="1845734"/>
            <a:ext cx="415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mbil</a:t>
            </a:r>
            <a:r>
              <a:rPr lang="en-US" dirty="0" smtClean="0"/>
              <a:t> Operator </a:t>
            </a:r>
            <a:r>
              <a:rPr lang="en-US" dirty="0" err="1" smtClean="0"/>
              <a:t>pada</a:t>
            </a:r>
            <a:r>
              <a:rPr lang="en-US" dirty="0" smtClean="0"/>
              <a:t> stack </a:t>
            </a:r>
            <a:r>
              <a:rPr lang="en-US" dirty="0" err="1" smtClean="0"/>
              <a:t>teratas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cek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1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115085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38573" y="184573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67019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45708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216293" y="266999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96378" y="2300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563637" y="3101442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109737" y="2840621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136319" y="2840621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57229" y="312422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044119" y="3124220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6803329" y="336552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8590219" y="3342742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9455" y="2939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382404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61093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370143" y="2692774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0228" y="23234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17487" y="3124220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263587" y="2863399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290169" y="2863399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263587" y="3365520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48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79402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867019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45708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216293" y="266999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96378" y="2300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563637" y="3101442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109737" y="2840621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136319" y="2840621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57229" y="312422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044119" y="3124220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6803329" y="336552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8590219" y="3342742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9455" y="2939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382404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61093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370143" y="2692774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0228" y="23234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17487" y="3124220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263587" y="2863399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290169" y="2863399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263587" y="3365520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19607" y="1863620"/>
            <a:ext cx="402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Masukkan</a:t>
            </a:r>
            <a:r>
              <a:rPr lang="en-US" dirty="0" smtClean="0"/>
              <a:t> automaton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stack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1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9346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867019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45708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216293" y="266999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96378" y="2300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563637" y="3101442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109737" y="2840621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136319" y="2840621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57229" y="312422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044119" y="3124220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6803329" y="336552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8590219" y="3342742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9455" y="2939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382404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61093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370143" y="2692774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0228" y="23234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17487" y="3124220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263587" y="2863399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290169" y="2863399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263587" y="3365520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90169" y="1851875"/>
            <a:ext cx="641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automaton yang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state </a:t>
            </a:r>
            <a:r>
              <a:rPr lang="en-US" dirty="0" err="1" smtClean="0"/>
              <a:t>adalah</a:t>
            </a:r>
            <a:r>
              <a:rPr lang="en-US" dirty="0" smtClean="0"/>
              <a:t>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4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Merubah</a:t>
            </a:r>
            <a:r>
              <a:rPr lang="en-US" dirty="0" smtClean="0"/>
              <a:t> Regular Expression </a:t>
            </a:r>
            <a:r>
              <a:rPr lang="en-US" dirty="0" err="1" smtClean="0"/>
              <a:t>Ke</a:t>
            </a:r>
            <a:r>
              <a:rPr lang="en-US" dirty="0" smtClean="0"/>
              <a:t> NFA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 = ((a*)+(b+(a*))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i="1" dirty="0" err="1"/>
              <a:t>Iterasi</a:t>
            </a:r>
            <a:r>
              <a:rPr lang="en-US" i="1" dirty="0"/>
              <a:t> </a:t>
            </a:r>
            <a:r>
              <a:rPr lang="en-US" i="1" dirty="0" err="1"/>
              <a:t>saat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RE[</a:t>
            </a:r>
            <a:r>
              <a:rPr lang="en-US" dirty="0" err="1" smtClean="0"/>
              <a:t>i</a:t>
            </a:r>
            <a:r>
              <a:rPr lang="en-US" dirty="0" smtClean="0"/>
              <a:t>] = “)“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93463"/>
              </p:ext>
            </p:extLst>
          </p:nvPr>
        </p:nvGraphicFramePr>
        <p:xfrm>
          <a:off x="1097280" y="4059766"/>
          <a:ext cx="10408920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34820"/>
                <a:gridCol w="1734820"/>
                <a:gridCol w="1734820"/>
                <a:gridCol w="1734820"/>
                <a:gridCol w="1734820"/>
                <a:gridCol w="173482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 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Auto_1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867019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457083" y="242869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216293" y="266999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96378" y="2300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563637" y="3101442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109737" y="2840621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136319" y="2840621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57229" y="312422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044119" y="3124220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6803329" y="336552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3959" y="3647102"/>
            <a:ext cx="86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Auto_1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8590219" y="3342742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69455" y="29395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382404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5610933" y="2451474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370143" y="2692774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50228" y="23234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717487" y="3124220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263587" y="2863399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290169" y="2863399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263587" y="3365520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90169" y="1851875"/>
            <a:ext cx="641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automaton yang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state </a:t>
            </a:r>
            <a:r>
              <a:rPr lang="en-US" dirty="0" err="1" smtClean="0"/>
              <a:t>adalah</a:t>
            </a:r>
            <a:r>
              <a:rPr lang="en-US" dirty="0" smtClean="0"/>
              <a:t>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4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4088758"/>
            <a:ext cx="10058400" cy="178033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NFA </a:t>
            </a:r>
            <a:r>
              <a:rPr lang="en-US" dirty="0" err="1" smtClean="0"/>
              <a:t>ke</a:t>
            </a:r>
            <a:r>
              <a:rPr lang="en-US" dirty="0" smtClean="0"/>
              <a:t> DFA,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DFA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Epsilon Closure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NFA </a:t>
            </a:r>
            <a:r>
              <a:rPr lang="en-US" dirty="0" err="1" smtClean="0"/>
              <a:t>yakni</a:t>
            </a:r>
            <a:r>
              <a:rPr lang="en-US" dirty="0" smtClean="0"/>
              <a:t> state 3</a:t>
            </a:r>
            <a:r>
              <a:rPr lang="en-US" i="1" dirty="0" smtClean="0"/>
              <a:t>.</a:t>
            </a:r>
          </a:p>
        </p:txBody>
      </p:sp>
      <p:sp>
        <p:nvSpPr>
          <p:cNvPr id="17" name="Oval 16"/>
          <p:cNvSpPr/>
          <p:nvPr/>
        </p:nvSpPr>
        <p:spPr>
          <a:xfrm>
            <a:off x="7461971" y="24312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248861" y="24312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8008071" y="2672592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88156" y="23032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355415" y="3104038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8901515" y="2843217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7928097" y="2843217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49007" y="3126816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6835897" y="3126816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5595107" y="336811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62352" y="3609685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7381997" y="3345338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61233" y="29421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2615821" y="245407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402711" y="245407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3161921" y="269537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42006" y="2326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09265" y="3126816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4055365" y="2865995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3081947" y="2865995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4055365" y="3368116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37392" y="1907984"/>
            <a:ext cx="641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automaton yang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state </a:t>
            </a:r>
            <a:r>
              <a:rPr lang="en-US" dirty="0" err="1" smtClean="0"/>
              <a:t>adalah</a:t>
            </a:r>
            <a:r>
              <a:rPr lang="en-US" dirty="0" smtClean="0"/>
              <a:t>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1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97280" y="4088758"/>
            <a:ext cx="10058400" cy="178033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NFA </a:t>
            </a:r>
            <a:r>
              <a:rPr lang="en-US" dirty="0" err="1" smtClean="0"/>
              <a:t>ke</a:t>
            </a:r>
            <a:r>
              <a:rPr lang="en-US" dirty="0" smtClean="0"/>
              <a:t> DFA,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DFA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Epsilon Closure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state </a:t>
            </a:r>
            <a:r>
              <a:rPr lang="en-US" dirty="0" err="1" smtClean="0"/>
              <a:t>awal</a:t>
            </a:r>
            <a:r>
              <a:rPr lang="en-US" dirty="0" smtClean="0"/>
              <a:t> NFA </a:t>
            </a:r>
            <a:r>
              <a:rPr lang="en-US" dirty="0" err="1" smtClean="0"/>
              <a:t>yakni</a:t>
            </a:r>
            <a:r>
              <a:rPr lang="en-US" dirty="0" smtClean="0"/>
              <a:t> state 3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Hasil</a:t>
            </a:r>
            <a:r>
              <a:rPr lang="en-US" dirty="0" smtClean="0"/>
              <a:t> epsilon closure </a:t>
            </a:r>
            <a:r>
              <a:rPr lang="en-US" dirty="0" err="1" smtClean="0"/>
              <a:t>dari</a:t>
            </a:r>
            <a:r>
              <a:rPr lang="en-US" dirty="0" smtClean="0"/>
              <a:t> state 3 </a:t>
            </a:r>
            <a:r>
              <a:rPr lang="en-US" dirty="0" err="1" smtClean="0"/>
              <a:t>adalah</a:t>
            </a:r>
            <a:r>
              <a:rPr lang="en-US" dirty="0" smtClean="0"/>
              <a:t> state_1 = {</a:t>
            </a:r>
            <a:r>
              <a:rPr lang="en-US" dirty="0" smtClean="0"/>
              <a:t>1,3,4</a:t>
            </a:r>
            <a:r>
              <a:rPr lang="en-US" dirty="0" smtClean="0"/>
              <a:t>}.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461971" y="24312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248861" y="2431292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8008071" y="2672592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488156" y="23032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355415" y="3104038"/>
            <a:ext cx="546100" cy="48260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8901515" y="2843217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7928097" y="2843217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49007" y="3126816"/>
            <a:ext cx="546100" cy="48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6835897" y="3126816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5595107" y="3368116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62352" y="3609685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7381997" y="3345338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61233" y="29421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2615821" y="2454070"/>
            <a:ext cx="546100" cy="48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402711" y="2454070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3161921" y="2695370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42006" y="2326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09265" y="3126816"/>
            <a:ext cx="546100" cy="4826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4055365" y="2865995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3081947" y="2865995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4055365" y="3368116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37392" y="1907984"/>
            <a:ext cx="641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Iterasi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, automaton yang </a:t>
            </a:r>
            <a:r>
              <a:rPr lang="en-US" dirty="0" err="1" smtClean="0"/>
              <a:t>tersisa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stack state </a:t>
            </a:r>
            <a:r>
              <a:rPr lang="en-US" dirty="0" err="1" smtClean="0"/>
              <a:t>adalah</a:t>
            </a:r>
            <a:r>
              <a:rPr lang="en-US" dirty="0" smtClean="0"/>
              <a:t> NFA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655355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34672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655355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834672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9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354004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94908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5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effectLst/>
              </a:rPr>
              <a:t>Diberikan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sebuah</a:t>
            </a:r>
            <a:r>
              <a:rPr lang="en-US" dirty="0" smtClean="0">
                <a:effectLst/>
              </a:rPr>
              <a:t> </a:t>
            </a:r>
            <a:r>
              <a:rPr lang="en-US" i="1" dirty="0" smtClean="0">
                <a:effectLst/>
              </a:rPr>
              <a:t>string regular expression </a:t>
            </a:r>
            <a:r>
              <a:rPr lang="en-US" dirty="0" smtClean="0">
                <a:effectLst/>
              </a:rPr>
              <a:t>RE</a:t>
            </a:r>
            <a:r>
              <a:rPr lang="en-US" i="1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dan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sebuah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bilangan</a:t>
            </a:r>
            <a:r>
              <a:rPr lang="en-US" dirty="0"/>
              <a:t> </a:t>
            </a:r>
            <a:r>
              <a:rPr lang="en-US" dirty="0" smtClean="0"/>
              <a:t>L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i="1" dirty="0" smtClean="0"/>
              <a:t>string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L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diterima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i="1" dirty="0" smtClean="0"/>
              <a:t>regular expression </a:t>
            </a:r>
            <a:r>
              <a:rPr lang="en-US" dirty="0" smtClean="0"/>
              <a:t>RE.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Regular expression </a:t>
            </a:r>
            <a:r>
              <a:rPr lang="en-US" dirty="0" smtClean="0"/>
              <a:t>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endParaRPr lang="en-US" dirty="0" smtClean="0"/>
          </a:p>
          <a:p>
            <a:pPr marL="749808" lvl="1" indent="-457200">
              <a:buFont typeface="+mj-lt"/>
              <a:buAutoNum type="alphaLcParenR"/>
            </a:pPr>
            <a:r>
              <a:rPr lang="en-US" dirty="0" err="1" smtClean="0"/>
              <a:t>Terdapat</a:t>
            </a:r>
            <a:r>
              <a:rPr lang="en-US" dirty="0" smtClean="0"/>
              <a:t> 3 operator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i="1" dirty="0" smtClean="0"/>
              <a:t>star</a:t>
            </a:r>
            <a:r>
              <a:rPr lang="en-US" dirty="0" smtClean="0"/>
              <a:t>, </a:t>
            </a:r>
            <a:r>
              <a:rPr lang="en-US" i="1" dirty="0" smtClean="0"/>
              <a:t>union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concatenate.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alfabet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“a” </a:t>
            </a:r>
            <a:r>
              <a:rPr lang="en-US" dirty="0" err="1" smtClean="0"/>
              <a:t>dan</a:t>
            </a:r>
            <a:r>
              <a:rPr lang="en-US" dirty="0" smtClean="0"/>
              <a:t> “b”.</a:t>
            </a:r>
          </a:p>
        </p:txBody>
      </p:sp>
    </p:spTree>
    <p:extLst>
      <p:ext uri="{BB962C8B-B14F-4D97-AF65-F5344CB8AC3E}">
        <p14:creationId xmlns:p14="http://schemas.microsoft.com/office/powerpoint/2010/main" val="293878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354004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646803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2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10849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7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(Move(‘1,3,4’,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69198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5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740416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69198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5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740416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369198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0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740416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23075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67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93661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82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4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(Move(‘1,2,3,4’,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93927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6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237568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(Move(‘5,6,8’,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93927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24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237568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(Move(‘5,6,8’,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93927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4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494066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(Move(‘5,6,8’, ‘a’))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438364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23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Bagaimana</a:t>
            </a:r>
            <a:r>
              <a:rPr lang="en-AU" dirty="0"/>
              <a:t> </a:t>
            </a:r>
            <a:r>
              <a:rPr lang="en-AU" dirty="0" err="1"/>
              <a:t>memodelkan</a:t>
            </a:r>
            <a:r>
              <a:rPr lang="en-AU" dirty="0"/>
              <a:t> </a:t>
            </a:r>
            <a:r>
              <a:rPr lang="en-AU" i="1" dirty="0"/>
              <a:t>regular expression </a:t>
            </a:r>
            <a:r>
              <a:rPr lang="en-AU" dirty="0" err="1"/>
              <a:t>ke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bentuk</a:t>
            </a:r>
            <a:r>
              <a:rPr lang="en-AU" dirty="0"/>
              <a:t> </a:t>
            </a:r>
            <a:r>
              <a:rPr lang="en-AU" i="1" dirty="0"/>
              <a:t>Deterministic Finite </a:t>
            </a:r>
            <a:r>
              <a:rPr lang="en-AU" i="1" dirty="0" smtClean="0"/>
              <a:t>Automaton</a:t>
            </a:r>
            <a:r>
              <a:rPr lang="en-AU" dirty="0" smtClean="0"/>
              <a:t>?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Bagaimana</a:t>
            </a:r>
            <a:r>
              <a:rPr lang="en-AU" dirty="0"/>
              <a:t> </a:t>
            </a:r>
            <a:r>
              <a:rPr lang="en-AU" dirty="0" err="1"/>
              <a:t>mengimplementasikan</a:t>
            </a:r>
            <a:r>
              <a:rPr lang="en-AU" dirty="0"/>
              <a:t> model </a:t>
            </a:r>
            <a:r>
              <a:rPr lang="en-AU" i="1" dirty="0"/>
              <a:t>Deterministic Finite Automaton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menginterpretasikan</a:t>
            </a:r>
            <a:r>
              <a:rPr lang="en-AU" dirty="0"/>
              <a:t> </a:t>
            </a:r>
            <a:r>
              <a:rPr lang="en-AU" i="1" dirty="0"/>
              <a:t>regular expression</a:t>
            </a:r>
            <a:r>
              <a:rPr lang="en-AU" dirty="0" smtClean="0"/>
              <a:t>?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program yang </a:t>
            </a:r>
            <a:r>
              <a:rPr lang="en-US" dirty="0" err="1" smtClean="0"/>
              <a:t>dilakukan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391070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26480" y="1894121"/>
            <a:ext cx="3283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(Move(‘5,6,8’, ‘b’))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850052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91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21213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93205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26480" y="1894121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(Move(‘6,7,8’, ‘a’))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72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21213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93205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26480" y="1894121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(Move(‘6,7,8’, ‘a’))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8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21213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35030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26480" y="1894121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(Move(‘6,7,8’, ‘a’))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721213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4270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126480" y="1894121"/>
            <a:ext cx="3267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EpsilonClosure</a:t>
            </a:r>
            <a:r>
              <a:rPr lang="en-US" dirty="0" smtClean="0"/>
              <a:t>(Move(‘6,7,8’, ‘b’))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519884"/>
              </p:ext>
            </p:extLst>
          </p:nvPr>
        </p:nvGraphicFramePr>
        <p:xfrm>
          <a:off x="1200356" y="4768362"/>
          <a:ext cx="10058400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Struktur</a:t>
                      </a:r>
                      <a:r>
                        <a:rPr lang="en-US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928881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075706" y="2487631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9" name="Straight Arrow Connector 18"/>
          <p:cNvCxnSpPr>
            <a:stCxn id="17" idx="6"/>
            <a:endCxn id="18" idx="2"/>
          </p:cNvCxnSpPr>
          <p:nvPr/>
        </p:nvCxnSpPr>
        <p:spPr>
          <a:xfrm>
            <a:off x="9834916" y="2728931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315001" y="23595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0182260" y="3160377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22" name="Straight Arrow Connector 21"/>
          <p:cNvCxnSpPr>
            <a:stCxn id="18" idx="3"/>
            <a:endCxn id="21" idx="6"/>
          </p:cNvCxnSpPr>
          <p:nvPr/>
        </p:nvCxnSpPr>
        <p:spPr>
          <a:xfrm flipH="1">
            <a:off x="10728360" y="2899556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2"/>
            <a:endCxn id="17" idx="5"/>
          </p:cNvCxnSpPr>
          <p:nvPr/>
        </p:nvCxnSpPr>
        <p:spPr>
          <a:xfrm flipH="1" flipV="1">
            <a:off x="9754942" y="2899556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75852" y="3183155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8662742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Straight Arrow Connector 25"/>
          <p:cNvCxnSpPr>
            <a:stCxn id="24" idx="6"/>
            <a:endCxn id="25" idx="2"/>
          </p:cNvCxnSpPr>
          <p:nvPr/>
        </p:nvCxnSpPr>
        <p:spPr>
          <a:xfrm>
            <a:off x="7421952" y="3424455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61505" y="3679267"/>
            <a:ext cx="5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NFA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5" idx="6"/>
            <a:endCxn id="21" idx="2"/>
          </p:cNvCxnSpPr>
          <p:nvPr/>
        </p:nvCxnSpPr>
        <p:spPr>
          <a:xfrm flipV="1">
            <a:off x="9208842" y="3401677"/>
            <a:ext cx="973418" cy="22778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88078" y="29984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444266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6229556" y="2510409"/>
            <a:ext cx="5461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0" idx="6"/>
            <a:endCxn id="31" idx="2"/>
          </p:cNvCxnSpPr>
          <p:nvPr/>
        </p:nvCxnSpPr>
        <p:spPr>
          <a:xfrm>
            <a:off x="4988766" y="2751709"/>
            <a:ext cx="1240790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68851" y="2382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336110" y="3183155"/>
            <a:ext cx="546100" cy="4826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1" idx="3"/>
            <a:endCxn id="34" idx="6"/>
          </p:cNvCxnSpPr>
          <p:nvPr/>
        </p:nvCxnSpPr>
        <p:spPr>
          <a:xfrm flipH="1">
            <a:off x="5882210" y="2922334"/>
            <a:ext cx="427320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2"/>
            <a:endCxn id="30" idx="5"/>
          </p:cNvCxnSpPr>
          <p:nvPr/>
        </p:nvCxnSpPr>
        <p:spPr>
          <a:xfrm flipH="1" flipV="1">
            <a:off x="4908792" y="2922334"/>
            <a:ext cx="427318" cy="50212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  <a:endCxn id="24" idx="2"/>
          </p:cNvCxnSpPr>
          <p:nvPr/>
        </p:nvCxnSpPr>
        <p:spPr>
          <a:xfrm>
            <a:off x="5882210" y="3424455"/>
            <a:ext cx="993642" cy="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30995"/>
              </p:ext>
            </p:extLst>
          </p:nvPr>
        </p:nvGraphicFramePr>
        <p:xfrm>
          <a:off x="1097280" y="1887430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908792" y="2037091"/>
            <a:ext cx="613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Karena</a:t>
            </a:r>
            <a:r>
              <a:rPr lang="en-US" dirty="0" smtClean="0"/>
              <a:t> queue proses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proses </a:t>
            </a:r>
            <a:r>
              <a:rPr lang="en-US" dirty="0" err="1" smtClean="0"/>
              <a:t>konversi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18189"/>
              </p:ext>
            </p:extLst>
          </p:nvPr>
        </p:nvGraphicFramePr>
        <p:xfrm>
          <a:off x="1097280" y="2098445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1,2,3,4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5,6,8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5,6,8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6,7,8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6,7,8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43864"/>
            <a:ext cx="6963508" cy="1325229"/>
          </a:xfrm>
        </p:spPr>
        <p:txBody>
          <a:bodyPr/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representasi</a:t>
            </a:r>
            <a:r>
              <a:rPr lang="en-US" dirty="0" smtClean="0"/>
              <a:t> DFA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NFA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disederhanakan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909156"/>
              </p:ext>
            </p:extLst>
          </p:nvPr>
        </p:nvGraphicFramePr>
        <p:xfrm>
          <a:off x="8691489" y="3429113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74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Merubah</a:t>
            </a:r>
            <a:r>
              <a:rPr lang="en-US" dirty="0"/>
              <a:t> NFA </a:t>
            </a:r>
            <a:r>
              <a:rPr lang="en-US" dirty="0" err="1"/>
              <a:t>ke</a:t>
            </a:r>
            <a:r>
              <a:rPr lang="en-US" dirty="0"/>
              <a:t> DFA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43864"/>
            <a:ext cx="6963508" cy="1325229"/>
          </a:xfrm>
        </p:spPr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DFA state machine yang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dikonversi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NFA.</a:t>
            </a:r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18204"/>
              </p:ext>
            </p:extLst>
          </p:nvPr>
        </p:nvGraphicFramePr>
        <p:xfrm>
          <a:off x="8691489" y="3429113"/>
          <a:ext cx="2683716" cy="213813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94572"/>
                <a:gridCol w="894572"/>
                <a:gridCol w="894572"/>
              </a:tblGrid>
              <a:tr h="4276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r>
                        <a:rPr lang="el-GR" dirty="0" smtClean="0"/>
                        <a:t>ε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42762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14496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43864"/>
            <a:ext cx="10515600" cy="1325229"/>
          </a:xfrm>
        </p:spPr>
        <p:txBody>
          <a:bodyPr/>
          <a:lstStyle/>
          <a:p>
            <a:r>
              <a:rPr lang="en-US" dirty="0" smtClean="0"/>
              <a:t>L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100.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0979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3216" y="4543864"/>
            <a:ext cx="3712464" cy="1325229"/>
          </a:xfrm>
        </p:spPr>
        <p:txBody>
          <a:bodyPr/>
          <a:lstStyle/>
          <a:p>
            <a:r>
              <a:rPr lang="en-US" dirty="0" err="1" smtClean="0"/>
              <a:t>Ajacency</a:t>
            </a:r>
            <a:r>
              <a:rPr lang="en-US" dirty="0" smtClean="0"/>
              <a:t> matrix M </a:t>
            </a:r>
            <a:r>
              <a:rPr lang="en-US" dirty="0" err="1" smtClean="0"/>
              <a:t>untuk</a:t>
            </a:r>
            <a:r>
              <a:rPr lang="en-US" dirty="0" smtClean="0"/>
              <a:t> DFA yang </a:t>
            </a:r>
            <a:r>
              <a:rPr lang="en-US" dirty="0" err="1" smtClean="0"/>
              <a:t>terbentuk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09740" y="2982759"/>
                <a:ext cx="2057400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740" y="2982759"/>
                <a:ext cx="2057400" cy="10204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87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Implementasi</a:t>
            </a:r>
            <a:r>
              <a:rPr lang="en-AU" dirty="0"/>
              <a:t> </a:t>
            </a:r>
            <a:r>
              <a:rPr lang="en-AU" dirty="0" err="1"/>
              <a:t>dilakukan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bahasa</a:t>
            </a:r>
            <a:r>
              <a:rPr lang="en-AU" dirty="0"/>
              <a:t> </a:t>
            </a:r>
            <a:r>
              <a:rPr lang="en-AU" dirty="0" err="1"/>
              <a:t>pemrograman</a:t>
            </a:r>
            <a:r>
              <a:rPr lang="en-AU" dirty="0"/>
              <a:t> C++.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Terdapat</a:t>
            </a:r>
            <a:r>
              <a:rPr lang="en-AU" dirty="0"/>
              <a:t> </a:t>
            </a:r>
            <a:r>
              <a:rPr lang="en-AU" dirty="0" err="1"/>
              <a:t>dua</a:t>
            </a:r>
            <a:r>
              <a:rPr lang="en-AU" dirty="0"/>
              <a:t> </a:t>
            </a:r>
            <a:r>
              <a:rPr lang="en-AU" dirty="0" err="1"/>
              <a:t>masukan</a:t>
            </a:r>
            <a:r>
              <a:rPr lang="en-AU" dirty="0"/>
              <a:t> program </a:t>
            </a:r>
            <a:r>
              <a:rPr lang="en-AU" dirty="0" err="1"/>
              <a:t>yakni</a:t>
            </a:r>
            <a:r>
              <a:rPr lang="en-AU" dirty="0"/>
              <a:t> </a:t>
            </a:r>
            <a:r>
              <a:rPr lang="en-AU" i="1" dirty="0"/>
              <a:t>regular expression</a:t>
            </a:r>
            <a:r>
              <a:rPr lang="en-AU" dirty="0"/>
              <a:t>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sebuah</a:t>
            </a:r>
            <a:r>
              <a:rPr lang="en-AU" dirty="0"/>
              <a:t> </a:t>
            </a:r>
            <a:r>
              <a:rPr lang="en-AU" dirty="0" err="1"/>
              <a:t>bilangan</a:t>
            </a:r>
            <a:r>
              <a:rPr lang="en-AU" dirty="0"/>
              <a:t> L.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/>
              <a:t>Batas </a:t>
            </a:r>
            <a:r>
              <a:rPr lang="en-AU" dirty="0" err="1"/>
              <a:t>maksimum</a:t>
            </a:r>
            <a:r>
              <a:rPr lang="en-AU" dirty="0"/>
              <a:t> </a:t>
            </a:r>
            <a:r>
              <a:rPr lang="en-AU" dirty="0" err="1"/>
              <a:t>jumlah</a:t>
            </a:r>
            <a:r>
              <a:rPr lang="en-AU" dirty="0"/>
              <a:t> </a:t>
            </a:r>
            <a:r>
              <a:rPr lang="en-AU" dirty="0" err="1"/>
              <a:t>karakter</a:t>
            </a:r>
            <a:r>
              <a:rPr lang="en-AU" dirty="0"/>
              <a:t> </a:t>
            </a:r>
            <a:r>
              <a:rPr lang="en-AU" i="1" dirty="0"/>
              <a:t>regular expression </a:t>
            </a:r>
            <a:r>
              <a:rPr lang="en-AU" dirty="0" err="1"/>
              <a:t>adalah</a:t>
            </a:r>
            <a:r>
              <a:rPr lang="en-AU" dirty="0"/>
              <a:t> 100 </a:t>
            </a:r>
            <a:r>
              <a:rPr lang="en-AU" dirty="0" err="1"/>
              <a:t>karakter</a:t>
            </a:r>
            <a:r>
              <a:rPr lang="en-AU" dirty="0"/>
              <a:t>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AU" dirty="0" err="1"/>
              <a:t>Alfabet</a:t>
            </a:r>
            <a:r>
              <a:rPr lang="en-AU" dirty="0"/>
              <a:t> yang </a:t>
            </a:r>
            <a:r>
              <a:rPr lang="en-AU" dirty="0" err="1"/>
              <a:t>digunakan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i="1" dirty="0"/>
              <a:t>regular expression</a:t>
            </a:r>
            <a:r>
              <a:rPr lang="en-AU" dirty="0"/>
              <a:t> </a:t>
            </a:r>
            <a:r>
              <a:rPr lang="en-AU" dirty="0" err="1"/>
              <a:t>ada</a:t>
            </a:r>
            <a:r>
              <a:rPr lang="en-AU" dirty="0"/>
              <a:t> </a:t>
            </a:r>
            <a:r>
              <a:rPr lang="en-AU" dirty="0" err="1"/>
              <a:t>dua</a:t>
            </a:r>
            <a:r>
              <a:rPr lang="en-AU" dirty="0"/>
              <a:t> </a:t>
            </a:r>
            <a:r>
              <a:rPr lang="en-AU" dirty="0" err="1"/>
              <a:t>yakni</a:t>
            </a:r>
            <a:r>
              <a:rPr lang="en-AU" dirty="0"/>
              <a:t> ‘a’ </a:t>
            </a:r>
            <a:r>
              <a:rPr lang="en-AU" dirty="0" err="1"/>
              <a:t>dan</a:t>
            </a:r>
            <a:r>
              <a:rPr lang="en-AU" dirty="0"/>
              <a:t> ‘b’.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i="1" dirty="0"/>
              <a:t>concatenation </a:t>
            </a:r>
            <a:r>
              <a:rPr lang="en-US" dirty="0"/>
              <a:t>(ab), </a:t>
            </a:r>
            <a:r>
              <a:rPr lang="en-US" i="1" dirty="0"/>
              <a:t>union</a:t>
            </a:r>
            <a:r>
              <a:rPr lang="en-US" dirty="0"/>
              <a:t> (</a:t>
            </a:r>
            <a:r>
              <a:rPr lang="en-US" dirty="0" err="1"/>
              <a:t>a|b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star quantifier/</a:t>
            </a:r>
            <a:r>
              <a:rPr lang="en-US" i="1" dirty="0" err="1"/>
              <a:t>Klenee</a:t>
            </a:r>
            <a:r>
              <a:rPr lang="en-US" i="1" dirty="0"/>
              <a:t> star </a:t>
            </a:r>
            <a:r>
              <a:rPr lang="en-US" dirty="0"/>
              <a:t>(a*).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Batas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L </a:t>
            </a:r>
            <a:r>
              <a:rPr lang="en-US" dirty="0" err="1"/>
              <a:t>adalah</a:t>
            </a:r>
            <a:r>
              <a:rPr lang="en-US" dirty="0"/>
              <a:t> 10­</a:t>
            </a:r>
            <a:r>
              <a:rPr lang="en-US" baseline="30000" dirty="0"/>
              <a:t>9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558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String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43216" y="4543864"/>
                <a:ext cx="3712464" cy="132522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Hasil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ditunjukkan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seperti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matriks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diatas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3216" y="4543864"/>
                <a:ext cx="3712464" cy="1325229"/>
              </a:xfrm>
              <a:blipFill rotWithShape="0">
                <a:blip r:embed="rId3"/>
                <a:stretch>
                  <a:fillRect l="-1642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09740" y="2982759"/>
                <a:ext cx="2577844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740" y="2982759"/>
                <a:ext cx="2577844" cy="10204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20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DFA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smtClean="0"/>
              <a:t>String &amp; </a:t>
            </a:r>
            <a:r>
              <a:rPr lang="en-US" dirty="0" err="1" smtClean="0"/>
              <a:t>Keluaran</a:t>
            </a:r>
            <a:r>
              <a:rPr lang="en-US" dirty="0" smtClean="0"/>
              <a:t>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49318" y="4543864"/>
                <a:ext cx="9406362" cy="132522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Banyak string yang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terima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jumlah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seluruh</a:t>
                </a:r>
                <a:r>
                  <a:rPr lang="en-US" dirty="0" smtClean="0"/>
                  <a:t> matrix [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][j] </a:t>
                </a:r>
                <a:r>
                  <a:rPr lang="en-US" dirty="0" err="1" smtClean="0"/>
                  <a:t>dimana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state </a:t>
                </a:r>
                <a:r>
                  <a:rPr lang="en-US" dirty="0" err="1" smtClean="0"/>
                  <a:t>mulai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j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state finish.</a:t>
                </a:r>
              </a:p>
              <a:p>
                <a:r>
                  <a:rPr lang="en-US" dirty="0" err="1" smtClean="0"/>
                  <a:t>Maka</a:t>
                </a:r>
                <a:r>
                  <a:rPr lang="en-US" dirty="0" smtClean="0"/>
                  <a:t> output yang </a:t>
                </a:r>
                <a:r>
                  <a:rPr lang="en-US" dirty="0" err="1" smtClean="0"/>
                  <a:t>dikeluarkan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program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h𝑎𝑠𝑖𝑙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1,4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=1+99=100</m:t>
                    </m:r>
                  </m:oMath>
                </a14:m>
                <a:r>
                  <a:rPr lang="en-US" b="0" dirty="0" smtClean="0"/>
                  <a:t> strings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9318" y="4543864"/>
                <a:ext cx="9406362" cy="1325229"/>
              </a:xfrm>
              <a:blipFill rotWithShape="0">
                <a:blip r:embed="rId3"/>
                <a:stretch>
                  <a:fillRect l="-1620" t="-7798" b="-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1749318" y="3441895"/>
            <a:ext cx="604911" cy="5486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85403" y="2267243"/>
            <a:ext cx="604911" cy="548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872385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495544" y="3441895"/>
            <a:ext cx="604911" cy="54864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1" name="Straight Arrow Connector 10"/>
          <p:cNvCxnSpPr>
            <a:stCxn id="5" idx="7"/>
            <a:endCxn id="8" idx="3"/>
          </p:cNvCxnSpPr>
          <p:nvPr/>
        </p:nvCxnSpPr>
        <p:spPr>
          <a:xfrm flipV="1">
            <a:off x="2265642" y="2735537"/>
            <a:ext cx="608348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9" idx="2"/>
          </p:cNvCxnSpPr>
          <p:nvPr/>
        </p:nvCxnSpPr>
        <p:spPr>
          <a:xfrm>
            <a:off x="2354229" y="3716215"/>
            <a:ext cx="151815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10" idx="2"/>
          </p:cNvCxnSpPr>
          <p:nvPr/>
        </p:nvCxnSpPr>
        <p:spPr>
          <a:xfrm>
            <a:off x="4477296" y="3716215"/>
            <a:ext cx="101824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9" idx="1"/>
          </p:cNvCxnSpPr>
          <p:nvPr/>
        </p:nvCxnSpPr>
        <p:spPr>
          <a:xfrm>
            <a:off x="3301727" y="2735537"/>
            <a:ext cx="659245" cy="7867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6"/>
            <a:endCxn id="8" idx="0"/>
          </p:cNvCxnSpPr>
          <p:nvPr/>
        </p:nvCxnSpPr>
        <p:spPr>
          <a:xfrm flipH="1" flipV="1">
            <a:off x="3087859" y="2267243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0" idx="6"/>
            <a:endCxn id="10" idx="0"/>
          </p:cNvCxnSpPr>
          <p:nvPr/>
        </p:nvCxnSpPr>
        <p:spPr>
          <a:xfrm flipH="1" flipV="1">
            <a:off x="5798000" y="3441895"/>
            <a:ext cx="302455" cy="274320"/>
          </a:xfrm>
          <a:prstGeom prst="curvedConnector4">
            <a:avLst>
              <a:gd name="adj1" fmla="val -75581"/>
              <a:gd name="adj2" fmla="val 183333"/>
            </a:avLst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65642" y="271205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60775" y="196651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57188" y="32548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93380" y="29442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72690" y="27509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7021" y="3249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09740" y="2982759"/>
                <a:ext cx="2577844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740" y="2982759"/>
                <a:ext cx="2577844" cy="10204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3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&amp; </a:t>
            </a:r>
            <a:r>
              <a:rPr lang="en-US" dirty="0" err="1" smtClean="0"/>
              <a:t>Evaluasi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410994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9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Lingkungan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,</a:t>
            </a:r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 smtClean="0"/>
              <a:t>Keras</a:t>
            </a:r>
            <a:endParaRPr lang="en-US" dirty="0"/>
          </a:p>
          <a:p>
            <a:pPr lvl="1"/>
            <a:r>
              <a:rPr lang="en-US" dirty="0"/>
              <a:t>Processor Intel® Core™ i3-2310M CPU @ 2.10 GHz</a:t>
            </a:r>
          </a:p>
          <a:p>
            <a:pPr lvl="1"/>
            <a:r>
              <a:rPr lang="en-US" dirty="0"/>
              <a:t>RAM 4 GB</a:t>
            </a:r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64-bit  </a:t>
            </a:r>
          </a:p>
          <a:p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Windows 8.0</a:t>
            </a:r>
          </a:p>
          <a:p>
            <a:pPr lvl="1"/>
            <a:r>
              <a:rPr lang="en-US" dirty="0"/>
              <a:t>Integrated Development Environment Code::Blocks 13.12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4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2595542"/>
            <a:ext cx="10058400" cy="3273552"/>
          </a:xfrm>
        </p:spPr>
        <p:txBody>
          <a:bodyPr/>
          <a:lstStyle/>
          <a:p>
            <a:pPr algn="just"/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SPOJ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umpan</a:t>
            </a:r>
            <a:r>
              <a:rPr lang="en-US" dirty="0" smtClean="0"/>
              <a:t> </a:t>
            </a:r>
            <a:r>
              <a:rPr lang="en-US" dirty="0" err="1" smtClean="0"/>
              <a:t>balik</a:t>
            </a:r>
            <a:r>
              <a:rPr lang="en-US" dirty="0" smtClean="0"/>
              <a:t> Accepted yang </a:t>
            </a:r>
            <a:r>
              <a:rPr lang="en-US" dirty="0" err="1" smtClean="0"/>
              <a:t>menandakan</a:t>
            </a:r>
            <a:r>
              <a:rPr lang="en-US" dirty="0" smtClean="0"/>
              <a:t> program 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endParaRPr lang="en-US" dirty="0" smtClean="0"/>
          </a:p>
          <a:p>
            <a:pPr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beberapakali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grafik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smtClean="0"/>
              <a:t>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statistik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,</a:t>
            </a:r>
          </a:p>
          <a:p>
            <a:pPr lvl="1" algn="just"/>
            <a:r>
              <a:rPr lang="en-US" dirty="0" smtClean="0"/>
              <a:t>Rata-rata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0.654 </a:t>
            </a:r>
            <a:r>
              <a:rPr lang="en-US" dirty="0" err="1" smtClean="0"/>
              <a:t>detik</a:t>
            </a:r>
            <a:endParaRPr lang="en-US" dirty="0" smtClean="0"/>
          </a:p>
          <a:p>
            <a:pPr lvl="1" algn="just"/>
            <a:r>
              <a:rPr lang="en-US" dirty="0" smtClean="0"/>
              <a:t>Minimum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0.600 </a:t>
            </a:r>
            <a:r>
              <a:rPr lang="en-US" dirty="0" err="1" smtClean="0"/>
              <a:t>detik</a:t>
            </a:r>
            <a:endParaRPr lang="en-US" dirty="0" smtClean="0"/>
          </a:p>
          <a:p>
            <a:pPr lvl="1" algn="just"/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0.710 </a:t>
            </a:r>
            <a:r>
              <a:rPr lang="en-US" dirty="0" err="1" smtClean="0"/>
              <a:t>detik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79" y="1845734"/>
            <a:ext cx="10359905" cy="641434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979675"/>
              </p:ext>
            </p:extLst>
          </p:nvPr>
        </p:nvGraphicFramePr>
        <p:xfrm>
          <a:off x="7198659" y="36351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6502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897120" cy="4023360"/>
              </a:xfrm>
            </p:spPr>
            <p:txBody>
              <a:bodyPr/>
              <a:lstStyle/>
              <a:p>
                <a:r>
                  <a:rPr lang="en-US" dirty="0" smtClean="0"/>
                  <a:t>Pengaruh </a:t>
                </a:r>
                <a:r>
                  <a:rPr lang="en-US" dirty="0" err="1" smtClean="0"/>
                  <a:t>Panjang</a:t>
                </a:r>
                <a:r>
                  <a:rPr lang="en-US" dirty="0" smtClean="0"/>
                  <a:t> L </a:t>
                </a:r>
                <a:r>
                  <a:rPr lang="en-US" dirty="0" err="1" smtClean="0"/>
                  <a:t>terhadap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waktu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eksekusi</a:t>
                </a:r>
                <a:r>
                  <a:rPr lang="en-US" dirty="0" smtClean="0"/>
                  <a:t> program</a:t>
                </a:r>
              </a:p>
              <a:p>
                <a:r>
                  <a:rPr lang="en-US" dirty="0" smtClean="0"/>
                  <a:t>Parameter </a:t>
                </a:r>
                <a:r>
                  <a:rPr lang="en-US" dirty="0" err="1" smtClean="0"/>
                  <a:t>uji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,</a:t>
                </a:r>
              </a:p>
              <a:p>
                <a:pPr lvl="1"/>
                <a:r>
                  <a:rPr lang="en-US" dirty="0" err="1" smtClean="0"/>
                  <a:t>Bilangan</a:t>
                </a:r>
                <a:r>
                  <a:rPr lang="en-US" dirty="0" smtClean="0"/>
                  <a:t> L yang </a:t>
                </a:r>
                <a:r>
                  <a:rPr lang="en-US" dirty="0" err="1" smtClean="0"/>
                  <a:t>berbeda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yakni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i="1" dirty="0" smtClean="0"/>
                  <a:t>Regular expression </a:t>
                </a:r>
                <a:r>
                  <a:rPr lang="en-US" dirty="0" smtClean="0"/>
                  <a:t>yang </a:t>
                </a:r>
                <a:r>
                  <a:rPr lang="en-US" dirty="0" err="1" smtClean="0"/>
                  <a:t>sama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sepanjang</a:t>
                </a:r>
                <a:r>
                  <a:rPr lang="en-US" dirty="0" smtClean="0"/>
                  <a:t> 100 </a:t>
                </a:r>
                <a:r>
                  <a:rPr lang="en-US" dirty="0" err="1" smtClean="0"/>
                  <a:t>karakter</a:t>
                </a:r>
                <a:endParaRPr lang="en-US" dirty="0" smtClean="0"/>
              </a:p>
              <a:p>
                <a:pPr marL="201168" lvl="1" indent="0">
                  <a:buNone/>
                </a:pPr>
                <a:r>
                  <a:rPr lang="en-US" dirty="0" err="1" smtClean="0"/>
                  <a:t>Hasil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didapatkan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parameter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waktu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diperlukan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eksekusi</a:t>
                </a:r>
                <a:r>
                  <a:rPr lang="en-US" dirty="0" smtClean="0"/>
                  <a:t> program </a:t>
                </a:r>
                <a:r>
                  <a:rPr lang="en-US" dirty="0" err="1" smtClean="0"/>
                  <a:t>mendekati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kurva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logaritmik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897120" cy="4023360"/>
              </a:xfrm>
              <a:blipFill rotWithShape="0">
                <a:blip r:embed="rId3"/>
                <a:stretch>
                  <a:fillRect l="-124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601837859"/>
              </p:ext>
            </p:extLst>
          </p:nvPr>
        </p:nvGraphicFramePr>
        <p:xfrm>
          <a:off x="6063751" y="2247008"/>
          <a:ext cx="5213849" cy="3622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3804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897120" cy="4023360"/>
              </a:xfrm>
            </p:spPr>
            <p:txBody>
              <a:bodyPr/>
              <a:lstStyle/>
              <a:p>
                <a:r>
                  <a:rPr lang="en-US" dirty="0" smtClean="0"/>
                  <a:t>Pengaruh </a:t>
                </a:r>
                <a:r>
                  <a:rPr lang="en-US" dirty="0" err="1" smtClean="0"/>
                  <a:t>Panjang</a:t>
                </a:r>
                <a:r>
                  <a:rPr lang="en-US" dirty="0" smtClean="0"/>
                  <a:t> L </a:t>
                </a:r>
                <a:r>
                  <a:rPr lang="en-US" dirty="0" err="1" smtClean="0"/>
                  <a:t>terhadap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waktu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eksekusi</a:t>
                </a:r>
                <a:r>
                  <a:rPr lang="en-US" dirty="0" smtClean="0"/>
                  <a:t> program</a:t>
                </a:r>
              </a:p>
              <a:p>
                <a:r>
                  <a:rPr lang="en-US" dirty="0" smtClean="0"/>
                  <a:t>Parameter </a:t>
                </a:r>
                <a:r>
                  <a:rPr lang="en-US" dirty="0" err="1" smtClean="0"/>
                  <a:t>uji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,</a:t>
                </a:r>
              </a:p>
              <a:p>
                <a:pPr lvl="1"/>
                <a:r>
                  <a:rPr lang="en-US" dirty="0" err="1" smtClean="0"/>
                  <a:t>Bilangan</a:t>
                </a:r>
                <a:r>
                  <a:rPr lang="en-US" dirty="0" smtClean="0"/>
                  <a:t> L yang </a:t>
                </a:r>
                <a:r>
                  <a:rPr lang="en-US" dirty="0" err="1" smtClean="0"/>
                  <a:t>sama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yakni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lvl="1"/>
                <a:r>
                  <a:rPr lang="en-US" i="1" dirty="0" smtClean="0"/>
                  <a:t>Regular expression </a:t>
                </a:r>
                <a:r>
                  <a:rPr lang="en-US" dirty="0" smtClean="0"/>
                  <a:t>yang </a:t>
                </a:r>
                <a:r>
                  <a:rPr lang="en-US" dirty="0" err="1" smtClean="0"/>
                  <a:t>berbeda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panjang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10,20,30,…,100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karakter</a:t>
                </a:r>
                <a:endParaRPr lang="en-US" dirty="0" smtClean="0"/>
              </a:p>
              <a:p>
                <a:pPr marL="201168" lvl="1" indent="0">
                  <a:buNone/>
                </a:pPr>
                <a:r>
                  <a:rPr lang="en-US" dirty="0" err="1" smtClean="0"/>
                  <a:t>Hasil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didapatkan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parameter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waktu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diperlukan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eksekusi</a:t>
                </a:r>
                <a:r>
                  <a:rPr lang="en-US" dirty="0" smtClean="0"/>
                  <a:t> program </a:t>
                </a:r>
                <a:r>
                  <a:rPr lang="en-US" dirty="0" err="1" smtClean="0"/>
                  <a:t>mendekati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kurva</a:t>
                </a:r>
                <a:r>
                  <a:rPr lang="en-US" dirty="0" smtClean="0"/>
                  <a:t> polynomial </a:t>
                </a:r>
                <a:r>
                  <a:rPr lang="en-US" dirty="0" err="1" smtClean="0"/>
                  <a:t>berderajat</a:t>
                </a:r>
                <a:r>
                  <a:rPr lang="en-US" dirty="0" smtClean="0"/>
                  <a:t> 2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897120" cy="4023360"/>
              </a:xfrm>
              <a:blipFill rotWithShape="0">
                <a:blip r:embed="rId3"/>
                <a:stretch>
                  <a:fillRect l="-1245" t="-1667" r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982567706"/>
              </p:ext>
            </p:extLst>
          </p:nvPr>
        </p:nvGraphicFramePr>
        <p:xfrm>
          <a:off x="5841454" y="1725265"/>
          <a:ext cx="5886087" cy="4131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39677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&amp; Saran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618194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Implementasi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penyusunan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SPOJ </a:t>
            </a:r>
            <a:r>
              <a:rPr lang="en-US" dirty="0" err="1"/>
              <a:t>klasik</a:t>
            </a:r>
            <a:r>
              <a:rPr lang="en-US" dirty="0"/>
              <a:t> 10354.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,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besarnya</a:t>
            </a:r>
            <a:r>
              <a:rPr lang="en-US" dirty="0"/>
              <a:t> L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program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logaritmik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i="1" dirty="0"/>
              <a:t>state machine </a:t>
            </a:r>
            <a:r>
              <a:rPr lang="en-US" dirty="0"/>
              <a:t>NFA </a:t>
            </a:r>
            <a:r>
              <a:rPr lang="en-US" dirty="0" err="1"/>
              <a:t>dan</a:t>
            </a:r>
            <a:r>
              <a:rPr lang="en-US" dirty="0"/>
              <a:t> DFA,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polynomial </a:t>
            </a:r>
            <a:r>
              <a:rPr lang="en-US" dirty="0" err="1"/>
              <a:t>berderajat</a:t>
            </a:r>
            <a:r>
              <a:rPr lang="en-US" dirty="0"/>
              <a:t> 2,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i="1" dirty="0"/>
              <a:t>regular expression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pula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4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Saran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+mj-lt"/>
              <a:buAutoNum type="arabicPeriod"/>
            </a:pPr>
            <a:r>
              <a:rPr lang="en-US" dirty="0" err="1" smtClean="0"/>
              <a:t>Mencoba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Glushkov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interpretasi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,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Glushkov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NFA yang </a:t>
            </a:r>
            <a:r>
              <a:rPr lang="en-US" dirty="0" err="1"/>
              <a:t>terbentuk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NFA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epsilon. NFA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Glushkov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i="1" dirty="0"/>
              <a:t>string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teori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Glushkov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cepat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 smtClean="0"/>
              <a:t>permasalahan</a:t>
            </a:r>
            <a:r>
              <a:rPr lang="en-US" dirty="0" smtClean="0"/>
              <a:t> disbanding </a:t>
            </a:r>
            <a:r>
              <a:rPr lang="en-US" dirty="0" err="1" smtClean="0"/>
              <a:t>metode</a:t>
            </a:r>
            <a:r>
              <a:rPr lang="en-US" dirty="0" smtClean="0"/>
              <a:t> Thompson.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3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i="1" dirty="0"/>
              <a:t>Deterministic Finite Automaton</a:t>
            </a:r>
            <a:r>
              <a:rPr lang="en-US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pengaplikasian</a:t>
            </a:r>
            <a:r>
              <a:rPr lang="en-US" dirty="0"/>
              <a:t> model </a:t>
            </a:r>
            <a:r>
              <a:rPr lang="en-US" i="1" dirty="0"/>
              <a:t>Deterministic Finite Automaton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interpretasi</a:t>
            </a:r>
            <a:r>
              <a:rPr lang="en-US" dirty="0"/>
              <a:t> </a:t>
            </a:r>
            <a:r>
              <a:rPr lang="en-US" i="1" dirty="0"/>
              <a:t>regular expression</a:t>
            </a:r>
            <a:r>
              <a:rPr lang="en-US" dirty="0"/>
              <a:t>. </a:t>
            </a: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Menguji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kinerja</a:t>
            </a:r>
            <a:r>
              <a:rPr lang="en-US" dirty="0" smtClean="0"/>
              <a:t> model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diimplementasi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233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05123" y="2517739"/>
            <a:ext cx="10058400" cy="1450757"/>
          </a:xfrm>
        </p:spPr>
        <p:txBody>
          <a:bodyPr/>
          <a:lstStyle/>
          <a:p>
            <a:pPr algn="ctr"/>
            <a:r>
              <a:rPr lang="en-US" dirty="0" err="1" smtClean="0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&amp; </a:t>
            </a:r>
            <a:r>
              <a:rPr lang="en-US" dirty="0" err="1" smtClean="0"/>
              <a:t>Ilustrasi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253090"/>
              </p:ext>
            </p:extLst>
          </p:nvPr>
        </p:nvGraphicFramePr>
        <p:xfrm>
          <a:off x="1097280" y="1845734"/>
          <a:ext cx="10058400" cy="421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6" y="136533"/>
            <a:ext cx="1680414" cy="108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1747</TotalTime>
  <Words>3136</Words>
  <Application>Microsoft Office PowerPoint</Application>
  <PresentationFormat>Widescreen</PresentationFormat>
  <Paragraphs>1235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Calibri</vt:lpstr>
      <vt:lpstr>Calibri Light</vt:lpstr>
      <vt:lpstr>Cambria</vt:lpstr>
      <vt:lpstr>Cambria Math</vt:lpstr>
      <vt:lpstr>Retrospect</vt:lpstr>
      <vt:lpstr>Implementasi Model Deterministic Finite Automaton Untuk Interpretasi Regular Expression pada Studi Kasus Permasalahan SPOJ Klasik 10354</vt:lpstr>
      <vt:lpstr>Agenda </vt:lpstr>
      <vt:lpstr>Pendahuluan</vt:lpstr>
      <vt:lpstr>Latar Belakang</vt:lpstr>
      <vt:lpstr>Deskripsi Studi Kasus</vt:lpstr>
      <vt:lpstr>Rumusan Masalah</vt:lpstr>
      <vt:lpstr>Batasan Permasalahan</vt:lpstr>
      <vt:lpstr>Tujuan</vt:lpstr>
      <vt:lpstr>Desain &amp; Ilustrasi</vt:lpstr>
      <vt:lpstr>Gambaran Umum</vt:lpstr>
      <vt:lpstr>Memasukkan Regular Expression</vt:lpstr>
      <vt:lpstr>Preproses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Regular Expression Ke NFA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Merubah NFA ke DFA</vt:lpstr>
      <vt:lpstr>Penggunaan DFA untuk Pencarian String</vt:lpstr>
      <vt:lpstr>Penggunaan DFA untuk Pencarian String</vt:lpstr>
      <vt:lpstr>Penggunaan DFA untuk Pencarian String</vt:lpstr>
      <vt:lpstr>Penggunaan DFA untuk Pencarian String &amp; Keluaran program</vt:lpstr>
      <vt:lpstr>Uji Coba &amp; Evaluasi</vt:lpstr>
      <vt:lpstr>Lingkungan Uji Coba</vt:lpstr>
      <vt:lpstr>Uji Coba Kebenaran</vt:lpstr>
      <vt:lpstr>Uji Coba Kinerja</vt:lpstr>
      <vt:lpstr>Uji Coba Kinerja</vt:lpstr>
      <vt:lpstr>Kesimpulan &amp; Saran</vt:lpstr>
      <vt:lpstr>Kesimpulan</vt:lpstr>
      <vt:lpstr>Saran</vt:lpstr>
      <vt:lpstr>Terimakasih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Model Deterministic Finite Automaton Untuk Interpretasi Regular Expression pada Studi Kasus Permasalahan SPOJ Klasik 10354</dc:title>
  <dc:creator>PC-05</dc:creator>
  <cp:lastModifiedBy>Yunus</cp:lastModifiedBy>
  <cp:revision>68</cp:revision>
  <dcterms:created xsi:type="dcterms:W3CDTF">2015-06-12T15:54:53Z</dcterms:created>
  <dcterms:modified xsi:type="dcterms:W3CDTF">2015-06-15T12:48:34Z</dcterms:modified>
</cp:coreProperties>
</file>