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7" r:id="rId5"/>
    <p:sldId id="268" r:id="rId6"/>
    <p:sldId id="263" r:id="rId7"/>
    <p:sldId id="262" r:id="rId8"/>
    <p:sldId id="264" r:id="rId9"/>
    <p:sldId id="258" r:id="rId10"/>
    <p:sldId id="265" r:id="rId11"/>
    <p:sldId id="266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1" r:id="rId63"/>
    <p:sldId id="322" r:id="rId64"/>
    <p:sldId id="323" r:id="rId65"/>
    <p:sldId id="324" r:id="rId66"/>
    <p:sldId id="320" r:id="rId67"/>
    <p:sldId id="325" r:id="rId68"/>
    <p:sldId id="326" r:id="rId69"/>
    <p:sldId id="327" r:id="rId70"/>
    <p:sldId id="328" r:id="rId71"/>
    <p:sldId id="329" r:id="rId72"/>
    <p:sldId id="330" r:id="rId73"/>
    <p:sldId id="259" r:id="rId74"/>
    <p:sldId id="331" r:id="rId75"/>
    <p:sldId id="332" r:id="rId76"/>
    <p:sldId id="260" r:id="rId77"/>
    <p:sldId id="333" r:id="rId78"/>
    <p:sldId id="334" r:id="rId79"/>
    <p:sldId id="335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209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val>
            <c:numRef>
              <c:f>Sheet1!$C$2:$C$16</c:f>
              <c:numCache>
                <c:formatCode>General</c:formatCode>
                <c:ptCount val="15"/>
                <c:pt idx="0">
                  <c:v>0.64</c:v>
                </c:pt>
                <c:pt idx="1">
                  <c:v>0.71</c:v>
                </c:pt>
                <c:pt idx="2">
                  <c:v>0.65</c:v>
                </c:pt>
                <c:pt idx="3">
                  <c:v>0.64</c:v>
                </c:pt>
                <c:pt idx="4">
                  <c:v>0.65</c:v>
                </c:pt>
                <c:pt idx="5">
                  <c:v>0.65</c:v>
                </c:pt>
                <c:pt idx="6">
                  <c:v>0.65</c:v>
                </c:pt>
                <c:pt idx="7">
                  <c:v>0.66</c:v>
                </c:pt>
                <c:pt idx="8">
                  <c:v>0.65</c:v>
                </c:pt>
                <c:pt idx="9">
                  <c:v>0.64</c:v>
                </c:pt>
                <c:pt idx="10">
                  <c:v>0.64</c:v>
                </c:pt>
                <c:pt idx="11">
                  <c:v>0.65</c:v>
                </c:pt>
                <c:pt idx="12">
                  <c:v>0.71</c:v>
                </c:pt>
                <c:pt idx="13">
                  <c:v>0.68</c:v>
                </c:pt>
                <c:pt idx="14">
                  <c:v>0.6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-1128391200"/>
        <c:axId val="-1128396640"/>
      </c:barChart>
      <c:catAx>
        <c:axId val="-11283912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percobaan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28396640"/>
        <c:crosses val="autoZero"/>
        <c:auto val="1"/>
        <c:lblAlgn val="ctr"/>
        <c:lblOffset val="100"/>
        <c:noMultiLvlLbl val="0"/>
      </c:catAx>
      <c:valAx>
        <c:axId val="-1128396640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waktu (detik)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28391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886C1E-1D79-4332-865C-9A5847A4A505}" type="doc">
      <dgm:prSet loTypeId="urn:microsoft.com/office/officeart/2005/8/layout/hChevron3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7C8862-CA2F-4F89-9352-20094804A32F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err="1" smtClean="0"/>
            <a:t>Pendahuluan</a:t>
          </a:r>
          <a:endParaRPr lang="en-US" dirty="0"/>
        </a:p>
      </dgm:t>
    </dgm:pt>
    <dgm:pt modelId="{08CFCE41-7AF2-4E02-A7B2-42EFE5B8C1BD}" type="parTrans" cxnId="{616BB246-D5E9-4309-97E0-86448C14E5CF}">
      <dgm:prSet/>
      <dgm:spPr/>
      <dgm:t>
        <a:bodyPr/>
        <a:lstStyle/>
        <a:p>
          <a:endParaRPr lang="en-US"/>
        </a:p>
      </dgm:t>
    </dgm:pt>
    <dgm:pt modelId="{026EB377-81EE-47FB-AFD5-C48475A6A348}" type="sibTrans" cxnId="{616BB246-D5E9-4309-97E0-86448C14E5CF}">
      <dgm:prSet/>
      <dgm:spPr/>
      <dgm:t>
        <a:bodyPr/>
        <a:lstStyle/>
        <a:p>
          <a:endParaRPr lang="en-US"/>
        </a:p>
      </dgm:t>
    </dgm:pt>
    <dgm:pt modelId="{3C473ECA-3F5C-4357-B851-F7A8D3096619}">
      <dgm:prSet phldrT="[Text]"/>
      <dgm:spPr/>
      <dgm:t>
        <a:bodyPr/>
        <a:lstStyle/>
        <a:p>
          <a:r>
            <a:rPr lang="en-US" dirty="0" err="1" smtClean="0"/>
            <a:t>Desain</a:t>
          </a:r>
          <a:r>
            <a:rPr lang="en-US" dirty="0" smtClean="0"/>
            <a:t> &amp; </a:t>
          </a:r>
          <a:r>
            <a:rPr lang="en-US" dirty="0" err="1" smtClean="0"/>
            <a:t>Ilustrasi</a:t>
          </a:r>
          <a:endParaRPr lang="en-US" dirty="0"/>
        </a:p>
      </dgm:t>
    </dgm:pt>
    <dgm:pt modelId="{0A609367-3DB4-4E19-AB35-58306EC5F121}" type="parTrans" cxnId="{A8DE8403-9372-463A-8D5F-ADCB76BECC87}">
      <dgm:prSet/>
      <dgm:spPr/>
      <dgm:t>
        <a:bodyPr/>
        <a:lstStyle/>
        <a:p>
          <a:endParaRPr lang="en-US"/>
        </a:p>
      </dgm:t>
    </dgm:pt>
    <dgm:pt modelId="{9DA50AC5-F2F8-4F60-830C-B564D2693A02}" type="sibTrans" cxnId="{A8DE8403-9372-463A-8D5F-ADCB76BECC87}">
      <dgm:prSet/>
      <dgm:spPr/>
      <dgm:t>
        <a:bodyPr/>
        <a:lstStyle/>
        <a:p>
          <a:endParaRPr lang="en-US"/>
        </a:p>
      </dgm:t>
    </dgm:pt>
    <dgm:pt modelId="{784CA9F9-647E-40D4-9C10-D268A79E7B2A}">
      <dgm:prSet phldrT="[Text]"/>
      <dgm:spPr/>
      <dgm:t>
        <a:bodyPr/>
        <a:lstStyle/>
        <a:p>
          <a:r>
            <a:rPr lang="en-US" dirty="0" err="1" smtClean="0"/>
            <a:t>Uji</a:t>
          </a:r>
          <a:r>
            <a:rPr lang="en-US" dirty="0" smtClean="0"/>
            <a:t> </a:t>
          </a:r>
          <a:r>
            <a:rPr lang="en-US" dirty="0" err="1" smtClean="0"/>
            <a:t>Coba</a:t>
          </a:r>
          <a:r>
            <a:rPr lang="en-US" dirty="0" smtClean="0"/>
            <a:t> &amp; </a:t>
          </a:r>
          <a:r>
            <a:rPr lang="en-US" dirty="0" err="1" smtClean="0"/>
            <a:t>Evaluasi</a:t>
          </a:r>
          <a:endParaRPr lang="en-US" dirty="0"/>
        </a:p>
      </dgm:t>
    </dgm:pt>
    <dgm:pt modelId="{F6AAB896-07A5-417A-98E3-B1CDF2554AED}" type="parTrans" cxnId="{26AA4F7E-EB9D-4E42-80AD-34BA5484C4D3}">
      <dgm:prSet/>
      <dgm:spPr/>
      <dgm:t>
        <a:bodyPr/>
        <a:lstStyle/>
        <a:p>
          <a:endParaRPr lang="en-US"/>
        </a:p>
      </dgm:t>
    </dgm:pt>
    <dgm:pt modelId="{356F9479-E5B5-41C1-80C1-5F2A4723FD71}" type="sibTrans" cxnId="{26AA4F7E-EB9D-4E42-80AD-34BA5484C4D3}">
      <dgm:prSet/>
      <dgm:spPr/>
      <dgm:t>
        <a:bodyPr/>
        <a:lstStyle/>
        <a:p>
          <a:endParaRPr lang="en-US"/>
        </a:p>
      </dgm:t>
    </dgm:pt>
    <dgm:pt modelId="{9C075566-A821-46EF-8984-799E9B9B4378}">
      <dgm:prSet phldrT="[Text]"/>
      <dgm:spPr/>
      <dgm:t>
        <a:bodyPr/>
        <a:lstStyle/>
        <a:p>
          <a:r>
            <a:rPr lang="en-US" dirty="0" err="1" smtClean="0"/>
            <a:t>Kesimpulan</a:t>
          </a:r>
          <a:r>
            <a:rPr lang="en-US" dirty="0" smtClean="0"/>
            <a:t> &amp; Saran</a:t>
          </a:r>
          <a:endParaRPr lang="en-US" dirty="0"/>
        </a:p>
      </dgm:t>
    </dgm:pt>
    <dgm:pt modelId="{52C8721C-D269-498C-832F-70070C8FDA9B}" type="parTrans" cxnId="{7C23D745-F93C-49E6-ABC0-A37184E71C3D}">
      <dgm:prSet/>
      <dgm:spPr/>
      <dgm:t>
        <a:bodyPr/>
        <a:lstStyle/>
        <a:p>
          <a:endParaRPr lang="en-US"/>
        </a:p>
      </dgm:t>
    </dgm:pt>
    <dgm:pt modelId="{BA4ACEFC-3207-4D80-B46A-96DF71D8835B}" type="sibTrans" cxnId="{7C23D745-F93C-49E6-ABC0-A37184E71C3D}">
      <dgm:prSet/>
      <dgm:spPr/>
      <dgm:t>
        <a:bodyPr/>
        <a:lstStyle/>
        <a:p>
          <a:endParaRPr lang="en-US"/>
        </a:p>
      </dgm:t>
    </dgm:pt>
    <dgm:pt modelId="{3CF20EC0-33EC-45C1-9833-FC3919D52B92}" type="pres">
      <dgm:prSet presAssocID="{42886C1E-1D79-4332-865C-9A5847A4A505}" presName="Name0" presStyleCnt="0">
        <dgm:presLayoutVars>
          <dgm:dir/>
          <dgm:resizeHandles val="exact"/>
        </dgm:presLayoutVars>
      </dgm:prSet>
      <dgm:spPr/>
    </dgm:pt>
    <dgm:pt modelId="{E96D8E38-7771-4077-9A29-CEC3AC998AEF}" type="pres">
      <dgm:prSet presAssocID="{987C8862-CA2F-4F89-9352-20094804A32F}" presName="parTxOnly" presStyleLbl="node1" presStyleIdx="0" presStyleCnt="4">
        <dgm:presLayoutVars>
          <dgm:bulletEnabled val="1"/>
        </dgm:presLayoutVars>
      </dgm:prSet>
      <dgm:spPr/>
    </dgm:pt>
    <dgm:pt modelId="{E5880003-AF57-45AC-8098-457EAEB8BAA4}" type="pres">
      <dgm:prSet presAssocID="{026EB377-81EE-47FB-AFD5-C48475A6A348}" presName="parSpace" presStyleCnt="0"/>
      <dgm:spPr/>
    </dgm:pt>
    <dgm:pt modelId="{F5D83687-4C88-4160-8DA3-696E40FFEC99}" type="pres">
      <dgm:prSet presAssocID="{3C473ECA-3F5C-4357-B851-F7A8D3096619}" presName="parTxOnly" presStyleLbl="node1" presStyleIdx="1" presStyleCnt="4">
        <dgm:presLayoutVars>
          <dgm:bulletEnabled val="1"/>
        </dgm:presLayoutVars>
      </dgm:prSet>
      <dgm:spPr/>
    </dgm:pt>
    <dgm:pt modelId="{61F542B4-2753-4C7F-906E-54BFA79D3C0A}" type="pres">
      <dgm:prSet presAssocID="{9DA50AC5-F2F8-4F60-830C-B564D2693A02}" presName="parSpace" presStyleCnt="0"/>
      <dgm:spPr/>
    </dgm:pt>
    <dgm:pt modelId="{8804AB6B-2E27-4070-A994-45466003B94E}" type="pres">
      <dgm:prSet presAssocID="{784CA9F9-647E-40D4-9C10-D268A79E7B2A}" presName="parTxOnly" presStyleLbl="node1" presStyleIdx="2" presStyleCnt="4">
        <dgm:presLayoutVars>
          <dgm:bulletEnabled val="1"/>
        </dgm:presLayoutVars>
      </dgm:prSet>
      <dgm:spPr/>
    </dgm:pt>
    <dgm:pt modelId="{E43E4D79-05AD-4BE1-AEE9-481E41D5D473}" type="pres">
      <dgm:prSet presAssocID="{356F9479-E5B5-41C1-80C1-5F2A4723FD71}" presName="parSpace" presStyleCnt="0"/>
      <dgm:spPr/>
    </dgm:pt>
    <dgm:pt modelId="{AFCAE0F8-E9E4-47BD-AE40-451E9B9625C0}" type="pres">
      <dgm:prSet presAssocID="{9C075566-A821-46EF-8984-799E9B9B4378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26AA4F7E-EB9D-4E42-80AD-34BA5484C4D3}" srcId="{42886C1E-1D79-4332-865C-9A5847A4A505}" destId="{784CA9F9-647E-40D4-9C10-D268A79E7B2A}" srcOrd="2" destOrd="0" parTransId="{F6AAB896-07A5-417A-98E3-B1CDF2554AED}" sibTransId="{356F9479-E5B5-41C1-80C1-5F2A4723FD71}"/>
    <dgm:cxn modelId="{6E4F6CA5-A75E-4C51-8BFC-860CDC3E555A}" type="presOf" srcId="{987C8862-CA2F-4F89-9352-20094804A32F}" destId="{E96D8E38-7771-4077-9A29-CEC3AC998AEF}" srcOrd="0" destOrd="0" presId="urn:microsoft.com/office/officeart/2005/8/layout/hChevron3"/>
    <dgm:cxn modelId="{616BB246-D5E9-4309-97E0-86448C14E5CF}" srcId="{42886C1E-1D79-4332-865C-9A5847A4A505}" destId="{987C8862-CA2F-4F89-9352-20094804A32F}" srcOrd="0" destOrd="0" parTransId="{08CFCE41-7AF2-4E02-A7B2-42EFE5B8C1BD}" sibTransId="{026EB377-81EE-47FB-AFD5-C48475A6A348}"/>
    <dgm:cxn modelId="{A8DE8403-9372-463A-8D5F-ADCB76BECC87}" srcId="{42886C1E-1D79-4332-865C-9A5847A4A505}" destId="{3C473ECA-3F5C-4357-B851-F7A8D3096619}" srcOrd="1" destOrd="0" parTransId="{0A609367-3DB4-4E19-AB35-58306EC5F121}" sibTransId="{9DA50AC5-F2F8-4F60-830C-B564D2693A02}"/>
    <dgm:cxn modelId="{B4DD2EC4-B9BB-42BD-939C-36C5FCA15CCA}" type="presOf" srcId="{42886C1E-1D79-4332-865C-9A5847A4A505}" destId="{3CF20EC0-33EC-45C1-9833-FC3919D52B92}" srcOrd="0" destOrd="0" presId="urn:microsoft.com/office/officeart/2005/8/layout/hChevron3"/>
    <dgm:cxn modelId="{EBCF2031-683B-4FD9-B258-CAE543547B57}" type="presOf" srcId="{3C473ECA-3F5C-4357-B851-F7A8D3096619}" destId="{F5D83687-4C88-4160-8DA3-696E40FFEC99}" srcOrd="0" destOrd="0" presId="urn:microsoft.com/office/officeart/2005/8/layout/hChevron3"/>
    <dgm:cxn modelId="{DAC20CE8-3A17-4785-9BB4-CB7AF691BEE4}" type="presOf" srcId="{9C075566-A821-46EF-8984-799E9B9B4378}" destId="{AFCAE0F8-E9E4-47BD-AE40-451E9B9625C0}" srcOrd="0" destOrd="0" presId="urn:microsoft.com/office/officeart/2005/8/layout/hChevron3"/>
    <dgm:cxn modelId="{BB941E23-DE58-49B1-83A6-488AFDFB1991}" type="presOf" srcId="{784CA9F9-647E-40D4-9C10-D268A79E7B2A}" destId="{8804AB6B-2E27-4070-A994-45466003B94E}" srcOrd="0" destOrd="0" presId="urn:microsoft.com/office/officeart/2005/8/layout/hChevron3"/>
    <dgm:cxn modelId="{7C23D745-F93C-49E6-ABC0-A37184E71C3D}" srcId="{42886C1E-1D79-4332-865C-9A5847A4A505}" destId="{9C075566-A821-46EF-8984-799E9B9B4378}" srcOrd="3" destOrd="0" parTransId="{52C8721C-D269-498C-832F-70070C8FDA9B}" sibTransId="{BA4ACEFC-3207-4D80-B46A-96DF71D8835B}"/>
    <dgm:cxn modelId="{D2FC70B0-9ECA-47CB-8910-A403333B63BC}" type="presParOf" srcId="{3CF20EC0-33EC-45C1-9833-FC3919D52B92}" destId="{E96D8E38-7771-4077-9A29-CEC3AC998AEF}" srcOrd="0" destOrd="0" presId="urn:microsoft.com/office/officeart/2005/8/layout/hChevron3"/>
    <dgm:cxn modelId="{F3B7305A-6435-4C4A-BEE4-0989704AD1D5}" type="presParOf" srcId="{3CF20EC0-33EC-45C1-9833-FC3919D52B92}" destId="{E5880003-AF57-45AC-8098-457EAEB8BAA4}" srcOrd="1" destOrd="0" presId="urn:microsoft.com/office/officeart/2005/8/layout/hChevron3"/>
    <dgm:cxn modelId="{03364517-06A9-4B47-AD2A-36B5D213D061}" type="presParOf" srcId="{3CF20EC0-33EC-45C1-9833-FC3919D52B92}" destId="{F5D83687-4C88-4160-8DA3-696E40FFEC99}" srcOrd="2" destOrd="0" presId="urn:microsoft.com/office/officeart/2005/8/layout/hChevron3"/>
    <dgm:cxn modelId="{6A62FF11-D60B-4BEA-86C5-7EDCA25191A7}" type="presParOf" srcId="{3CF20EC0-33EC-45C1-9833-FC3919D52B92}" destId="{61F542B4-2753-4C7F-906E-54BFA79D3C0A}" srcOrd="3" destOrd="0" presId="urn:microsoft.com/office/officeart/2005/8/layout/hChevron3"/>
    <dgm:cxn modelId="{83AEED18-51B7-4768-BCC3-62E201DC21A9}" type="presParOf" srcId="{3CF20EC0-33EC-45C1-9833-FC3919D52B92}" destId="{8804AB6B-2E27-4070-A994-45466003B94E}" srcOrd="4" destOrd="0" presId="urn:microsoft.com/office/officeart/2005/8/layout/hChevron3"/>
    <dgm:cxn modelId="{FC931013-5F5C-426D-B375-4D6D0D6E344C}" type="presParOf" srcId="{3CF20EC0-33EC-45C1-9833-FC3919D52B92}" destId="{E43E4D79-05AD-4BE1-AEE9-481E41D5D473}" srcOrd="5" destOrd="0" presId="urn:microsoft.com/office/officeart/2005/8/layout/hChevron3"/>
    <dgm:cxn modelId="{BC2886C6-B11D-40FE-A0B7-707C4843DA7B}" type="presParOf" srcId="{3CF20EC0-33EC-45C1-9833-FC3919D52B92}" destId="{AFCAE0F8-E9E4-47BD-AE40-451E9B9625C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886C1E-1D79-4332-865C-9A5847A4A505}" type="doc">
      <dgm:prSet loTypeId="urn:microsoft.com/office/officeart/2005/8/layout/hChevron3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7C8862-CA2F-4F89-9352-20094804A32F}">
      <dgm:prSet phldrT="[Text]"/>
      <dgm:spPr/>
      <dgm:t>
        <a:bodyPr/>
        <a:lstStyle/>
        <a:p>
          <a:r>
            <a:rPr lang="en-US" dirty="0" err="1" smtClean="0"/>
            <a:t>Pendahuluan</a:t>
          </a:r>
          <a:endParaRPr lang="en-US" dirty="0"/>
        </a:p>
      </dgm:t>
    </dgm:pt>
    <dgm:pt modelId="{08CFCE41-7AF2-4E02-A7B2-42EFE5B8C1BD}" type="parTrans" cxnId="{616BB246-D5E9-4309-97E0-86448C14E5CF}">
      <dgm:prSet/>
      <dgm:spPr/>
      <dgm:t>
        <a:bodyPr/>
        <a:lstStyle/>
        <a:p>
          <a:endParaRPr lang="en-US"/>
        </a:p>
      </dgm:t>
    </dgm:pt>
    <dgm:pt modelId="{026EB377-81EE-47FB-AFD5-C48475A6A348}" type="sibTrans" cxnId="{616BB246-D5E9-4309-97E0-86448C14E5CF}">
      <dgm:prSet/>
      <dgm:spPr/>
      <dgm:t>
        <a:bodyPr/>
        <a:lstStyle/>
        <a:p>
          <a:endParaRPr lang="en-US"/>
        </a:p>
      </dgm:t>
    </dgm:pt>
    <dgm:pt modelId="{3C473ECA-3F5C-4357-B851-F7A8D3096619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err="1" smtClean="0"/>
            <a:t>Desain</a:t>
          </a:r>
          <a:r>
            <a:rPr lang="en-US" dirty="0" smtClean="0"/>
            <a:t> &amp; </a:t>
          </a:r>
          <a:r>
            <a:rPr lang="en-US" dirty="0" err="1" smtClean="0"/>
            <a:t>Ilustrasi</a:t>
          </a:r>
          <a:endParaRPr lang="en-US" dirty="0"/>
        </a:p>
      </dgm:t>
    </dgm:pt>
    <dgm:pt modelId="{0A609367-3DB4-4E19-AB35-58306EC5F121}" type="parTrans" cxnId="{A8DE8403-9372-463A-8D5F-ADCB76BECC87}">
      <dgm:prSet/>
      <dgm:spPr/>
      <dgm:t>
        <a:bodyPr/>
        <a:lstStyle/>
        <a:p>
          <a:endParaRPr lang="en-US"/>
        </a:p>
      </dgm:t>
    </dgm:pt>
    <dgm:pt modelId="{9DA50AC5-F2F8-4F60-830C-B564D2693A02}" type="sibTrans" cxnId="{A8DE8403-9372-463A-8D5F-ADCB76BECC87}">
      <dgm:prSet/>
      <dgm:spPr/>
      <dgm:t>
        <a:bodyPr/>
        <a:lstStyle/>
        <a:p>
          <a:endParaRPr lang="en-US"/>
        </a:p>
      </dgm:t>
    </dgm:pt>
    <dgm:pt modelId="{784CA9F9-647E-40D4-9C10-D268A79E7B2A}">
      <dgm:prSet phldrT="[Text]"/>
      <dgm:spPr/>
      <dgm:t>
        <a:bodyPr/>
        <a:lstStyle/>
        <a:p>
          <a:r>
            <a:rPr lang="en-US" dirty="0" err="1" smtClean="0"/>
            <a:t>Uji</a:t>
          </a:r>
          <a:r>
            <a:rPr lang="en-US" dirty="0" smtClean="0"/>
            <a:t> </a:t>
          </a:r>
          <a:r>
            <a:rPr lang="en-US" dirty="0" err="1" smtClean="0"/>
            <a:t>Coba</a:t>
          </a:r>
          <a:r>
            <a:rPr lang="en-US" dirty="0" smtClean="0"/>
            <a:t> &amp; </a:t>
          </a:r>
          <a:r>
            <a:rPr lang="en-US" dirty="0" err="1" smtClean="0"/>
            <a:t>Evaluasi</a:t>
          </a:r>
          <a:endParaRPr lang="en-US" dirty="0"/>
        </a:p>
      </dgm:t>
    </dgm:pt>
    <dgm:pt modelId="{F6AAB896-07A5-417A-98E3-B1CDF2554AED}" type="parTrans" cxnId="{26AA4F7E-EB9D-4E42-80AD-34BA5484C4D3}">
      <dgm:prSet/>
      <dgm:spPr/>
      <dgm:t>
        <a:bodyPr/>
        <a:lstStyle/>
        <a:p>
          <a:endParaRPr lang="en-US"/>
        </a:p>
      </dgm:t>
    </dgm:pt>
    <dgm:pt modelId="{356F9479-E5B5-41C1-80C1-5F2A4723FD71}" type="sibTrans" cxnId="{26AA4F7E-EB9D-4E42-80AD-34BA5484C4D3}">
      <dgm:prSet/>
      <dgm:spPr/>
      <dgm:t>
        <a:bodyPr/>
        <a:lstStyle/>
        <a:p>
          <a:endParaRPr lang="en-US"/>
        </a:p>
      </dgm:t>
    </dgm:pt>
    <dgm:pt modelId="{9C075566-A821-46EF-8984-799E9B9B4378}">
      <dgm:prSet phldrT="[Text]"/>
      <dgm:spPr/>
      <dgm:t>
        <a:bodyPr/>
        <a:lstStyle/>
        <a:p>
          <a:r>
            <a:rPr lang="en-US" dirty="0" err="1" smtClean="0"/>
            <a:t>Kesimpulan</a:t>
          </a:r>
          <a:r>
            <a:rPr lang="en-US" dirty="0" smtClean="0"/>
            <a:t> &amp; Saran</a:t>
          </a:r>
          <a:endParaRPr lang="en-US" dirty="0"/>
        </a:p>
      </dgm:t>
    </dgm:pt>
    <dgm:pt modelId="{52C8721C-D269-498C-832F-70070C8FDA9B}" type="parTrans" cxnId="{7C23D745-F93C-49E6-ABC0-A37184E71C3D}">
      <dgm:prSet/>
      <dgm:spPr/>
      <dgm:t>
        <a:bodyPr/>
        <a:lstStyle/>
        <a:p>
          <a:endParaRPr lang="en-US"/>
        </a:p>
      </dgm:t>
    </dgm:pt>
    <dgm:pt modelId="{BA4ACEFC-3207-4D80-B46A-96DF71D8835B}" type="sibTrans" cxnId="{7C23D745-F93C-49E6-ABC0-A37184E71C3D}">
      <dgm:prSet/>
      <dgm:spPr/>
      <dgm:t>
        <a:bodyPr/>
        <a:lstStyle/>
        <a:p>
          <a:endParaRPr lang="en-US"/>
        </a:p>
      </dgm:t>
    </dgm:pt>
    <dgm:pt modelId="{3CF20EC0-33EC-45C1-9833-FC3919D52B92}" type="pres">
      <dgm:prSet presAssocID="{42886C1E-1D79-4332-865C-9A5847A4A505}" presName="Name0" presStyleCnt="0">
        <dgm:presLayoutVars>
          <dgm:dir/>
          <dgm:resizeHandles val="exact"/>
        </dgm:presLayoutVars>
      </dgm:prSet>
      <dgm:spPr/>
    </dgm:pt>
    <dgm:pt modelId="{E96D8E38-7771-4077-9A29-CEC3AC998AEF}" type="pres">
      <dgm:prSet presAssocID="{987C8862-CA2F-4F89-9352-20094804A32F}" presName="parTxOnly" presStyleLbl="node1" presStyleIdx="0" presStyleCnt="4">
        <dgm:presLayoutVars>
          <dgm:bulletEnabled val="1"/>
        </dgm:presLayoutVars>
      </dgm:prSet>
      <dgm:spPr/>
    </dgm:pt>
    <dgm:pt modelId="{E5880003-AF57-45AC-8098-457EAEB8BAA4}" type="pres">
      <dgm:prSet presAssocID="{026EB377-81EE-47FB-AFD5-C48475A6A348}" presName="parSpace" presStyleCnt="0"/>
      <dgm:spPr/>
    </dgm:pt>
    <dgm:pt modelId="{F5D83687-4C88-4160-8DA3-696E40FFEC99}" type="pres">
      <dgm:prSet presAssocID="{3C473ECA-3F5C-4357-B851-F7A8D3096619}" presName="parTxOnly" presStyleLbl="node1" presStyleIdx="1" presStyleCnt="4">
        <dgm:presLayoutVars>
          <dgm:bulletEnabled val="1"/>
        </dgm:presLayoutVars>
      </dgm:prSet>
      <dgm:spPr/>
    </dgm:pt>
    <dgm:pt modelId="{61F542B4-2753-4C7F-906E-54BFA79D3C0A}" type="pres">
      <dgm:prSet presAssocID="{9DA50AC5-F2F8-4F60-830C-B564D2693A02}" presName="parSpace" presStyleCnt="0"/>
      <dgm:spPr/>
    </dgm:pt>
    <dgm:pt modelId="{8804AB6B-2E27-4070-A994-45466003B94E}" type="pres">
      <dgm:prSet presAssocID="{784CA9F9-647E-40D4-9C10-D268A79E7B2A}" presName="parTxOnly" presStyleLbl="node1" presStyleIdx="2" presStyleCnt="4">
        <dgm:presLayoutVars>
          <dgm:bulletEnabled val="1"/>
        </dgm:presLayoutVars>
      </dgm:prSet>
      <dgm:spPr/>
    </dgm:pt>
    <dgm:pt modelId="{E43E4D79-05AD-4BE1-AEE9-481E41D5D473}" type="pres">
      <dgm:prSet presAssocID="{356F9479-E5B5-41C1-80C1-5F2A4723FD71}" presName="parSpace" presStyleCnt="0"/>
      <dgm:spPr/>
    </dgm:pt>
    <dgm:pt modelId="{AFCAE0F8-E9E4-47BD-AE40-451E9B9625C0}" type="pres">
      <dgm:prSet presAssocID="{9C075566-A821-46EF-8984-799E9B9B4378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7C23D745-F93C-49E6-ABC0-A37184E71C3D}" srcId="{42886C1E-1D79-4332-865C-9A5847A4A505}" destId="{9C075566-A821-46EF-8984-799E9B9B4378}" srcOrd="3" destOrd="0" parTransId="{52C8721C-D269-498C-832F-70070C8FDA9B}" sibTransId="{BA4ACEFC-3207-4D80-B46A-96DF71D8835B}"/>
    <dgm:cxn modelId="{31B0B51E-A2DC-41F2-9070-BABA05182479}" type="presOf" srcId="{3C473ECA-3F5C-4357-B851-F7A8D3096619}" destId="{F5D83687-4C88-4160-8DA3-696E40FFEC99}" srcOrd="0" destOrd="0" presId="urn:microsoft.com/office/officeart/2005/8/layout/hChevron3"/>
    <dgm:cxn modelId="{26AA4F7E-EB9D-4E42-80AD-34BA5484C4D3}" srcId="{42886C1E-1D79-4332-865C-9A5847A4A505}" destId="{784CA9F9-647E-40D4-9C10-D268A79E7B2A}" srcOrd="2" destOrd="0" parTransId="{F6AAB896-07A5-417A-98E3-B1CDF2554AED}" sibTransId="{356F9479-E5B5-41C1-80C1-5F2A4723FD71}"/>
    <dgm:cxn modelId="{A8DE8403-9372-463A-8D5F-ADCB76BECC87}" srcId="{42886C1E-1D79-4332-865C-9A5847A4A505}" destId="{3C473ECA-3F5C-4357-B851-F7A8D3096619}" srcOrd="1" destOrd="0" parTransId="{0A609367-3DB4-4E19-AB35-58306EC5F121}" sibTransId="{9DA50AC5-F2F8-4F60-830C-B564D2693A02}"/>
    <dgm:cxn modelId="{332A1122-9BF0-4C25-BD20-0BB4B4C4BC41}" type="presOf" srcId="{987C8862-CA2F-4F89-9352-20094804A32F}" destId="{E96D8E38-7771-4077-9A29-CEC3AC998AEF}" srcOrd="0" destOrd="0" presId="urn:microsoft.com/office/officeart/2005/8/layout/hChevron3"/>
    <dgm:cxn modelId="{8EDDF0A4-8691-4309-B1FB-BFFA2515ECAE}" type="presOf" srcId="{784CA9F9-647E-40D4-9C10-D268A79E7B2A}" destId="{8804AB6B-2E27-4070-A994-45466003B94E}" srcOrd="0" destOrd="0" presId="urn:microsoft.com/office/officeart/2005/8/layout/hChevron3"/>
    <dgm:cxn modelId="{D9D4658A-338E-4AB6-A57D-7AC12AF2F046}" type="presOf" srcId="{42886C1E-1D79-4332-865C-9A5847A4A505}" destId="{3CF20EC0-33EC-45C1-9833-FC3919D52B92}" srcOrd="0" destOrd="0" presId="urn:microsoft.com/office/officeart/2005/8/layout/hChevron3"/>
    <dgm:cxn modelId="{0A59DE2A-CDB4-4D6A-A5EB-A7830C28F3C1}" type="presOf" srcId="{9C075566-A821-46EF-8984-799E9B9B4378}" destId="{AFCAE0F8-E9E4-47BD-AE40-451E9B9625C0}" srcOrd="0" destOrd="0" presId="urn:microsoft.com/office/officeart/2005/8/layout/hChevron3"/>
    <dgm:cxn modelId="{616BB246-D5E9-4309-97E0-86448C14E5CF}" srcId="{42886C1E-1D79-4332-865C-9A5847A4A505}" destId="{987C8862-CA2F-4F89-9352-20094804A32F}" srcOrd="0" destOrd="0" parTransId="{08CFCE41-7AF2-4E02-A7B2-42EFE5B8C1BD}" sibTransId="{026EB377-81EE-47FB-AFD5-C48475A6A348}"/>
    <dgm:cxn modelId="{B1AEE31D-137C-4FBE-B7B6-B41EADCD747B}" type="presParOf" srcId="{3CF20EC0-33EC-45C1-9833-FC3919D52B92}" destId="{E96D8E38-7771-4077-9A29-CEC3AC998AEF}" srcOrd="0" destOrd="0" presId="urn:microsoft.com/office/officeart/2005/8/layout/hChevron3"/>
    <dgm:cxn modelId="{2F5389E8-6A20-4D76-890B-F1D75DFAEC73}" type="presParOf" srcId="{3CF20EC0-33EC-45C1-9833-FC3919D52B92}" destId="{E5880003-AF57-45AC-8098-457EAEB8BAA4}" srcOrd="1" destOrd="0" presId="urn:microsoft.com/office/officeart/2005/8/layout/hChevron3"/>
    <dgm:cxn modelId="{4F9AE62D-A51F-4516-91C1-6F003CE5E3A8}" type="presParOf" srcId="{3CF20EC0-33EC-45C1-9833-FC3919D52B92}" destId="{F5D83687-4C88-4160-8DA3-696E40FFEC99}" srcOrd="2" destOrd="0" presId="urn:microsoft.com/office/officeart/2005/8/layout/hChevron3"/>
    <dgm:cxn modelId="{3685C89C-2DC1-447B-B1A1-C3D03F39BC42}" type="presParOf" srcId="{3CF20EC0-33EC-45C1-9833-FC3919D52B92}" destId="{61F542B4-2753-4C7F-906E-54BFA79D3C0A}" srcOrd="3" destOrd="0" presId="urn:microsoft.com/office/officeart/2005/8/layout/hChevron3"/>
    <dgm:cxn modelId="{A8CA0848-12BB-4A65-9F9D-F1455E4B41CB}" type="presParOf" srcId="{3CF20EC0-33EC-45C1-9833-FC3919D52B92}" destId="{8804AB6B-2E27-4070-A994-45466003B94E}" srcOrd="4" destOrd="0" presId="urn:microsoft.com/office/officeart/2005/8/layout/hChevron3"/>
    <dgm:cxn modelId="{2F2CC652-D6E0-45B1-A63A-1BE5B57A1EC2}" type="presParOf" srcId="{3CF20EC0-33EC-45C1-9833-FC3919D52B92}" destId="{E43E4D79-05AD-4BE1-AEE9-481E41D5D473}" srcOrd="5" destOrd="0" presId="urn:microsoft.com/office/officeart/2005/8/layout/hChevron3"/>
    <dgm:cxn modelId="{DC4718E1-76E9-4E7F-8E1B-CB266E6F39D8}" type="presParOf" srcId="{3CF20EC0-33EC-45C1-9833-FC3919D52B92}" destId="{AFCAE0F8-E9E4-47BD-AE40-451E9B9625C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886C1E-1D79-4332-865C-9A5847A4A505}" type="doc">
      <dgm:prSet loTypeId="urn:microsoft.com/office/officeart/2005/8/layout/hChevron3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7C8862-CA2F-4F89-9352-20094804A32F}">
      <dgm:prSet phldrT="[Text]"/>
      <dgm:spPr/>
      <dgm:t>
        <a:bodyPr/>
        <a:lstStyle/>
        <a:p>
          <a:r>
            <a:rPr lang="en-US" dirty="0" err="1" smtClean="0"/>
            <a:t>Pendahuluan</a:t>
          </a:r>
          <a:endParaRPr lang="en-US" dirty="0"/>
        </a:p>
      </dgm:t>
    </dgm:pt>
    <dgm:pt modelId="{08CFCE41-7AF2-4E02-A7B2-42EFE5B8C1BD}" type="parTrans" cxnId="{616BB246-D5E9-4309-97E0-86448C14E5CF}">
      <dgm:prSet/>
      <dgm:spPr/>
      <dgm:t>
        <a:bodyPr/>
        <a:lstStyle/>
        <a:p>
          <a:endParaRPr lang="en-US"/>
        </a:p>
      </dgm:t>
    </dgm:pt>
    <dgm:pt modelId="{026EB377-81EE-47FB-AFD5-C48475A6A348}" type="sibTrans" cxnId="{616BB246-D5E9-4309-97E0-86448C14E5CF}">
      <dgm:prSet/>
      <dgm:spPr/>
      <dgm:t>
        <a:bodyPr/>
        <a:lstStyle/>
        <a:p>
          <a:endParaRPr lang="en-US"/>
        </a:p>
      </dgm:t>
    </dgm:pt>
    <dgm:pt modelId="{3C473ECA-3F5C-4357-B851-F7A8D3096619}">
      <dgm:prSet phldrT="[Text]"/>
      <dgm:spPr/>
      <dgm:t>
        <a:bodyPr/>
        <a:lstStyle/>
        <a:p>
          <a:r>
            <a:rPr lang="en-US" dirty="0" err="1" smtClean="0"/>
            <a:t>Desain</a:t>
          </a:r>
          <a:r>
            <a:rPr lang="en-US" dirty="0" smtClean="0"/>
            <a:t> &amp; </a:t>
          </a:r>
          <a:r>
            <a:rPr lang="en-US" dirty="0" err="1" smtClean="0"/>
            <a:t>Ilustrasi</a:t>
          </a:r>
          <a:endParaRPr lang="en-US" dirty="0"/>
        </a:p>
      </dgm:t>
    </dgm:pt>
    <dgm:pt modelId="{0A609367-3DB4-4E19-AB35-58306EC5F121}" type="parTrans" cxnId="{A8DE8403-9372-463A-8D5F-ADCB76BECC87}">
      <dgm:prSet/>
      <dgm:spPr/>
      <dgm:t>
        <a:bodyPr/>
        <a:lstStyle/>
        <a:p>
          <a:endParaRPr lang="en-US"/>
        </a:p>
      </dgm:t>
    </dgm:pt>
    <dgm:pt modelId="{9DA50AC5-F2F8-4F60-830C-B564D2693A02}" type="sibTrans" cxnId="{A8DE8403-9372-463A-8D5F-ADCB76BECC87}">
      <dgm:prSet/>
      <dgm:spPr/>
      <dgm:t>
        <a:bodyPr/>
        <a:lstStyle/>
        <a:p>
          <a:endParaRPr lang="en-US"/>
        </a:p>
      </dgm:t>
    </dgm:pt>
    <dgm:pt modelId="{784CA9F9-647E-40D4-9C10-D268A79E7B2A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err="1" smtClean="0"/>
            <a:t>Uji</a:t>
          </a:r>
          <a:r>
            <a:rPr lang="en-US" dirty="0" smtClean="0"/>
            <a:t> </a:t>
          </a:r>
          <a:r>
            <a:rPr lang="en-US" dirty="0" err="1" smtClean="0"/>
            <a:t>Coba</a:t>
          </a:r>
          <a:r>
            <a:rPr lang="en-US" dirty="0" smtClean="0"/>
            <a:t> &amp; </a:t>
          </a:r>
          <a:r>
            <a:rPr lang="en-US" dirty="0" err="1" smtClean="0"/>
            <a:t>Evaluasi</a:t>
          </a:r>
          <a:endParaRPr lang="en-US" dirty="0"/>
        </a:p>
      </dgm:t>
    </dgm:pt>
    <dgm:pt modelId="{F6AAB896-07A5-417A-98E3-B1CDF2554AED}" type="parTrans" cxnId="{26AA4F7E-EB9D-4E42-80AD-34BA5484C4D3}">
      <dgm:prSet/>
      <dgm:spPr/>
      <dgm:t>
        <a:bodyPr/>
        <a:lstStyle/>
        <a:p>
          <a:endParaRPr lang="en-US"/>
        </a:p>
      </dgm:t>
    </dgm:pt>
    <dgm:pt modelId="{356F9479-E5B5-41C1-80C1-5F2A4723FD71}" type="sibTrans" cxnId="{26AA4F7E-EB9D-4E42-80AD-34BA5484C4D3}">
      <dgm:prSet/>
      <dgm:spPr/>
      <dgm:t>
        <a:bodyPr/>
        <a:lstStyle/>
        <a:p>
          <a:endParaRPr lang="en-US"/>
        </a:p>
      </dgm:t>
    </dgm:pt>
    <dgm:pt modelId="{9C075566-A821-46EF-8984-799E9B9B4378}">
      <dgm:prSet phldrT="[Text]"/>
      <dgm:spPr/>
      <dgm:t>
        <a:bodyPr/>
        <a:lstStyle/>
        <a:p>
          <a:r>
            <a:rPr lang="en-US" dirty="0" err="1" smtClean="0"/>
            <a:t>Kesimpulan</a:t>
          </a:r>
          <a:r>
            <a:rPr lang="en-US" dirty="0" smtClean="0"/>
            <a:t> &amp; Saran</a:t>
          </a:r>
          <a:endParaRPr lang="en-US" dirty="0"/>
        </a:p>
      </dgm:t>
    </dgm:pt>
    <dgm:pt modelId="{52C8721C-D269-498C-832F-70070C8FDA9B}" type="parTrans" cxnId="{7C23D745-F93C-49E6-ABC0-A37184E71C3D}">
      <dgm:prSet/>
      <dgm:spPr/>
      <dgm:t>
        <a:bodyPr/>
        <a:lstStyle/>
        <a:p>
          <a:endParaRPr lang="en-US"/>
        </a:p>
      </dgm:t>
    </dgm:pt>
    <dgm:pt modelId="{BA4ACEFC-3207-4D80-B46A-96DF71D8835B}" type="sibTrans" cxnId="{7C23D745-F93C-49E6-ABC0-A37184E71C3D}">
      <dgm:prSet/>
      <dgm:spPr/>
      <dgm:t>
        <a:bodyPr/>
        <a:lstStyle/>
        <a:p>
          <a:endParaRPr lang="en-US"/>
        </a:p>
      </dgm:t>
    </dgm:pt>
    <dgm:pt modelId="{3CF20EC0-33EC-45C1-9833-FC3919D52B92}" type="pres">
      <dgm:prSet presAssocID="{42886C1E-1D79-4332-865C-9A5847A4A505}" presName="Name0" presStyleCnt="0">
        <dgm:presLayoutVars>
          <dgm:dir/>
          <dgm:resizeHandles val="exact"/>
        </dgm:presLayoutVars>
      </dgm:prSet>
      <dgm:spPr/>
    </dgm:pt>
    <dgm:pt modelId="{E96D8E38-7771-4077-9A29-CEC3AC998AEF}" type="pres">
      <dgm:prSet presAssocID="{987C8862-CA2F-4F89-9352-20094804A32F}" presName="parTxOnly" presStyleLbl="node1" presStyleIdx="0" presStyleCnt="4">
        <dgm:presLayoutVars>
          <dgm:bulletEnabled val="1"/>
        </dgm:presLayoutVars>
      </dgm:prSet>
      <dgm:spPr/>
    </dgm:pt>
    <dgm:pt modelId="{E5880003-AF57-45AC-8098-457EAEB8BAA4}" type="pres">
      <dgm:prSet presAssocID="{026EB377-81EE-47FB-AFD5-C48475A6A348}" presName="parSpace" presStyleCnt="0"/>
      <dgm:spPr/>
    </dgm:pt>
    <dgm:pt modelId="{F5D83687-4C88-4160-8DA3-696E40FFEC99}" type="pres">
      <dgm:prSet presAssocID="{3C473ECA-3F5C-4357-B851-F7A8D3096619}" presName="parTxOnly" presStyleLbl="node1" presStyleIdx="1" presStyleCnt="4">
        <dgm:presLayoutVars>
          <dgm:bulletEnabled val="1"/>
        </dgm:presLayoutVars>
      </dgm:prSet>
      <dgm:spPr/>
    </dgm:pt>
    <dgm:pt modelId="{61F542B4-2753-4C7F-906E-54BFA79D3C0A}" type="pres">
      <dgm:prSet presAssocID="{9DA50AC5-F2F8-4F60-830C-B564D2693A02}" presName="parSpace" presStyleCnt="0"/>
      <dgm:spPr/>
    </dgm:pt>
    <dgm:pt modelId="{8804AB6B-2E27-4070-A994-45466003B94E}" type="pres">
      <dgm:prSet presAssocID="{784CA9F9-647E-40D4-9C10-D268A79E7B2A}" presName="parTxOnly" presStyleLbl="node1" presStyleIdx="2" presStyleCnt="4">
        <dgm:presLayoutVars>
          <dgm:bulletEnabled val="1"/>
        </dgm:presLayoutVars>
      </dgm:prSet>
      <dgm:spPr/>
    </dgm:pt>
    <dgm:pt modelId="{E43E4D79-05AD-4BE1-AEE9-481E41D5D473}" type="pres">
      <dgm:prSet presAssocID="{356F9479-E5B5-41C1-80C1-5F2A4723FD71}" presName="parSpace" presStyleCnt="0"/>
      <dgm:spPr/>
    </dgm:pt>
    <dgm:pt modelId="{AFCAE0F8-E9E4-47BD-AE40-451E9B9625C0}" type="pres">
      <dgm:prSet presAssocID="{9C075566-A821-46EF-8984-799E9B9B4378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7C23D745-F93C-49E6-ABC0-A37184E71C3D}" srcId="{42886C1E-1D79-4332-865C-9A5847A4A505}" destId="{9C075566-A821-46EF-8984-799E9B9B4378}" srcOrd="3" destOrd="0" parTransId="{52C8721C-D269-498C-832F-70070C8FDA9B}" sibTransId="{BA4ACEFC-3207-4D80-B46A-96DF71D8835B}"/>
    <dgm:cxn modelId="{38097AA4-0606-423E-A33B-D40DA1E582CE}" type="presOf" srcId="{784CA9F9-647E-40D4-9C10-D268A79E7B2A}" destId="{8804AB6B-2E27-4070-A994-45466003B94E}" srcOrd="0" destOrd="0" presId="urn:microsoft.com/office/officeart/2005/8/layout/hChevron3"/>
    <dgm:cxn modelId="{3BC8A358-DE41-4811-9F9E-025173905778}" type="presOf" srcId="{987C8862-CA2F-4F89-9352-20094804A32F}" destId="{E96D8E38-7771-4077-9A29-CEC3AC998AEF}" srcOrd="0" destOrd="0" presId="urn:microsoft.com/office/officeart/2005/8/layout/hChevron3"/>
    <dgm:cxn modelId="{3FC95AAB-3E00-4507-8D04-D06779EA8480}" type="presOf" srcId="{42886C1E-1D79-4332-865C-9A5847A4A505}" destId="{3CF20EC0-33EC-45C1-9833-FC3919D52B92}" srcOrd="0" destOrd="0" presId="urn:microsoft.com/office/officeart/2005/8/layout/hChevron3"/>
    <dgm:cxn modelId="{26AA4F7E-EB9D-4E42-80AD-34BA5484C4D3}" srcId="{42886C1E-1D79-4332-865C-9A5847A4A505}" destId="{784CA9F9-647E-40D4-9C10-D268A79E7B2A}" srcOrd="2" destOrd="0" parTransId="{F6AAB896-07A5-417A-98E3-B1CDF2554AED}" sibTransId="{356F9479-E5B5-41C1-80C1-5F2A4723FD71}"/>
    <dgm:cxn modelId="{72E39349-DAD1-4DA2-BC35-164178F66C91}" type="presOf" srcId="{3C473ECA-3F5C-4357-B851-F7A8D3096619}" destId="{F5D83687-4C88-4160-8DA3-696E40FFEC99}" srcOrd="0" destOrd="0" presId="urn:microsoft.com/office/officeart/2005/8/layout/hChevron3"/>
    <dgm:cxn modelId="{A8DE8403-9372-463A-8D5F-ADCB76BECC87}" srcId="{42886C1E-1D79-4332-865C-9A5847A4A505}" destId="{3C473ECA-3F5C-4357-B851-F7A8D3096619}" srcOrd="1" destOrd="0" parTransId="{0A609367-3DB4-4E19-AB35-58306EC5F121}" sibTransId="{9DA50AC5-F2F8-4F60-830C-B564D2693A02}"/>
    <dgm:cxn modelId="{25BF6F6B-FAB2-4B39-B37F-C2841255E98D}" type="presOf" srcId="{9C075566-A821-46EF-8984-799E9B9B4378}" destId="{AFCAE0F8-E9E4-47BD-AE40-451E9B9625C0}" srcOrd="0" destOrd="0" presId="urn:microsoft.com/office/officeart/2005/8/layout/hChevron3"/>
    <dgm:cxn modelId="{616BB246-D5E9-4309-97E0-86448C14E5CF}" srcId="{42886C1E-1D79-4332-865C-9A5847A4A505}" destId="{987C8862-CA2F-4F89-9352-20094804A32F}" srcOrd="0" destOrd="0" parTransId="{08CFCE41-7AF2-4E02-A7B2-42EFE5B8C1BD}" sibTransId="{026EB377-81EE-47FB-AFD5-C48475A6A348}"/>
    <dgm:cxn modelId="{98480A4A-8077-4D1F-A89C-3609E4554E7C}" type="presParOf" srcId="{3CF20EC0-33EC-45C1-9833-FC3919D52B92}" destId="{E96D8E38-7771-4077-9A29-CEC3AC998AEF}" srcOrd="0" destOrd="0" presId="urn:microsoft.com/office/officeart/2005/8/layout/hChevron3"/>
    <dgm:cxn modelId="{142FF07B-EB37-462E-88A3-A73B07758D9B}" type="presParOf" srcId="{3CF20EC0-33EC-45C1-9833-FC3919D52B92}" destId="{E5880003-AF57-45AC-8098-457EAEB8BAA4}" srcOrd="1" destOrd="0" presId="urn:microsoft.com/office/officeart/2005/8/layout/hChevron3"/>
    <dgm:cxn modelId="{64CC1CEF-6AD5-4252-849B-C7340CD4B97F}" type="presParOf" srcId="{3CF20EC0-33EC-45C1-9833-FC3919D52B92}" destId="{F5D83687-4C88-4160-8DA3-696E40FFEC99}" srcOrd="2" destOrd="0" presId="urn:microsoft.com/office/officeart/2005/8/layout/hChevron3"/>
    <dgm:cxn modelId="{A3B44B8D-DC4A-42C3-B48A-48D54F9C971E}" type="presParOf" srcId="{3CF20EC0-33EC-45C1-9833-FC3919D52B92}" destId="{61F542B4-2753-4C7F-906E-54BFA79D3C0A}" srcOrd="3" destOrd="0" presId="urn:microsoft.com/office/officeart/2005/8/layout/hChevron3"/>
    <dgm:cxn modelId="{D4C75937-FA87-4AD2-8D70-F588175B2F4E}" type="presParOf" srcId="{3CF20EC0-33EC-45C1-9833-FC3919D52B92}" destId="{8804AB6B-2E27-4070-A994-45466003B94E}" srcOrd="4" destOrd="0" presId="urn:microsoft.com/office/officeart/2005/8/layout/hChevron3"/>
    <dgm:cxn modelId="{B42E1D00-8F36-4328-9940-D474959C4F90}" type="presParOf" srcId="{3CF20EC0-33EC-45C1-9833-FC3919D52B92}" destId="{E43E4D79-05AD-4BE1-AEE9-481E41D5D473}" srcOrd="5" destOrd="0" presId="urn:microsoft.com/office/officeart/2005/8/layout/hChevron3"/>
    <dgm:cxn modelId="{FAA64761-E258-489C-A868-81458906F21B}" type="presParOf" srcId="{3CF20EC0-33EC-45C1-9833-FC3919D52B92}" destId="{AFCAE0F8-E9E4-47BD-AE40-451E9B9625C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2886C1E-1D79-4332-865C-9A5847A4A505}" type="doc">
      <dgm:prSet loTypeId="urn:microsoft.com/office/officeart/2005/8/layout/hChevron3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7C8862-CA2F-4F89-9352-20094804A32F}">
      <dgm:prSet phldrT="[Text]"/>
      <dgm:spPr/>
      <dgm:t>
        <a:bodyPr/>
        <a:lstStyle/>
        <a:p>
          <a:r>
            <a:rPr lang="en-US" dirty="0" err="1" smtClean="0"/>
            <a:t>Pendahuluan</a:t>
          </a:r>
          <a:endParaRPr lang="en-US" dirty="0"/>
        </a:p>
      </dgm:t>
    </dgm:pt>
    <dgm:pt modelId="{08CFCE41-7AF2-4E02-A7B2-42EFE5B8C1BD}" type="parTrans" cxnId="{616BB246-D5E9-4309-97E0-86448C14E5CF}">
      <dgm:prSet/>
      <dgm:spPr/>
      <dgm:t>
        <a:bodyPr/>
        <a:lstStyle/>
        <a:p>
          <a:endParaRPr lang="en-US"/>
        </a:p>
      </dgm:t>
    </dgm:pt>
    <dgm:pt modelId="{026EB377-81EE-47FB-AFD5-C48475A6A348}" type="sibTrans" cxnId="{616BB246-D5E9-4309-97E0-86448C14E5CF}">
      <dgm:prSet/>
      <dgm:spPr/>
      <dgm:t>
        <a:bodyPr/>
        <a:lstStyle/>
        <a:p>
          <a:endParaRPr lang="en-US"/>
        </a:p>
      </dgm:t>
    </dgm:pt>
    <dgm:pt modelId="{3C473ECA-3F5C-4357-B851-F7A8D3096619}">
      <dgm:prSet phldrT="[Text]"/>
      <dgm:spPr/>
      <dgm:t>
        <a:bodyPr/>
        <a:lstStyle/>
        <a:p>
          <a:r>
            <a:rPr lang="en-US" dirty="0" err="1" smtClean="0"/>
            <a:t>Desain</a:t>
          </a:r>
          <a:r>
            <a:rPr lang="en-US" dirty="0" smtClean="0"/>
            <a:t> &amp; </a:t>
          </a:r>
          <a:r>
            <a:rPr lang="en-US" dirty="0" err="1" smtClean="0"/>
            <a:t>Ilustrasi</a:t>
          </a:r>
          <a:endParaRPr lang="en-US" dirty="0"/>
        </a:p>
      </dgm:t>
    </dgm:pt>
    <dgm:pt modelId="{0A609367-3DB4-4E19-AB35-58306EC5F121}" type="parTrans" cxnId="{A8DE8403-9372-463A-8D5F-ADCB76BECC87}">
      <dgm:prSet/>
      <dgm:spPr/>
      <dgm:t>
        <a:bodyPr/>
        <a:lstStyle/>
        <a:p>
          <a:endParaRPr lang="en-US"/>
        </a:p>
      </dgm:t>
    </dgm:pt>
    <dgm:pt modelId="{9DA50AC5-F2F8-4F60-830C-B564D2693A02}" type="sibTrans" cxnId="{A8DE8403-9372-463A-8D5F-ADCB76BECC87}">
      <dgm:prSet/>
      <dgm:spPr/>
      <dgm:t>
        <a:bodyPr/>
        <a:lstStyle/>
        <a:p>
          <a:endParaRPr lang="en-US"/>
        </a:p>
      </dgm:t>
    </dgm:pt>
    <dgm:pt modelId="{784CA9F9-647E-40D4-9C10-D268A79E7B2A}">
      <dgm:prSet phldrT="[Text]"/>
      <dgm:spPr/>
      <dgm:t>
        <a:bodyPr/>
        <a:lstStyle/>
        <a:p>
          <a:r>
            <a:rPr lang="en-US" dirty="0" err="1" smtClean="0"/>
            <a:t>Uji</a:t>
          </a:r>
          <a:r>
            <a:rPr lang="en-US" dirty="0" smtClean="0"/>
            <a:t> </a:t>
          </a:r>
          <a:r>
            <a:rPr lang="en-US" dirty="0" err="1" smtClean="0"/>
            <a:t>Coba</a:t>
          </a:r>
          <a:r>
            <a:rPr lang="en-US" dirty="0" smtClean="0"/>
            <a:t> &amp; </a:t>
          </a:r>
          <a:r>
            <a:rPr lang="en-US" dirty="0" err="1" smtClean="0"/>
            <a:t>Evaluasi</a:t>
          </a:r>
          <a:endParaRPr lang="en-US" dirty="0"/>
        </a:p>
      </dgm:t>
    </dgm:pt>
    <dgm:pt modelId="{F6AAB896-07A5-417A-98E3-B1CDF2554AED}" type="parTrans" cxnId="{26AA4F7E-EB9D-4E42-80AD-34BA5484C4D3}">
      <dgm:prSet/>
      <dgm:spPr/>
      <dgm:t>
        <a:bodyPr/>
        <a:lstStyle/>
        <a:p>
          <a:endParaRPr lang="en-US"/>
        </a:p>
      </dgm:t>
    </dgm:pt>
    <dgm:pt modelId="{356F9479-E5B5-41C1-80C1-5F2A4723FD71}" type="sibTrans" cxnId="{26AA4F7E-EB9D-4E42-80AD-34BA5484C4D3}">
      <dgm:prSet/>
      <dgm:spPr/>
      <dgm:t>
        <a:bodyPr/>
        <a:lstStyle/>
        <a:p>
          <a:endParaRPr lang="en-US"/>
        </a:p>
      </dgm:t>
    </dgm:pt>
    <dgm:pt modelId="{9C075566-A821-46EF-8984-799E9B9B4378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err="1" smtClean="0"/>
            <a:t>Kesimpulan</a:t>
          </a:r>
          <a:r>
            <a:rPr lang="en-US" dirty="0" smtClean="0"/>
            <a:t> &amp; Saran</a:t>
          </a:r>
          <a:endParaRPr lang="en-US" dirty="0"/>
        </a:p>
      </dgm:t>
    </dgm:pt>
    <dgm:pt modelId="{52C8721C-D269-498C-832F-70070C8FDA9B}" type="parTrans" cxnId="{7C23D745-F93C-49E6-ABC0-A37184E71C3D}">
      <dgm:prSet/>
      <dgm:spPr/>
      <dgm:t>
        <a:bodyPr/>
        <a:lstStyle/>
        <a:p>
          <a:endParaRPr lang="en-US"/>
        </a:p>
      </dgm:t>
    </dgm:pt>
    <dgm:pt modelId="{BA4ACEFC-3207-4D80-B46A-96DF71D8835B}" type="sibTrans" cxnId="{7C23D745-F93C-49E6-ABC0-A37184E71C3D}">
      <dgm:prSet/>
      <dgm:spPr/>
      <dgm:t>
        <a:bodyPr/>
        <a:lstStyle/>
        <a:p>
          <a:endParaRPr lang="en-US"/>
        </a:p>
      </dgm:t>
    </dgm:pt>
    <dgm:pt modelId="{3CF20EC0-33EC-45C1-9833-FC3919D52B92}" type="pres">
      <dgm:prSet presAssocID="{42886C1E-1D79-4332-865C-9A5847A4A505}" presName="Name0" presStyleCnt="0">
        <dgm:presLayoutVars>
          <dgm:dir/>
          <dgm:resizeHandles val="exact"/>
        </dgm:presLayoutVars>
      </dgm:prSet>
      <dgm:spPr/>
    </dgm:pt>
    <dgm:pt modelId="{E96D8E38-7771-4077-9A29-CEC3AC998AEF}" type="pres">
      <dgm:prSet presAssocID="{987C8862-CA2F-4F89-9352-20094804A32F}" presName="parTxOnly" presStyleLbl="node1" presStyleIdx="0" presStyleCnt="4">
        <dgm:presLayoutVars>
          <dgm:bulletEnabled val="1"/>
        </dgm:presLayoutVars>
      </dgm:prSet>
      <dgm:spPr/>
    </dgm:pt>
    <dgm:pt modelId="{E5880003-AF57-45AC-8098-457EAEB8BAA4}" type="pres">
      <dgm:prSet presAssocID="{026EB377-81EE-47FB-AFD5-C48475A6A348}" presName="parSpace" presStyleCnt="0"/>
      <dgm:spPr/>
    </dgm:pt>
    <dgm:pt modelId="{F5D83687-4C88-4160-8DA3-696E40FFEC99}" type="pres">
      <dgm:prSet presAssocID="{3C473ECA-3F5C-4357-B851-F7A8D3096619}" presName="parTxOnly" presStyleLbl="node1" presStyleIdx="1" presStyleCnt="4">
        <dgm:presLayoutVars>
          <dgm:bulletEnabled val="1"/>
        </dgm:presLayoutVars>
      </dgm:prSet>
      <dgm:spPr/>
    </dgm:pt>
    <dgm:pt modelId="{61F542B4-2753-4C7F-906E-54BFA79D3C0A}" type="pres">
      <dgm:prSet presAssocID="{9DA50AC5-F2F8-4F60-830C-B564D2693A02}" presName="parSpace" presStyleCnt="0"/>
      <dgm:spPr/>
    </dgm:pt>
    <dgm:pt modelId="{8804AB6B-2E27-4070-A994-45466003B94E}" type="pres">
      <dgm:prSet presAssocID="{784CA9F9-647E-40D4-9C10-D268A79E7B2A}" presName="parTxOnly" presStyleLbl="node1" presStyleIdx="2" presStyleCnt="4">
        <dgm:presLayoutVars>
          <dgm:bulletEnabled val="1"/>
        </dgm:presLayoutVars>
      </dgm:prSet>
      <dgm:spPr/>
    </dgm:pt>
    <dgm:pt modelId="{E43E4D79-05AD-4BE1-AEE9-481E41D5D473}" type="pres">
      <dgm:prSet presAssocID="{356F9479-E5B5-41C1-80C1-5F2A4723FD71}" presName="parSpace" presStyleCnt="0"/>
      <dgm:spPr/>
    </dgm:pt>
    <dgm:pt modelId="{AFCAE0F8-E9E4-47BD-AE40-451E9B9625C0}" type="pres">
      <dgm:prSet presAssocID="{9C075566-A821-46EF-8984-799E9B9B4378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26AA4F7E-EB9D-4E42-80AD-34BA5484C4D3}" srcId="{42886C1E-1D79-4332-865C-9A5847A4A505}" destId="{784CA9F9-647E-40D4-9C10-D268A79E7B2A}" srcOrd="2" destOrd="0" parTransId="{F6AAB896-07A5-417A-98E3-B1CDF2554AED}" sibTransId="{356F9479-E5B5-41C1-80C1-5F2A4723FD71}"/>
    <dgm:cxn modelId="{AA68F10A-C915-487F-B09F-480858E0C389}" type="presOf" srcId="{3C473ECA-3F5C-4357-B851-F7A8D3096619}" destId="{F5D83687-4C88-4160-8DA3-696E40FFEC99}" srcOrd="0" destOrd="0" presId="urn:microsoft.com/office/officeart/2005/8/layout/hChevron3"/>
    <dgm:cxn modelId="{29BD5E48-9D50-460D-BAEF-8F11F3E6FBE1}" type="presOf" srcId="{987C8862-CA2F-4F89-9352-20094804A32F}" destId="{E96D8E38-7771-4077-9A29-CEC3AC998AEF}" srcOrd="0" destOrd="0" presId="urn:microsoft.com/office/officeart/2005/8/layout/hChevron3"/>
    <dgm:cxn modelId="{616BB246-D5E9-4309-97E0-86448C14E5CF}" srcId="{42886C1E-1D79-4332-865C-9A5847A4A505}" destId="{987C8862-CA2F-4F89-9352-20094804A32F}" srcOrd="0" destOrd="0" parTransId="{08CFCE41-7AF2-4E02-A7B2-42EFE5B8C1BD}" sibTransId="{026EB377-81EE-47FB-AFD5-C48475A6A348}"/>
    <dgm:cxn modelId="{A8DE8403-9372-463A-8D5F-ADCB76BECC87}" srcId="{42886C1E-1D79-4332-865C-9A5847A4A505}" destId="{3C473ECA-3F5C-4357-B851-F7A8D3096619}" srcOrd="1" destOrd="0" parTransId="{0A609367-3DB4-4E19-AB35-58306EC5F121}" sibTransId="{9DA50AC5-F2F8-4F60-830C-B564D2693A02}"/>
    <dgm:cxn modelId="{ED7A13E7-07E2-4A48-99C6-2124CDCAC5BE}" type="presOf" srcId="{784CA9F9-647E-40D4-9C10-D268A79E7B2A}" destId="{8804AB6B-2E27-4070-A994-45466003B94E}" srcOrd="0" destOrd="0" presId="urn:microsoft.com/office/officeart/2005/8/layout/hChevron3"/>
    <dgm:cxn modelId="{26EA616E-2EEA-4475-A031-E8823235373B}" type="presOf" srcId="{42886C1E-1D79-4332-865C-9A5847A4A505}" destId="{3CF20EC0-33EC-45C1-9833-FC3919D52B92}" srcOrd="0" destOrd="0" presId="urn:microsoft.com/office/officeart/2005/8/layout/hChevron3"/>
    <dgm:cxn modelId="{518F53BD-47C8-4B0F-A65A-6F2AAC361E6D}" type="presOf" srcId="{9C075566-A821-46EF-8984-799E9B9B4378}" destId="{AFCAE0F8-E9E4-47BD-AE40-451E9B9625C0}" srcOrd="0" destOrd="0" presId="urn:microsoft.com/office/officeart/2005/8/layout/hChevron3"/>
    <dgm:cxn modelId="{7C23D745-F93C-49E6-ABC0-A37184E71C3D}" srcId="{42886C1E-1D79-4332-865C-9A5847A4A505}" destId="{9C075566-A821-46EF-8984-799E9B9B4378}" srcOrd="3" destOrd="0" parTransId="{52C8721C-D269-498C-832F-70070C8FDA9B}" sibTransId="{BA4ACEFC-3207-4D80-B46A-96DF71D8835B}"/>
    <dgm:cxn modelId="{F06CDDF7-0AD8-4348-8C19-35035EFE5065}" type="presParOf" srcId="{3CF20EC0-33EC-45C1-9833-FC3919D52B92}" destId="{E96D8E38-7771-4077-9A29-CEC3AC998AEF}" srcOrd="0" destOrd="0" presId="urn:microsoft.com/office/officeart/2005/8/layout/hChevron3"/>
    <dgm:cxn modelId="{7ED91159-A88B-4C62-BCBA-B869B3E636A3}" type="presParOf" srcId="{3CF20EC0-33EC-45C1-9833-FC3919D52B92}" destId="{E5880003-AF57-45AC-8098-457EAEB8BAA4}" srcOrd="1" destOrd="0" presId="urn:microsoft.com/office/officeart/2005/8/layout/hChevron3"/>
    <dgm:cxn modelId="{FF1E9C41-3CFF-40C2-9CEF-9D5482DECBB1}" type="presParOf" srcId="{3CF20EC0-33EC-45C1-9833-FC3919D52B92}" destId="{F5D83687-4C88-4160-8DA3-696E40FFEC99}" srcOrd="2" destOrd="0" presId="urn:microsoft.com/office/officeart/2005/8/layout/hChevron3"/>
    <dgm:cxn modelId="{AD725000-A21F-4A1E-AAE6-432FBED319C7}" type="presParOf" srcId="{3CF20EC0-33EC-45C1-9833-FC3919D52B92}" destId="{61F542B4-2753-4C7F-906E-54BFA79D3C0A}" srcOrd="3" destOrd="0" presId="urn:microsoft.com/office/officeart/2005/8/layout/hChevron3"/>
    <dgm:cxn modelId="{9EE1C72B-3716-4CEA-9C14-DBB0E043BFD1}" type="presParOf" srcId="{3CF20EC0-33EC-45C1-9833-FC3919D52B92}" destId="{8804AB6B-2E27-4070-A994-45466003B94E}" srcOrd="4" destOrd="0" presId="urn:microsoft.com/office/officeart/2005/8/layout/hChevron3"/>
    <dgm:cxn modelId="{819D8429-DCFD-4730-BF46-EA153BECDE95}" type="presParOf" srcId="{3CF20EC0-33EC-45C1-9833-FC3919D52B92}" destId="{E43E4D79-05AD-4BE1-AEE9-481E41D5D473}" srcOrd="5" destOrd="0" presId="urn:microsoft.com/office/officeart/2005/8/layout/hChevron3"/>
    <dgm:cxn modelId="{E5EE0567-6120-4334-8503-684B4A3CA5BF}" type="presParOf" srcId="{3CF20EC0-33EC-45C1-9833-FC3919D52B92}" destId="{AFCAE0F8-E9E4-47BD-AE40-451E9B9625C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6D8E38-7771-4077-9A29-CEC3AC998AEF}">
      <dsp:nvSpPr>
        <dsp:cNvPr id="0" name=""/>
        <dsp:cNvSpPr/>
      </dsp:nvSpPr>
      <dsp:spPr>
        <a:xfrm>
          <a:off x="2946" y="1515553"/>
          <a:ext cx="2956619" cy="1182647"/>
        </a:xfrm>
        <a:prstGeom prst="homePlate">
          <a:avLst/>
        </a:prstGeom>
        <a:solidFill>
          <a:srgbClr val="00B0F0"/>
        </a:soli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018" tIns="72009" rIns="36005" bIns="72009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Pendahuluan</a:t>
          </a:r>
          <a:endParaRPr lang="en-US" sz="2700" kern="1200" dirty="0"/>
        </a:p>
      </dsp:txBody>
      <dsp:txXfrm>
        <a:off x="2946" y="1515553"/>
        <a:ext cx="2660957" cy="1182647"/>
      </dsp:txXfrm>
    </dsp:sp>
    <dsp:sp modelId="{F5D83687-4C88-4160-8DA3-696E40FFEC99}">
      <dsp:nvSpPr>
        <dsp:cNvPr id="0" name=""/>
        <dsp:cNvSpPr/>
      </dsp:nvSpPr>
      <dsp:spPr>
        <a:xfrm>
          <a:off x="2368242" y="1515553"/>
          <a:ext cx="2956619" cy="118264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Desain</a:t>
          </a:r>
          <a:r>
            <a:rPr lang="en-US" sz="2700" kern="1200" dirty="0" smtClean="0"/>
            <a:t> &amp; </a:t>
          </a:r>
          <a:r>
            <a:rPr lang="en-US" sz="2700" kern="1200" dirty="0" err="1" smtClean="0"/>
            <a:t>Ilustrasi</a:t>
          </a:r>
          <a:endParaRPr lang="en-US" sz="2700" kern="1200" dirty="0"/>
        </a:p>
      </dsp:txBody>
      <dsp:txXfrm>
        <a:off x="2959566" y="1515553"/>
        <a:ext cx="1773972" cy="1182647"/>
      </dsp:txXfrm>
    </dsp:sp>
    <dsp:sp modelId="{8804AB6B-2E27-4070-A994-45466003B94E}">
      <dsp:nvSpPr>
        <dsp:cNvPr id="0" name=""/>
        <dsp:cNvSpPr/>
      </dsp:nvSpPr>
      <dsp:spPr>
        <a:xfrm>
          <a:off x="4733538" y="1515553"/>
          <a:ext cx="2956619" cy="118264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Uji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Coba</a:t>
          </a:r>
          <a:r>
            <a:rPr lang="en-US" sz="2700" kern="1200" dirty="0" smtClean="0"/>
            <a:t> &amp; </a:t>
          </a:r>
          <a:r>
            <a:rPr lang="en-US" sz="2700" kern="1200" dirty="0" err="1" smtClean="0"/>
            <a:t>Evaluasi</a:t>
          </a:r>
          <a:endParaRPr lang="en-US" sz="2700" kern="1200" dirty="0"/>
        </a:p>
      </dsp:txBody>
      <dsp:txXfrm>
        <a:off x="5324862" y="1515553"/>
        <a:ext cx="1773972" cy="1182647"/>
      </dsp:txXfrm>
    </dsp:sp>
    <dsp:sp modelId="{AFCAE0F8-E9E4-47BD-AE40-451E9B9625C0}">
      <dsp:nvSpPr>
        <dsp:cNvPr id="0" name=""/>
        <dsp:cNvSpPr/>
      </dsp:nvSpPr>
      <dsp:spPr>
        <a:xfrm>
          <a:off x="7098833" y="1515553"/>
          <a:ext cx="2956619" cy="118264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Kesimpulan</a:t>
          </a:r>
          <a:r>
            <a:rPr lang="en-US" sz="2700" kern="1200" dirty="0" smtClean="0"/>
            <a:t> &amp; Saran</a:t>
          </a:r>
          <a:endParaRPr lang="en-US" sz="2700" kern="1200" dirty="0"/>
        </a:p>
      </dsp:txBody>
      <dsp:txXfrm>
        <a:off x="7690157" y="1515553"/>
        <a:ext cx="1773972" cy="11826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6D8E38-7771-4077-9A29-CEC3AC998AEF}">
      <dsp:nvSpPr>
        <dsp:cNvPr id="0" name=""/>
        <dsp:cNvSpPr/>
      </dsp:nvSpPr>
      <dsp:spPr>
        <a:xfrm>
          <a:off x="2946" y="1515553"/>
          <a:ext cx="2956619" cy="1182647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018" tIns="72009" rIns="36005" bIns="72009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Pendahuluan</a:t>
          </a:r>
          <a:endParaRPr lang="en-US" sz="2700" kern="1200" dirty="0"/>
        </a:p>
      </dsp:txBody>
      <dsp:txXfrm>
        <a:off x="2946" y="1515553"/>
        <a:ext cx="2660957" cy="1182647"/>
      </dsp:txXfrm>
    </dsp:sp>
    <dsp:sp modelId="{F5D83687-4C88-4160-8DA3-696E40FFEC99}">
      <dsp:nvSpPr>
        <dsp:cNvPr id="0" name=""/>
        <dsp:cNvSpPr/>
      </dsp:nvSpPr>
      <dsp:spPr>
        <a:xfrm>
          <a:off x="2368242" y="1515553"/>
          <a:ext cx="2956619" cy="1182647"/>
        </a:xfrm>
        <a:prstGeom prst="chevron">
          <a:avLst/>
        </a:prstGeom>
        <a:solidFill>
          <a:srgbClr val="00B0F0"/>
        </a:soli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Desain</a:t>
          </a:r>
          <a:r>
            <a:rPr lang="en-US" sz="2700" kern="1200" dirty="0" smtClean="0"/>
            <a:t> &amp; </a:t>
          </a:r>
          <a:r>
            <a:rPr lang="en-US" sz="2700" kern="1200" dirty="0" err="1" smtClean="0"/>
            <a:t>Ilustrasi</a:t>
          </a:r>
          <a:endParaRPr lang="en-US" sz="2700" kern="1200" dirty="0"/>
        </a:p>
      </dsp:txBody>
      <dsp:txXfrm>
        <a:off x="2959566" y="1515553"/>
        <a:ext cx="1773972" cy="1182647"/>
      </dsp:txXfrm>
    </dsp:sp>
    <dsp:sp modelId="{8804AB6B-2E27-4070-A994-45466003B94E}">
      <dsp:nvSpPr>
        <dsp:cNvPr id="0" name=""/>
        <dsp:cNvSpPr/>
      </dsp:nvSpPr>
      <dsp:spPr>
        <a:xfrm>
          <a:off x="4733538" y="1515553"/>
          <a:ext cx="2956619" cy="118264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Uji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Coba</a:t>
          </a:r>
          <a:r>
            <a:rPr lang="en-US" sz="2700" kern="1200" dirty="0" smtClean="0"/>
            <a:t> &amp; </a:t>
          </a:r>
          <a:r>
            <a:rPr lang="en-US" sz="2700" kern="1200" dirty="0" err="1" smtClean="0"/>
            <a:t>Evaluasi</a:t>
          </a:r>
          <a:endParaRPr lang="en-US" sz="2700" kern="1200" dirty="0"/>
        </a:p>
      </dsp:txBody>
      <dsp:txXfrm>
        <a:off x="5324862" y="1515553"/>
        <a:ext cx="1773972" cy="1182647"/>
      </dsp:txXfrm>
    </dsp:sp>
    <dsp:sp modelId="{AFCAE0F8-E9E4-47BD-AE40-451E9B9625C0}">
      <dsp:nvSpPr>
        <dsp:cNvPr id="0" name=""/>
        <dsp:cNvSpPr/>
      </dsp:nvSpPr>
      <dsp:spPr>
        <a:xfrm>
          <a:off x="7098833" y="1515553"/>
          <a:ext cx="2956619" cy="118264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Kesimpulan</a:t>
          </a:r>
          <a:r>
            <a:rPr lang="en-US" sz="2700" kern="1200" dirty="0" smtClean="0"/>
            <a:t> &amp; Saran</a:t>
          </a:r>
          <a:endParaRPr lang="en-US" sz="2700" kern="1200" dirty="0"/>
        </a:p>
      </dsp:txBody>
      <dsp:txXfrm>
        <a:off x="7690157" y="1515553"/>
        <a:ext cx="1773972" cy="11826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6D8E38-7771-4077-9A29-CEC3AC998AEF}">
      <dsp:nvSpPr>
        <dsp:cNvPr id="0" name=""/>
        <dsp:cNvSpPr/>
      </dsp:nvSpPr>
      <dsp:spPr>
        <a:xfrm>
          <a:off x="2946" y="1515553"/>
          <a:ext cx="2956619" cy="1182647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018" tIns="72009" rIns="36005" bIns="72009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Pendahuluan</a:t>
          </a:r>
          <a:endParaRPr lang="en-US" sz="2700" kern="1200" dirty="0"/>
        </a:p>
      </dsp:txBody>
      <dsp:txXfrm>
        <a:off x="2946" y="1515553"/>
        <a:ext cx="2660957" cy="1182647"/>
      </dsp:txXfrm>
    </dsp:sp>
    <dsp:sp modelId="{F5D83687-4C88-4160-8DA3-696E40FFEC99}">
      <dsp:nvSpPr>
        <dsp:cNvPr id="0" name=""/>
        <dsp:cNvSpPr/>
      </dsp:nvSpPr>
      <dsp:spPr>
        <a:xfrm>
          <a:off x="2368242" y="1515553"/>
          <a:ext cx="2956619" cy="118264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Desain</a:t>
          </a:r>
          <a:r>
            <a:rPr lang="en-US" sz="2700" kern="1200" dirty="0" smtClean="0"/>
            <a:t> &amp; </a:t>
          </a:r>
          <a:r>
            <a:rPr lang="en-US" sz="2700" kern="1200" dirty="0" err="1" smtClean="0"/>
            <a:t>Ilustrasi</a:t>
          </a:r>
          <a:endParaRPr lang="en-US" sz="2700" kern="1200" dirty="0"/>
        </a:p>
      </dsp:txBody>
      <dsp:txXfrm>
        <a:off x="2959566" y="1515553"/>
        <a:ext cx="1773972" cy="1182647"/>
      </dsp:txXfrm>
    </dsp:sp>
    <dsp:sp modelId="{8804AB6B-2E27-4070-A994-45466003B94E}">
      <dsp:nvSpPr>
        <dsp:cNvPr id="0" name=""/>
        <dsp:cNvSpPr/>
      </dsp:nvSpPr>
      <dsp:spPr>
        <a:xfrm>
          <a:off x="4733538" y="1515553"/>
          <a:ext cx="2956619" cy="1182647"/>
        </a:xfrm>
        <a:prstGeom prst="chevron">
          <a:avLst/>
        </a:prstGeom>
        <a:solidFill>
          <a:srgbClr val="00B0F0"/>
        </a:soli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Uji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Coba</a:t>
          </a:r>
          <a:r>
            <a:rPr lang="en-US" sz="2700" kern="1200" dirty="0" smtClean="0"/>
            <a:t> &amp; </a:t>
          </a:r>
          <a:r>
            <a:rPr lang="en-US" sz="2700" kern="1200" dirty="0" err="1" smtClean="0"/>
            <a:t>Evaluasi</a:t>
          </a:r>
          <a:endParaRPr lang="en-US" sz="2700" kern="1200" dirty="0"/>
        </a:p>
      </dsp:txBody>
      <dsp:txXfrm>
        <a:off x="5324862" y="1515553"/>
        <a:ext cx="1773972" cy="1182647"/>
      </dsp:txXfrm>
    </dsp:sp>
    <dsp:sp modelId="{AFCAE0F8-E9E4-47BD-AE40-451E9B9625C0}">
      <dsp:nvSpPr>
        <dsp:cNvPr id="0" name=""/>
        <dsp:cNvSpPr/>
      </dsp:nvSpPr>
      <dsp:spPr>
        <a:xfrm>
          <a:off x="7098833" y="1515553"/>
          <a:ext cx="2956619" cy="118264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Kesimpulan</a:t>
          </a:r>
          <a:r>
            <a:rPr lang="en-US" sz="2700" kern="1200" dirty="0" smtClean="0"/>
            <a:t> &amp; Saran</a:t>
          </a:r>
          <a:endParaRPr lang="en-US" sz="2700" kern="1200" dirty="0"/>
        </a:p>
      </dsp:txBody>
      <dsp:txXfrm>
        <a:off x="7690157" y="1515553"/>
        <a:ext cx="1773972" cy="118264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6D8E38-7771-4077-9A29-CEC3AC998AEF}">
      <dsp:nvSpPr>
        <dsp:cNvPr id="0" name=""/>
        <dsp:cNvSpPr/>
      </dsp:nvSpPr>
      <dsp:spPr>
        <a:xfrm>
          <a:off x="2946" y="1515553"/>
          <a:ext cx="2956619" cy="1182647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018" tIns="72009" rIns="36005" bIns="72009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Pendahuluan</a:t>
          </a:r>
          <a:endParaRPr lang="en-US" sz="2700" kern="1200" dirty="0"/>
        </a:p>
      </dsp:txBody>
      <dsp:txXfrm>
        <a:off x="2946" y="1515553"/>
        <a:ext cx="2660957" cy="1182647"/>
      </dsp:txXfrm>
    </dsp:sp>
    <dsp:sp modelId="{F5D83687-4C88-4160-8DA3-696E40FFEC99}">
      <dsp:nvSpPr>
        <dsp:cNvPr id="0" name=""/>
        <dsp:cNvSpPr/>
      </dsp:nvSpPr>
      <dsp:spPr>
        <a:xfrm>
          <a:off x="2368242" y="1515553"/>
          <a:ext cx="2956619" cy="118264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Desain</a:t>
          </a:r>
          <a:r>
            <a:rPr lang="en-US" sz="2700" kern="1200" dirty="0" smtClean="0"/>
            <a:t> &amp; </a:t>
          </a:r>
          <a:r>
            <a:rPr lang="en-US" sz="2700" kern="1200" dirty="0" err="1" smtClean="0"/>
            <a:t>Ilustrasi</a:t>
          </a:r>
          <a:endParaRPr lang="en-US" sz="2700" kern="1200" dirty="0"/>
        </a:p>
      </dsp:txBody>
      <dsp:txXfrm>
        <a:off x="2959566" y="1515553"/>
        <a:ext cx="1773972" cy="1182647"/>
      </dsp:txXfrm>
    </dsp:sp>
    <dsp:sp modelId="{8804AB6B-2E27-4070-A994-45466003B94E}">
      <dsp:nvSpPr>
        <dsp:cNvPr id="0" name=""/>
        <dsp:cNvSpPr/>
      </dsp:nvSpPr>
      <dsp:spPr>
        <a:xfrm>
          <a:off x="4733538" y="1515553"/>
          <a:ext cx="2956619" cy="118264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Uji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Coba</a:t>
          </a:r>
          <a:r>
            <a:rPr lang="en-US" sz="2700" kern="1200" dirty="0" smtClean="0"/>
            <a:t> &amp; </a:t>
          </a:r>
          <a:r>
            <a:rPr lang="en-US" sz="2700" kern="1200" dirty="0" err="1" smtClean="0"/>
            <a:t>Evaluasi</a:t>
          </a:r>
          <a:endParaRPr lang="en-US" sz="2700" kern="1200" dirty="0"/>
        </a:p>
      </dsp:txBody>
      <dsp:txXfrm>
        <a:off x="5324862" y="1515553"/>
        <a:ext cx="1773972" cy="1182647"/>
      </dsp:txXfrm>
    </dsp:sp>
    <dsp:sp modelId="{AFCAE0F8-E9E4-47BD-AE40-451E9B9625C0}">
      <dsp:nvSpPr>
        <dsp:cNvPr id="0" name=""/>
        <dsp:cNvSpPr/>
      </dsp:nvSpPr>
      <dsp:spPr>
        <a:xfrm>
          <a:off x="7098833" y="1515553"/>
          <a:ext cx="2956619" cy="1182647"/>
        </a:xfrm>
        <a:prstGeom prst="chevron">
          <a:avLst/>
        </a:prstGeom>
        <a:solidFill>
          <a:srgbClr val="00B0F0"/>
        </a:soli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Kesimpulan</a:t>
          </a:r>
          <a:r>
            <a:rPr lang="en-US" sz="2700" kern="1200" dirty="0" smtClean="0"/>
            <a:t> &amp; Saran</a:t>
          </a:r>
          <a:endParaRPr lang="en-US" sz="2700" kern="1200" dirty="0"/>
        </a:p>
      </dsp:txBody>
      <dsp:txXfrm>
        <a:off x="7690157" y="1515553"/>
        <a:ext cx="1773972" cy="11826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CAEA9-1AA3-4BCD-8B76-5859A329BB6F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7147-24FA-46B3-B98A-507D0D707D6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636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CAEA9-1AA3-4BCD-8B76-5859A329BB6F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7147-24FA-46B3-B98A-507D0D707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29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CAEA9-1AA3-4BCD-8B76-5859A329BB6F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7147-24FA-46B3-B98A-507D0D707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94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CAEA9-1AA3-4BCD-8B76-5859A329BB6F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7147-24FA-46B3-B98A-507D0D707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83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CAEA9-1AA3-4BCD-8B76-5859A329BB6F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7147-24FA-46B3-B98A-507D0D707D6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444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CAEA9-1AA3-4BCD-8B76-5859A329BB6F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7147-24FA-46B3-B98A-507D0D707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76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CAEA9-1AA3-4BCD-8B76-5859A329BB6F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7147-24FA-46B3-B98A-507D0D707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82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CAEA9-1AA3-4BCD-8B76-5859A329BB6F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7147-24FA-46B3-B98A-507D0D707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9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CAEA9-1AA3-4BCD-8B76-5859A329BB6F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7147-24FA-46B3-B98A-507D0D707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51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7FCAEA9-1AA3-4BCD-8B76-5859A329BB6F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E07147-24FA-46B3-B98A-507D0D707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44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CAEA9-1AA3-4BCD-8B76-5859A329BB6F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7147-24FA-46B3-B98A-507D0D707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5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7FCAEA9-1AA3-4BCD-8B76-5859A329BB6F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DE07147-24FA-46B3-B98A-507D0D707D6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29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oj.com/problems/CTSTRI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525828"/>
            <a:ext cx="10058400" cy="2581148"/>
          </a:xfrm>
        </p:spPr>
        <p:txBody>
          <a:bodyPr>
            <a:noAutofit/>
          </a:bodyPr>
          <a:lstStyle/>
          <a:p>
            <a:pPr algn="r"/>
            <a:r>
              <a:rPr lang="en-US" sz="4400" dirty="0" err="1" smtClean="0"/>
              <a:t>Implementasi</a:t>
            </a:r>
            <a:r>
              <a:rPr lang="en-US" sz="4400" dirty="0" smtClean="0"/>
              <a:t> Model Deterministic Finite Automaton </a:t>
            </a:r>
            <a:r>
              <a:rPr lang="en-US" sz="4400" dirty="0" err="1" smtClean="0"/>
              <a:t>Untuk</a:t>
            </a:r>
            <a:r>
              <a:rPr lang="en-US" sz="4400" dirty="0" smtClean="0"/>
              <a:t> </a:t>
            </a:r>
            <a:r>
              <a:rPr lang="en-US" sz="4400" dirty="0" err="1" smtClean="0"/>
              <a:t>Interpretasi</a:t>
            </a:r>
            <a:r>
              <a:rPr lang="en-US" sz="4400" dirty="0" smtClean="0"/>
              <a:t> Regular Expression </a:t>
            </a:r>
            <a:r>
              <a:rPr lang="en-US" sz="4400" dirty="0" err="1" smtClean="0"/>
              <a:t>pada</a:t>
            </a:r>
            <a:r>
              <a:rPr lang="en-US" sz="4400" dirty="0" smtClean="0"/>
              <a:t> </a:t>
            </a:r>
            <a:r>
              <a:rPr lang="en-US" sz="4400" dirty="0" err="1" smtClean="0"/>
              <a:t>Studi</a:t>
            </a:r>
            <a:r>
              <a:rPr lang="en-US" sz="4400" dirty="0" smtClean="0"/>
              <a:t> </a:t>
            </a:r>
            <a:r>
              <a:rPr lang="en-US" sz="4400" dirty="0" err="1" smtClean="0"/>
              <a:t>Kasus</a:t>
            </a:r>
            <a:r>
              <a:rPr lang="en-US" sz="4400" dirty="0" smtClean="0"/>
              <a:t> </a:t>
            </a:r>
            <a:r>
              <a:rPr lang="en-US" sz="4400" dirty="0" err="1" smtClean="0"/>
              <a:t>Permasalahan</a:t>
            </a:r>
            <a:r>
              <a:rPr lang="en-US" sz="4400" dirty="0" smtClean="0"/>
              <a:t> SPOJ </a:t>
            </a:r>
            <a:r>
              <a:rPr lang="en-US" sz="4400" dirty="0" err="1" smtClean="0"/>
              <a:t>Klasik</a:t>
            </a:r>
            <a:r>
              <a:rPr lang="en-US" sz="4400" dirty="0" smtClean="0"/>
              <a:t> 10354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381499"/>
            <a:ext cx="3982720" cy="14097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u="sng" cap="none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Penyusun</a:t>
            </a:r>
            <a:r>
              <a:rPr lang="en-US" sz="1800" u="sng" cap="none" dirty="0" smtClean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1800" u="sng" cap="none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Tugas</a:t>
            </a:r>
            <a:r>
              <a:rPr lang="en-US" sz="1800" u="sng" cap="none" dirty="0" smtClean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1800" u="sng" cap="none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Akhir</a:t>
            </a:r>
            <a:endParaRPr lang="en-US" sz="1800" u="sng" cap="none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800" cap="none" dirty="0" smtClean="0">
                <a:solidFill>
                  <a:schemeClr val="tx1"/>
                </a:solidFill>
                <a:latin typeface="Cambria" panose="02040503050406030204" pitchFamily="18" charset="0"/>
              </a:rPr>
              <a:t>Muhammad </a:t>
            </a:r>
            <a:r>
              <a:rPr lang="en-US" sz="1800" cap="none" dirty="0" err="1">
                <a:solidFill>
                  <a:schemeClr val="tx1"/>
                </a:solidFill>
                <a:latin typeface="Cambria" panose="02040503050406030204" pitchFamily="18" charset="0"/>
              </a:rPr>
              <a:t>Y</a:t>
            </a:r>
            <a:r>
              <a:rPr lang="en-US" sz="1800" cap="none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unus</a:t>
            </a:r>
            <a:r>
              <a:rPr lang="en-US" sz="1800" cap="none" dirty="0" smtClean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1800" cap="none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Bahari</a:t>
            </a:r>
            <a:r>
              <a:rPr lang="en-US" sz="1800" cap="none" dirty="0" smtClean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800" cap="none" dirty="0" smtClean="0">
                <a:solidFill>
                  <a:schemeClr val="tx1"/>
                </a:solidFill>
                <a:latin typeface="Cambria" panose="02040503050406030204" pitchFamily="18" charset="0"/>
              </a:rPr>
              <a:t>NRP. 5111100079</a:t>
            </a:r>
          </a:p>
          <a:p>
            <a:endParaRPr lang="en-US" sz="1800" cap="none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endParaRPr lang="en-US" sz="1800" cap="none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endParaRPr lang="en-US" sz="1800" cap="none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24700" y="292100"/>
            <a:ext cx="4030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Presentasi</a:t>
            </a:r>
            <a:r>
              <a:rPr lang="en-US" sz="2400" dirty="0" smtClean="0"/>
              <a:t> </a:t>
            </a:r>
            <a:r>
              <a:rPr lang="en-US" sz="2400" dirty="0" err="1" smtClean="0"/>
              <a:t>Tugas</a:t>
            </a:r>
            <a:r>
              <a:rPr lang="en-US" sz="2400" dirty="0" smtClean="0"/>
              <a:t> </a:t>
            </a:r>
            <a:r>
              <a:rPr lang="en-US" sz="2400" dirty="0" err="1" smtClean="0"/>
              <a:t>Akhir</a:t>
            </a:r>
            <a:r>
              <a:rPr lang="en-US" sz="2400" dirty="0" smtClean="0"/>
              <a:t> - KI1502</a:t>
            </a:r>
            <a:endParaRPr lang="en-US" sz="24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083300" y="4381499"/>
            <a:ext cx="5072380" cy="1409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sz="1800" u="sng" cap="none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Dosen</a:t>
            </a:r>
            <a:r>
              <a:rPr lang="en-US" sz="1800" u="sng" cap="none" dirty="0" smtClean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1800" u="sng" cap="none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Pembimbing</a:t>
            </a:r>
            <a:endParaRPr lang="en-US" sz="1800" u="sng" cap="none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r">
              <a:lnSpc>
                <a:spcPct val="100000"/>
              </a:lnSpc>
            </a:pPr>
            <a:r>
              <a:rPr lang="en-US" sz="1800" b="1" cap="none" dirty="0" smtClean="0">
                <a:solidFill>
                  <a:schemeClr val="tx1"/>
                </a:solidFill>
                <a:latin typeface="Cambria" panose="02040503050406030204" pitchFamily="18" charset="0"/>
              </a:rPr>
              <a:t>Arya </a:t>
            </a:r>
            <a:r>
              <a:rPr lang="en-US" sz="1800" b="1" cap="none" dirty="0" err="1">
                <a:solidFill>
                  <a:schemeClr val="tx1"/>
                </a:solidFill>
                <a:latin typeface="Cambria" panose="02040503050406030204" pitchFamily="18" charset="0"/>
              </a:rPr>
              <a:t>Y</a:t>
            </a:r>
            <a:r>
              <a:rPr lang="en-US" sz="1800" b="1" cap="none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udhi</a:t>
            </a:r>
            <a:r>
              <a:rPr lang="en-US" sz="1800" b="1" cap="none" dirty="0" smtClean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1800" b="1" cap="none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Wijaya</a:t>
            </a:r>
            <a:r>
              <a:rPr lang="en-US" sz="1800" b="1" cap="none" dirty="0" smtClean="0">
                <a:solidFill>
                  <a:schemeClr val="tx1"/>
                </a:solidFill>
                <a:latin typeface="Cambria" panose="02040503050406030204" pitchFamily="18" charset="0"/>
              </a:rPr>
              <a:t>, </a:t>
            </a:r>
            <a:r>
              <a:rPr lang="en-US" sz="1800" b="1" cap="none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S.Kom</a:t>
            </a:r>
            <a:r>
              <a:rPr lang="en-US" sz="1800" b="1" cap="none" dirty="0" smtClean="0">
                <a:solidFill>
                  <a:schemeClr val="tx1"/>
                </a:solidFill>
                <a:latin typeface="Cambria" panose="02040503050406030204" pitchFamily="18" charset="0"/>
              </a:rPr>
              <a:t>., </a:t>
            </a:r>
            <a:r>
              <a:rPr lang="en-US" sz="1800" b="1" cap="none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M.Kom</a:t>
            </a:r>
            <a:r>
              <a:rPr lang="en-US" sz="1800" b="1" cap="none" dirty="0" smtClean="0">
                <a:solidFill>
                  <a:schemeClr val="tx1"/>
                </a:solidFill>
                <a:latin typeface="Cambria" panose="02040503050406030204" pitchFamily="18" charset="0"/>
              </a:rPr>
              <a:t>. </a:t>
            </a:r>
          </a:p>
          <a:p>
            <a:pPr algn="r">
              <a:lnSpc>
                <a:spcPct val="100000"/>
              </a:lnSpc>
            </a:pPr>
            <a:r>
              <a:rPr lang="en-US" sz="1800" b="1" cap="none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Rully</a:t>
            </a:r>
            <a:r>
              <a:rPr lang="en-US" sz="1800" b="1" cap="none" dirty="0" smtClean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1800" b="1" cap="none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Soelaiman</a:t>
            </a:r>
            <a:r>
              <a:rPr lang="en-US" sz="1800" b="1" cap="none" dirty="0" smtClean="0">
                <a:solidFill>
                  <a:schemeClr val="tx1"/>
                </a:solidFill>
                <a:latin typeface="Cambria" panose="02040503050406030204" pitchFamily="18" charset="0"/>
              </a:rPr>
              <a:t>, </a:t>
            </a:r>
            <a:r>
              <a:rPr lang="en-US" sz="1800" b="1" cap="none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S.Kom</a:t>
            </a:r>
            <a:r>
              <a:rPr lang="en-US" sz="1800" b="1" cap="none" dirty="0" smtClean="0">
                <a:solidFill>
                  <a:schemeClr val="tx1"/>
                </a:solidFill>
                <a:latin typeface="Cambria" panose="02040503050406030204" pitchFamily="18" charset="0"/>
              </a:rPr>
              <a:t>., </a:t>
            </a:r>
            <a:r>
              <a:rPr lang="en-US" sz="1800" b="1" cap="none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M.Kom</a:t>
            </a:r>
            <a:r>
              <a:rPr lang="en-US" sz="1800" b="1" cap="none" dirty="0" smtClean="0">
                <a:solidFill>
                  <a:schemeClr val="tx1"/>
                </a:solidFill>
                <a:latin typeface="Cambria" panose="02040503050406030204" pitchFamily="18" charset="0"/>
              </a:rPr>
              <a:t>.</a:t>
            </a:r>
            <a:endParaRPr lang="en-US" sz="1800" cap="none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r"/>
            <a:endParaRPr lang="en-US" sz="1800" cap="none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r"/>
            <a:endParaRPr lang="en-US" sz="1800" cap="none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r"/>
            <a:endParaRPr lang="en-US" sz="1800" cap="none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752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Gambaran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94000" y="2649430"/>
            <a:ext cx="1955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Memasukkan</a:t>
            </a:r>
            <a:r>
              <a:rPr lang="en-US" dirty="0" smtClean="0"/>
              <a:t> </a:t>
            </a:r>
            <a:r>
              <a:rPr lang="en-US" i="1" dirty="0" smtClean="0"/>
              <a:t>Regular Expression</a:t>
            </a:r>
            <a:endParaRPr lang="en-US" i="1" dirty="0"/>
          </a:p>
        </p:txBody>
      </p:sp>
      <p:sp>
        <p:nvSpPr>
          <p:cNvPr id="7" name="Rectangle 6"/>
          <p:cNvSpPr/>
          <p:nvPr/>
        </p:nvSpPr>
        <p:spPr>
          <a:xfrm>
            <a:off x="5182870" y="2649430"/>
            <a:ext cx="1955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Preproses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571740" y="2649430"/>
            <a:ext cx="1955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Merubah</a:t>
            </a:r>
            <a:r>
              <a:rPr lang="en-US" dirty="0" smtClean="0"/>
              <a:t> Regular </a:t>
            </a:r>
            <a:r>
              <a:rPr lang="en-US" dirty="0" err="1" smtClean="0"/>
              <a:t>Expressuion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571740" y="3995630"/>
            <a:ext cx="1955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Merubah</a:t>
            </a:r>
            <a:r>
              <a:rPr lang="en-US" dirty="0" smtClean="0"/>
              <a:t> NFA </a:t>
            </a:r>
            <a:r>
              <a:rPr lang="en-US" dirty="0" err="1" smtClean="0"/>
              <a:t>ke</a:t>
            </a:r>
            <a:r>
              <a:rPr lang="en-US" dirty="0" smtClean="0"/>
              <a:t> DFA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182870" y="3978060"/>
            <a:ext cx="1955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Penggunaan</a:t>
            </a:r>
            <a:r>
              <a:rPr lang="en-US" dirty="0" smtClean="0"/>
              <a:t> Model DFA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r>
              <a:rPr lang="en-US" dirty="0" smtClean="0"/>
              <a:t> String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794000" y="4003460"/>
            <a:ext cx="1955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Keluaran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4749800" y="2897080"/>
            <a:ext cx="433070" cy="3429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7138670" y="2897080"/>
            <a:ext cx="433070" cy="3429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0800000">
            <a:off x="7138670" y="4243280"/>
            <a:ext cx="433070" cy="3429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0800000">
            <a:off x="4749799" y="4243280"/>
            <a:ext cx="433070" cy="3429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5400000">
            <a:off x="8333105" y="3570180"/>
            <a:ext cx="433070" cy="3429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28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/>
          <p:cNvSpPr/>
          <p:nvPr/>
        </p:nvSpPr>
        <p:spPr>
          <a:xfrm>
            <a:off x="1521460" y="3454400"/>
            <a:ext cx="4064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89660" y="3454400"/>
            <a:ext cx="4064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092200" y="3009900"/>
            <a:ext cx="4064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Memasukkan</a:t>
            </a:r>
            <a:r>
              <a:rPr lang="en-US" dirty="0" smtClean="0"/>
              <a:t> Regular Expression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Masukan</a:t>
            </a:r>
            <a:r>
              <a:rPr lang="en-US" dirty="0" smtClean="0"/>
              <a:t> data yang </a:t>
            </a:r>
            <a:r>
              <a:rPr lang="en-US" dirty="0" err="1" smtClean="0"/>
              <a:t>diharapkan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i="1" dirty="0" smtClean="0"/>
              <a:t>regular expression </a:t>
            </a:r>
            <a:r>
              <a:rPr lang="en-US" dirty="0" smtClean="0"/>
              <a:t>RE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i="1" dirty="0" smtClean="0"/>
              <a:t>L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format </a:t>
            </a:r>
            <a:r>
              <a:rPr lang="en-US" dirty="0" err="1" smtClean="0"/>
              <a:t>masukan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endParaRPr lang="en-US" dirty="0" smtClean="0"/>
          </a:p>
          <a:p>
            <a:r>
              <a:rPr lang="en-US" dirty="0" smtClean="0"/>
              <a:t>N</a:t>
            </a:r>
          </a:p>
          <a:p>
            <a:r>
              <a:rPr lang="en-US" dirty="0" smtClean="0"/>
              <a:t>RE    L</a:t>
            </a:r>
          </a:p>
          <a:p>
            <a:r>
              <a:rPr lang="en-US" dirty="0" smtClean="0"/>
              <a:t>RE    L</a:t>
            </a:r>
          </a:p>
          <a:p>
            <a:r>
              <a:rPr lang="en-US" dirty="0" smtClean="0"/>
              <a:t>RE    L</a:t>
            </a:r>
          </a:p>
          <a:p>
            <a:r>
              <a:rPr lang="en-US" dirty="0" smtClean="0"/>
              <a:t>…</a:t>
            </a:r>
          </a:p>
          <a:p>
            <a:pPr marL="457200" indent="-457200">
              <a:buFont typeface="+mj-lt"/>
              <a:buAutoNum type="arabicPeriod"/>
            </a:pPr>
            <a:endParaRPr lang="en-US" i="1" dirty="0">
              <a:effectLst/>
            </a:endParaRPr>
          </a:p>
        </p:txBody>
      </p:sp>
      <p:cxnSp>
        <p:nvCxnSpPr>
          <p:cNvPr id="8" name="Straight Arrow Connector 7"/>
          <p:cNvCxnSpPr>
            <a:stCxn id="27" idx="1"/>
          </p:cNvCxnSpPr>
          <p:nvPr/>
        </p:nvCxnSpPr>
        <p:spPr>
          <a:xfrm flipH="1" flipV="1">
            <a:off x="1384300" y="3783865"/>
            <a:ext cx="1651000" cy="4429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35300" y="3403600"/>
            <a:ext cx="1742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Uji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035300" y="4042198"/>
            <a:ext cx="2240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Regular Expression </a:t>
            </a:r>
            <a:r>
              <a:rPr lang="en-US" dirty="0" smtClean="0"/>
              <a:t>RE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035300" y="372289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i="1" dirty="0" smtClean="0"/>
              <a:t>L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28" idx="1"/>
          </p:cNvCxnSpPr>
          <p:nvPr/>
        </p:nvCxnSpPr>
        <p:spPr>
          <a:xfrm flipH="1" flipV="1">
            <a:off x="1927860" y="3660166"/>
            <a:ext cx="1107440" cy="2473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1521460" y="3208867"/>
            <a:ext cx="1513840" cy="3600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Left Brace 40"/>
          <p:cNvSpPr/>
          <p:nvPr/>
        </p:nvSpPr>
        <p:spPr>
          <a:xfrm>
            <a:off x="846475" y="3568937"/>
            <a:ext cx="216158" cy="1505428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93325" y="4071354"/>
            <a:ext cx="1003955" cy="4611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 </a:t>
            </a:r>
            <a:r>
              <a:rPr lang="en-US" dirty="0" err="1" smtClean="0"/>
              <a:t>Baris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407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Preproses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endParaRPr lang="en-US" dirty="0"/>
          </a:p>
          <a:p>
            <a:pPr lvl="1"/>
            <a:r>
              <a:rPr lang="en-US" dirty="0" smtClean="0">
                <a:effectLst/>
              </a:rPr>
              <a:t>RE = </a:t>
            </a:r>
            <a:r>
              <a:rPr lang="en-US" dirty="0"/>
              <a:t>((a*)(b(a*))) </a:t>
            </a:r>
            <a:endParaRPr lang="en-US" dirty="0" smtClean="0"/>
          </a:p>
          <a:p>
            <a:pPr lvl="1"/>
            <a:r>
              <a:rPr lang="en-US" dirty="0" smtClean="0"/>
              <a:t>L = 100</a:t>
            </a:r>
          </a:p>
          <a:p>
            <a:r>
              <a:rPr lang="en-US" dirty="0" err="1" smtClean="0">
                <a:effectLst/>
              </a:rPr>
              <a:t>Preproses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dilakukan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untuk</a:t>
            </a:r>
            <a:r>
              <a:rPr lang="en-US" dirty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penanda</a:t>
            </a:r>
            <a:r>
              <a:rPr lang="en-US" dirty="0" smtClean="0"/>
              <a:t> operator concatenate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eksplisit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endParaRPr lang="en-US" dirty="0" smtClean="0"/>
          </a:p>
          <a:p>
            <a:r>
              <a:rPr lang="en-US" dirty="0" err="1" smtClean="0">
                <a:effectLst/>
              </a:rPr>
              <a:t>Hasil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Preproses</a:t>
            </a:r>
            <a:endParaRPr lang="en-US" dirty="0" smtClean="0">
              <a:effectLst/>
            </a:endParaRPr>
          </a:p>
          <a:p>
            <a:pPr lvl="1"/>
            <a:r>
              <a:rPr lang="en-US" dirty="0" smtClean="0"/>
              <a:t>RE = </a:t>
            </a:r>
            <a:r>
              <a:rPr lang="en-US" dirty="0"/>
              <a:t>((a</a:t>
            </a:r>
            <a:r>
              <a:rPr lang="en-US" dirty="0" smtClean="0"/>
              <a:t>*)+(b+(</a:t>
            </a:r>
            <a:r>
              <a:rPr lang="en-US" dirty="0"/>
              <a:t>a</a:t>
            </a:r>
            <a:r>
              <a:rPr lang="en-US" dirty="0" smtClean="0"/>
              <a:t>*)))</a:t>
            </a:r>
          </a:p>
          <a:p>
            <a:pPr lvl="1"/>
            <a:r>
              <a:rPr lang="en-US" dirty="0" smtClean="0">
                <a:effectLst/>
              </a:rPr>
              <a:t>L = 100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58611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smtClean="0"/>
              <a:t>(</a:t>
            </a:r>
            <a:r>
              <a:rPr lang="en-US" dirty="0"/>
              <a:t>a</a:t>
            </a:r>
            <a:r>
              <a:rPr lang="en-US" dirty="0" smtClean="0"/>
              <a:t>*)+(b+(</a:t>
            </a:r>
            <a:r>
              <a:rPr lang="en-US" dirty="0"/>
              <a:t>a</a:t>
            </a:r>
            <a:r>
              <a:rPr lang="en-US" dirty="0" smtClean="0"/>
              <a:t>*)))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“(“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734531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04000" y="1887430"/>
            <a:ext cx="304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Lanjutkan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iterasi</a:t>
            </a:r>
            <a:r>
              <a:rPr lang="en-US" dirty="0" smtClean="0"/>
              <a:t> </a:t>
            </a:r>
            <a:r>
              <a:rPr lang="en-US" dirty="0" err="1" smtClean="0"/>
              <a:t>berikutnya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334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smtClean="0"/>
              <a:t>a*)+(b+(</a:t>
            </a:r>
            <a:r>
              <a:rPr lang="en-US" dirty="0"/>
              <a:t>a</a:t>
            </a:r>
            <a:r>
              <a:rPr lang="en-US" dirty="0" smtClean="0"/>
              <a:t>*)))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“(“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734531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04000" y="1887430"/>
            <a:ext cx="304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Lanjutkan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iterasi</a:t>
            </a:r>
            <a:r>
              <a:rPr lang="en-US" dirty="0" smtClean="0"/>
              <a:t> </a:t>
            </a:r>
            <a:r>
              <a:rPr lang="en-US" dirty="0" err="1" smtClean="0"/>
              <a:t>berikutnya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850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*)+(b+(</a:t>
            </a:r>
            <a:r>
              <a:rPr lang="en-US" dirty="0"/>
              <a:t>a</a:t>
            </a:r>
            <a:r>
              <a:rPr lang="en-US" dirty="0" smtClean="0"/>
              <a:t>*)))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“a“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734531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04000" y="1887430"/>
            <a:ext cx="2987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Membuat</a:t>
            </a:r>
            <a:r>
              <a:rPr lang="en-US" dirty="0" smtClean="0"/>
              <a:t> Automaton </a:t>
            </a:r>
            <a:r>
              <a:rPr lang="en-US" dirty="0" err="1" smtClean="0"/>
              <a:t>untuk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869528" y="2606236"/>
            <a:ext cx="546100" cy="482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656418" y="2606236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7" idx="6"/>
            <a:endCxn id="8" idx="2"/>
          </p:cNvCxnSpPr>
          <p:nvPr/>
        </p:nvCxnSpPr>
        <p:spPr>
          <a:xfrm>
            <a:off x="7415628" y="2847536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895713" y="247820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601769" y="3174194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Auto_1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32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*)+(b+(</a:t>
            </a:r>
            <a:r>
              <a:rPr lang="en-US" dirty="0"/>
              <a:t>a</a:t>
            </a:r>
            <a:r>
              <a:rPr lang="en-US" dirty="0" smtClean="0"/>
              <a:t>*)))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“a“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433687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04000" y="1887430"/>
            <a:ext cx="350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Memasukkan</a:t>
            </a:r>
            <a:r>
              <a:rPr lang="en-US" dirty="0" smtClean="0"/>
              <a:t> Auto_1 </a:t>
            </a:r>
            <a:r>
              <a:rPr lang="en-US" dirty="0" err="1" smtClean="0"/>
              <a:t>ke</a:t>
            </a:r>
            <a:r>
              <a:rPr lang="en-US" dirty="0" smtClean="0"/>
              <a:t> Stack State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869528" y="2606236"/>
            <a:ext cx="546100" cy="482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656418" y="2606236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7" idx="6"/>
            <a:endCxn id="8" idx="2"/>
          </p:cNvCxnSpPr>
          <p:nvPr/>
        </p:nvCxnSpPr>
        <p:spPr>
          <a:xfrm>
            <a:off x="7415628" y="2847536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895713" y="247820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601769" y="3174194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Auto_1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61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)+(b+(</a:t>
            </a:r>
            <a:r>
              <a:rPr lang="en-US" dirty="0"/>
              <a:t>a</a:t>
            </a:r>
            <a:r>
              <a:rPr lang="en-US" dirty="0" smtClean="0"/>
              <a:t>*)))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“*“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318553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04000" y="1887430"/>
            <a:ext cx="3447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Memasukkan</a:t>
            </a:r>
            <a:r>
              <a:rPr lang="en-US" dirty="0" smtClean="0"/>
              <a:t> operator </a:t>
            </a:r>
            <a:r>
              <a:rPr lang="en-US" dirty="0" err="1" smtClean="0"/>
              <a:t>ke</a:t>
            </a:r>
            <a:r>
              <a:rPr lang="en-US" dirty="0" smtClean="0"/>
              <a:t> Stack 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308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+(b+(</a:t>
            </a:r>
            <a:r>
              <a:rPr lang="en-US" dirty="0"/>
              <a:t>a</a:t>
            </a:r>
            <a:r>
              <a:rPr lang="en-US" dirty="0" smtClean="0"/>
              <a:t>*)))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“)“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395662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04333" y="1845734"/>
            <a:ext cx="183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Evaluasi</a:t>
            </a:r>
            <a:r>
              <a:rPr lang="en-US" dirty="0" smtClean="0"/>
              <a:t> 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409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+(b+(</a:t>
            </a:r>
            <a:r>
              <a:rPr lang="en-US" dirty="0"/>
              <a:t>a</a:t>
            </a:r>
            <a:r>
              <a:rPr lang="en-US" dirty="0" smtClean="0"/>
              <a:t>*)))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“)“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388237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772813" y="1845734"/>
            <a:ext cx="4155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</a:t>
            </a:r>
            <a:r>
              <a:rPr lang="en-US" dirty="0" err="1" smtClean="0"/>
              <a:t>mbil</a:t>
            </a:r>
            <a:r>
              <a:rPr lang="en-US" dirty="0" smtClean="0"/>
              <a:t> Operator </a:t>
            </a:r>
            <a:r>
              <a:rPr lang="en-US" dirty="0" err="1" smtClean="0"/>
              <a:t>pada</a:t>
            </a:r>
            <a:r>
              <a:rPr lang="en-US" dirty="0" smtClean="0"/>
              <a:t> stack </a:t>
            </a:r>
            <a:r>
              <a:rPr lang="en-US" dirty="0" err="1" smtClean="0"/>
              <a:t>teratas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cek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521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Pendahuluan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336990"/>
              </p:ext>
            </p:extLst>
          </p:nvPr>
        </p:nvGraphicFramePr>
        <p:xfrm>
          <a:off x="1097280" y="1845734"/>
          <a:ext cx="10058400" cy="4213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492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+(b+(</a:t>
            </a:r>
            <a:r>
              <a:rPr lang="en-US" dirty="0"/>
              <a:t>a</a:t>
            </a:r>
            <a:r>
              <a:rPr lang="en-US" dirty="0" smtClean="0"/>
              <a:t>*)))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“)“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25919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38573" y="1845734"/>
            <a:ext cx="313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Operator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390033" y="233618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9176923" y="233618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6"/>
            <a:endCxn id="9" idx="2"/>
          </p:cNvCxnSpPr>
          <p:nvPr/>
        </p:nvCxnSpPr>
        <p:spPr>
          <a:xfrm>
            <a:off x="7936133" y="257748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416218" y="220815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122274" y="3491536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Auto_1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8283477" y="3008935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9" idx="3"/>
            <a:endCxn id="13" idx="6"/>
          </p:cNvCxnSpPr>
          <p:nvPr/>
        </p:nvCxnSpPr>
        <p:spPr>
          <a:xfrm flipH="1">
            <a:off x="8829577" y="274811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2"/>
            <a:endCxn id="8" idx="5"/>
          </p:cNvCxnSpPr>
          <p:nvPr/>
        </p:nvCxnSpPr>
        <p:spPr>
          <a:xfrm flipH="1" flipV="1">
            <a:off x="7856159" y="274811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714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+(b+(</a:t>
            </a:r>
            <a:r>
              <a:rPr lang="en-US" dirty="0"/>
              <a:t>a</a:t>
            </a:r>
            <a:r>
              <a:rPr lang="en-US" dirty="0" smtClean="0"/>
              <a:t>*)))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“)“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39480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98633" y="1902841"/>
            <a:ext cx="402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Masukkan</a:t>
            </a:r>
            <a:r>
              <a:rPr lang="en-US" dirty="0" smtClean="0"/>
              <a:t> automaton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stack state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390033" y="233618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9176923" y="233618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6"/>
            <a:endCxn id="9" idx="2"/>
          </p:cNvCxnSpPr>
          <p:nvPr/>
        </p:nvCxnSpPr>
        <p:spPr>
          <a:xfrm>
            <a:off x="7936133" y="257748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416218" y="220815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122274" y="3491536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Auto_1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8283477" y="3008935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9" idx="3"/>
            <a:endCxn id="13" idx="6"/>
          </p:cNvCxnSpPr>
          <p:nvPr/>
        </p:nvCxnSpPr>
        <p:spPr>
          <a:xfrm flipH="1">
            <a:off x="8829577" y="274811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2"/>
            <a:endCxn id="8" idx="5"/>
          </p:cNvCxnSpPr>
          <p:nvPr/>
        </p:nvCxnSpPr>
        <p:spPr>
          <a:xfrm flipH="1" flipV="1">
            <a:off x="7856159" y="274811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999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</a:t>
            </a:r>
            <a:r>
              <a:rPr lang="en-US" dirty="0" smtClean="0">
                <a:solidFill>
                  <a:srgbClr val="FF0000"/>
                </a:solidFill>
              </a:rPr>
              <a:t>+</a:t>
            </a:r>
            <a:r>
              <a:rPr lang="en-US" dirty="0" smtClean="0"/>
              <a:t>(b+(</a:t>
            </a:r>
            <a:r>
              <a:rPr lang="en-US" dirty="0"/>
              <a:t>a</a:t>
            </a:r>
            <a:r>
              <a:rPr lang="en-US" dirty="0" smtClean="0"/>
              <a:t>*)))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“+“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301711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98633" y="1902841"/>
            <a:ext cx="317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Masukkan</a:t>
            </a:r>
            <a:r>
              <a:rPr lang="en-US" dirty="0" smtClean="0"/>
              <a:t> Operator </a:t>
            </a:r>
            <a:r>
              <a:rPr lang="en-US" dirty="0" err="1" smtClean="0"/>
              <a:t>ke</a:t>
            </a:r>
            <a:r>
              <a:rPr lang="en-US" dirty="0" smtClean="0"/>
              <a:t> Stack 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424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smtClean="0"/>
              <a:t>b+(</a:t>
            </a:r>
            <a:r>
              <a:rPr lang="en-US" dirty="0"/>
              <a:t>a</a:t>
            </a:r>
            <a:r>
              <a:rPr lang="en-US" dirty="0" smtClean="0"/>
              <a:t>*)))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“(“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301711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04000" y="1887430"/>
            <a:ext cx="304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Lanjutkan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iterasi</a:t>
            </a:r>
            <a:r>
              <a:rPr lang="en-US" dirty="0" smtClean="0"/>
              <a:t> </a:t>
            </a:r>
            <a:r>
              <a:rPr lang="en-US" dirty="0" err="1" smtClean="0"/>
              <a:t>berikutnya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209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+(</a:t>
            </a:r>
            <a:r>
              <a:rPr lang="en-US" dirty="0"/>
              <a:t>a</a:t>
            </a:r>
            <a:r>
              <a:rPr lang="en-US" dirty="0" smtClean="0"/>
              <a:t>*)))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“b“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301711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604000" y="1887430"/>
            <a:ext cx="2987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Membuat</a:t>
            </a:r>
            <a:r>
              <a:rPr lang="en-US" dirty="0" smtClean="0"/>
              <a:t> Automaton </a:t>
            </a:r>
            <a:r>
              <a:rPr lang="en-US" dirty="0" err="1" smtClean="0"/>
              <a:t>untuk</a:t>
            </a:r>
            <a:r>
              <a:rPr lang="en-US" dirty="0" smtClean="0"/>
              <a:t> b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869528" y="2606236"/>
            <a:ext cx="546100" cy="482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8656418" y="2606236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6"/>
            <a:endCxn id="10" idx="2"/>
          </p:cNvCxnSpPr>
          <p:nvPr/>
        </p:nvCxnSpPr>
        <p:spPr>
          <a:xfrm>
            <a:off x="7415628" y="2847536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95713" y="24782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01769" y="3174194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Auto_2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593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+(</a:t>
            </a:r>
            <a:r>
              <a:rPr lang="en-US" dirty="0"/>
              <a:t>a</a:t>
            </a:r>
            <a:r>
              <a:rPr lang="en-US" dirty="0" smtClean="0"/>
              <a:t>*)))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“b“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925580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89348" y="1887430"/>
            <a:ext cx="402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Masukkan</a:t>
            </a:r>
            <a:r>
              <a:rPr lang="en-US" dirty="0" smtClean="0"/>
              <a:t> automaton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stack state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869528" y="2606236"/>
            <a:ext cx="546100" cy="482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8656418" y="2606236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6"/>
            <a:endCxn id="10" idx="2"/>
          </p:cNvCxnSpPr>
          <p:nvPr/>
        </p:nvCxnSpPr>
        <p:spPr>
          <a:xfrm>
            <a:off x="7415628" y="2847536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95713" y="24782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01769" y="3174194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Auto_2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445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((a*)+(b</a:t>
            </a:r>
            <a:r>
              <a:rPr lang="en-US" dirty="0" smtClean="0">
                <a:solidFill>
                  <a:srgbClr val="FF0000"/>
                </a:solidFill>
              </a:rPr>
              <a:t>+</a:t>
            </a:r>
            <a:r>
              <a:rPr lang="en-US" dirty="0" smtClean="0"/>
              <a:t>(</a:t>
            </a:r>
            <a:r>
              <a:rPr lang="en-US" dirty="0"/>
              <a:t>a</a:t>
            </a:r>
            <a:r>
              <a:rPr lang="en-US" dirty="0" smtClean="0"/>
              <a:t>*)))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“+“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904687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698633" y="1902841"/>
            <a:ext cx="317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Masukkan</a:t>
            </a:r>
            <a:r>
              <a:rPr lang="en-US" dirty="0" smtClean="0"/>
              <a:t> Operator </a:t>
            </a:r>
            <a:r>
              <a:rPr lang="en-US" dirty="0" err="1" smtClean="0"/>
              <a:t>ke</a:t>
            </a:r>
            <a:r>
              <a:rPr lang="en-US" dirty="0" smtClean="0"/>
              <a:t> Stack 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069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((a*)+(b+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smtClean="0"/>
              <a:t>a*)))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“(“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904687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04000" y="1887430"/>
            <a:ext cx="304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Lanjutkan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iterasi</a:t>
            </a:r>
            <a:r>
              <a:rPr lang="en-US" dirty="0" smtClean="0"/>
              <a:t> </a:t>
            </a:r>
            <a:r>
              <a:rPr lang="en-US" dirty="0" err="1" smtClean="0"/>
              <a:t>berikutnya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019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((a*)+(b+(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*)))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“a“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904687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604000" y="1887430"/>
            <a:ext cx="2987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Membuat</a:t>
            </a:r>
            <a:r>
              <a:rPr lang="en-US" dirty="0" smtClean="0"/>
              <a:t> Automaton </a:t>
            </a:r>
            <a:r>
              <a:rPr lang="en-US" dirty="0" err="1" smtClean="0"/>
              <a:t>untuk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869528" y="2606236"/>
            <a:ext cx="546100" cy="482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8656418" y="2606236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6"/>
            <a:endCxn id="10" idx="2"/>
          </p:cNvCxnSpPr>
          <p:nvPr/>
        </p:nvCxnSpPr>
        <p:spPr>
          <a:xfrm>
            <a:off x="7415628" y="2847536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95713" y="247820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01769" y="3174194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Auto_3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073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((a*)+(b+(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*)))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“a“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158073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604000" y="1887430"/>
            <a:ext cx="402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Masukkan</a:t>
            </a:r>
            <a:r>
              <a:rPr lang="en-US" dirty="0" smtClean="0"/>
              <a:t> automaton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stack state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869528" y="2606236"/>
            <a:ext cx="546100" cy="482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8656418" y="2606236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6"/>
            <a:endCxn id="10" idx="2"/>
          </p:cNvCxnSpPr>
          <p:nvPr/>
        </p:nvCxnSpPr>
        <p:spPr>
          <a:xfrm>
            <a:off x="7415628" y="2847536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95713" y="247820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01769" y="3174194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Auto_3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77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640580" y="2108200"/>
            <a:ext cx="3009900" cy="2159000"/>
          </a:xfrm>
          <a:prstGeom prst="roundRect">
            <a:avLst>
              <a:gd name="adj" fmla="val 18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yunus@bahari.com</a:t>
            </a:r>
          </a:p>
          <a:p>
            <a:pPr algn="ctr"/>
            <a:r>
              <a:rPr lang="en-US" dirty="0" smtClean="0"/>
              <a:t>ryu.san.desu@giggle.co.id</a:t>
            </a:r>
          </a:p>
          <a:p>
            <a:pPr algn="ctr"/>
            <a:r>
              <a:rPr lang="en-US" dirty="0" smtClean="0"/>
              <a:t>krnfx@salian-express.net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516380" y="2108200"/>
            <a:ext cx="3009900" cy="2159000"/>
          </a:xfrm>
          <a:prstGeom prst="roundRect">
            <a:avLst>
              <a:gd name="adj" fmla="val 18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31/08/2015</a:t>
            </a:r>
          </a:p>
          <a:p>
            <a:pPr algn="ctr"/>
            <a:r>
              <a:rPr lang="en-US" dirty="0" smtClean="0"/>
              <a:t>28:02:2011</a:t>
            </a:r>
          </a:p>
          <a:p>
            <a:pPr algn="ctr"/>
            <a:r>
              <a:rPr lang="en-US" dirty="0" smtClean="0"/>
              <a:t>10.11.2012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764780" y="2108200"/>
            <a:ext cx="3009900" cy="2159000"/>
          </a:xfrm>
          <a:prstGeom prst="roundRect">
            <a:avLst>
              <a:gd name="adj" fmla="val 18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diawali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alphabet,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panjang</a:t>
            </a:r>
            <a:r>
              <a:rPr lang="en-US" dirty="0" smtClean="0"/>
              <a:t> minimal 8 </a:t>
            </a:r>
            <a:r>
              <a:rPr lang="en-US" dirty="0" err="1" smtClean="0"/>
              <a:t>karakter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alfanumerik</a:t>
            </a:r>
            <a:r>
              <a:rPr lang="en-US" dirty="0" smtClean="0"/>
              <a:t> yang </a:t>
            </a:r>
            <a:r>
              <a:rPr lang="en-US" dirty="0" err="1" smtClean="0"/>
              <a:t>diperbolehkan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640580" y="4629997"/>
            <a:ext cx="3040380" cy="876300"/>
          </a:xfrm>
          <a:prstGeom prst="roundRect">
            <a:avLst>
              <a:gd name="adj" fmla="val 18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Regular Expression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611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((a*)+(b+(a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)))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“*“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319422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698633" y="1902841"/>
            <a:ext cx="317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Masukkan</a:t>
            </a:r>
            <a:r>
              <a:rPr lang="en-US" dirty="0" smtClean="0"/>
              <a:t> Operator </a:t>
            </a:r>
            <a:r>
              <a:rPr lang="en-US" dirty="0" err="1" smtClean="0"/>
              <a:t>ke</a:t>
            </a:r>
            <a:r>
              <a:rPr lang="en-US" dirty="0" smtClean="0"/>
              <a:t> Stack 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725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((a*)+(b+(a*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“)“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319422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504333" y="1845734"/>
            <a:ext cx="183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Evaluasi</a:t>
            </a:r>
            <a:r>
              <a:rPr lang="en-US" dirty="0" smtClean="0"/>
              <a:t> 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332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((a*)+(b+(a*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“)“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719972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772813" y="1845734"/>
            <a:ext cx="4155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</a:t>
            </a:r>
            <a:r>
              <a:rPr lang="en-US" dirty="0" err="1" smtClean="0"/>
              <a:t>mbil</a:t>
            </a:r>
            <a:r>
              <a:rPr lang="en-US" dirty="0" smtClean="0"/>
              <a:t> Operator </a:t>
            </a:r>
            <a:r>
              <a:rPr lang="en-US" dirty="0" err="1" smtClean="0"/>
              <a:t>pada</a:t>
            </a:r>
            <a:r>
              <a:rPr lang="en-US" dirty="0" smtClean="0"/>
              <a:t> stack </a:t>
            </a:r>
            <a:r>
              <a:rPr lang="en-US" dirty="0" err="1" smtClean="0"/>
              <a:t>teratas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cek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334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((a*)+(b+(a*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“)“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466814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38573" y="1845734"/>
            <a:ext cx="313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Operator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390033" y="233618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9176923" y="233618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6"/>
            <a:endCxn id="10" idx="2"/>
          </p:cNvCxnSpPr>
          <p:nvPr/>
        </p:nvCxnSpPr>
        <p:spPr>
          <a:xfrm>
            <a:off x="7936133" y="257748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16218" y="220815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122274" y="3491536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Auto_3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8283477" y="3008935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0" idx="3"/>
            <a:endCxn id="14" idx="6"/>
          </p:cNvCxnSpPr>
          <p:nvPr/>
        </p:nvCxnSpPr>
        <p:spPr>
          <a:xfrm flipH="1">
            <a:off x="8829577" y="274811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4" idx="2"/>
            <a:endCxn id="9" idx="5"/>
          </p:cNvCxnSpPr>
          <p:nvPr/>
        </p:nvCxnSpPr>
        <p:spPr>
          <a:xfrm flipH="1" flipV="1">
            <a:off x="7856159" y="274811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350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((a*)+(b+(a*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“)“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026100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7390033" y="233618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9176923" y="233618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6"/>
            <a:endCxn id="10" idx="2"/>
          </p:cNvCxnSpPr>
          <p:nvPr/>
        </p:nvCxnSpPr>
        <p:spPr>
          <a:xfrm>
            <a:off x="7936133" y="257748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16218" y="220815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122274" y="3491536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Auto_3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8283477" y="3008935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0" idx="3"/>
            <a:endCxn id="14" idx="6"/>
          </p:cNvCxnSpPr>
          <p:nvPr/>
        </p:nvCxnSpPr>
        <p:spPr>
          <a:xfrm flipH="1">
            <a:off x="8829577" y="274811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4" idx="2"/>
            <a:endCxn id="9" idx="5"/>
          </p:cNvCxnSpPr>
          <p:nvPr/>
        </p:nvCxnSpPr>
        <p:spPr>
          <a:xfrm flipH="1" flipV="1">
            <a:off x="7856159" y="274811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98633" y="1902841"/>
            <a:ext cx="402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Masukkan</a:t>
            </a:r>
            <a:r>
              <a:rPr lang="en-US" dirty="0" smtClean="0"/>
              <a:t> automaton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stack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594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((a*)+(b+(a*)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“)“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365536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504333" y="1845734"/>
            <a:ext cx="183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Evaluasi</a:t>
            </a:r>
            <a:r>
              <a:rPr lang="en-US" dirty="0" smtClean="0"/>
              <a:t> 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560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((a*)+(b+(a*)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“)“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864320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772813" y="1845734"/>
            <a:ext cx="4155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</a:t>
            </a:r>
            <a:r>
              <a:rPr lang="en-US" dirty="0" err="1" smtClean="0"/>
              <a:t>mbil</a:t>
            </a:r>
            <a:r>
              <a:rPr lang="en-US" dirty="0" smtClean="0"/>
              <a:t> Operator </a:t>
            </a:r>
            <a:r>
              <a:rPr lang="en-US" dirty="0" err="1" smtClean="0"/>
              <a:t>pada</a:t>
            </a:r>
            <a:r>
              <a:rPr lang="en-US" dirty="0" smtClean="0"/>
              <a:t> stack </a:t>
            </a:r>
            <a:r>
              <a:rPr lang="en-US" dirty="0" err="1" smtClean="0"/>
              <a:t>teratas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cek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761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((a*)+(b+(a*)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“)“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812911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38573" y="1845734"/>
            <a:ext cx="313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Operator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390033" y="233618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9176923" y="233618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7936133" y="257748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416218" y="220815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8283477" y="3008935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8829577" y="274811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7856159" y="274811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977069" y="3031713"/>
            <a:ext cx="546100" cy="482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6763959" y="3031713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5523169" y="3273013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763959" y="3647102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Auto_2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7310059" y="3250235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989295" y="28470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649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((a*)+(b+(a*)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“)“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677575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7390033" y="233618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9176923" y="233618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7936133" y="257748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416218" y="220815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8283477" y="3008935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8829577" y="274811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7856159" y="274811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977069" y="3031713"/>
            <a:ext cx="546100" cy="482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6763959" y="3031713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5523169" y="3273013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763959" y="3647102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Auto_2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7310059" y="3250235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698633" y="1902841"/>
            <a:ext cx="402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Masukkan</a:t>
            </a:r>
            <a:r>
              <a:rPr lang="en-US" dirty="0" smtClean="0"/>
              <a:t> automaton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stack state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989295" y="28470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229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((a*)+(b+(a*))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“)“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538813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504333" y="1845734"/>
            <a:ext cx="183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Evaluasi</a:t>
            </a:r>
            <a:r>
              <a:rPr lang="en-US" dirty="0" smtClean="0"/>
              <a:t> 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effectLst/>
              </a:rPr>
              <a:t>Studi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kasus</a:t>
            </a:r>
            <a:r>
              <a:rPr lang="en-US" dirty="0" smtClean="0">
                <a:effectLst/>
              </a:rPr>
              <a:t> yang </a:t>
            </a:r>
            <a:r>
              <a:rPr lang="en-US" dirty="0" err="1" smtClean="0">
                <a:effectLst/>
              </a:rPr>
              <a:t>diangkat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dalam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Tugas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Akhir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adalah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permasalahan</a:t>
            </a:r>
            <a:r>
              <a:rPr lang="en-US" dirty="0" smtClean="0">
                <a:effectLst/>
              </a:rPr>
              <a:t> </a:t>
            </a:r>
            <a:r>
              <a:rPr lang="en-US" i="1" dirty="0" smtClean="0">
                <a:effectLst/>
              </a:rPr>
              <a:t>Count Strings</a:t>
            </a:r>
            <a:r>
              <a:rPr lang="en-US" dirty="0" smtClean="0">
                <a:effectLst/>
              </a:rPr>
              <a:t> yang </a:t>
            </a:r>
            <a:r>
              <a:rPr lang="en-US" dirty="0" err="1" smtClean="0">
                <a:effectLst/>
              </a:rPr>
              <a:t>terdapat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pada</a:t>
            </a:r>
            <a:r>
              <a:rPr lang="en-US" dirty="0" smtClean="0">
                <a:effectLst/>
              </a:rPr>
              <a:t> Sphere Online Judge (SPOJ)</a:t>
            </a:r>
          </a:p>
          <a:p>
            <a:pPr marL="749808" lvl="1" indent="-457200"/>
            <a:r>
              <a:rPr lang="en-US" i="1" dirty="0" smtClean="0">
                <a:hlinkClick r:id="rId3"/>
              </a:rPr>
              <a:t>http://www.spoj.com/problems/CTSTRING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2578988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((a*)+(b+(a*))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“)“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065444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772813" y="1845734"/>
            <a:ext cx="4155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</a:t>
            </a:r>
            <a:r>
              <a:rPr lang="en-US" dirty="0" err="1" smtClean="0"/>
              <a:t>mbil</a:t>
            </a:r>
            <a:r>
              <a:rPr lang="en-US" dirty="0" smtClean="0"/>
              <a:t> Operator </a:t>
            </a:r>
            <a:r>
              <a:rPr lang="en-US" dirty="0" err="1" smtClean="0"/>
              <a:t>pada</a:t>
            </a:r>
            <a:r>
              <a:rPr lang="en-US" dirty="0" smtClean="0"/>
              <a:t> stack </a:t>
            </a:r>
            <a:r>
              <a:rPr lang="en-US" dirty="0" err="1" smtClean="0"/>
              <a:t>teratas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cek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013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((a*)+(b+(a*))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“)“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115085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38573" y="1845734"/>
            <a:ext cx="313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Operator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8670193" y="2428696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0457083" y="2428696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216293" y="2669996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696378" y="230066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9563637" y="3101442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109737" y="2840621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136319" y="2840621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257229" y="3124220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8044119" y="3124220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6803329" y="3365520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763959" y="3647102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Auto_1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8590219" y="3342742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269455" y="29395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3824043" y="2451474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5610933" y="2451474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370143" y="2692774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50228" y="232344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4717487" y="3124220"/>
            <a:ext cx="546100" cy="4826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263587" y="2863399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290169" y="2863399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263587" y="3365520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481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((a*)+(b+(a*))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“)“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379402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8670193" y="2428696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0457083" y="2428696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216293" y="2669996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696378" y="230066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9563637" y="3101442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109737" y="2840621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136319" y="2840621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257229" y="3124220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8044119" y="3124220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6803329" y="3365520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763959" y="3647102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Auto_1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8590219" y="3342742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269455" y="29395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3824043" y="2451474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5610933" y="2451474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370143" y="2692774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50228" y="232344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4717487" y="3124220"/>
            <a:ext cx="546100" cy="4826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263587" y="2863399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290169" y="2863399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263587" y="3365520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619607" y="1863620"/>
            <a:ext cx="402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Masukkan</a:t>
            </a:r>
            <a:r>
              <a:rPr lang="en-US" dirty="0" smtClean="0"/>
              <a:t> automaton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stack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11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((a*)+(b+(a*))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“)“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193463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8670193" y="2428696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0457083" y="2428696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216293" y="2669996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696378" y="230066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9563637" y="3101442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109737" y="2840621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136319" y="2840621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257229" y="3124220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8044119" y="3124220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6803329" y="3365520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763959" y="3647102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Auto_1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8590219" y="3342742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269455" y="29395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3824043" y="2451474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5610933" y="2451474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370143" y="2692774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50228" y="232344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4717487" y="3124220"/>
            <a:ext cx="546100" cy="4826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263587" y="2863399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290169" y="2863399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263587" y="3365520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290169" y="1851875"/>
            <a:ext cx="641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Iterasi</a:t>
            </a:r>
            <a:r>
              <a:rPr lang="en-US" dirty="0"/>
              <a:t> </a:t>
            </a:r>
            <a:r>
              <a:rPr lang="en-US" dirty="0" err="1" smtClean="0"/>
              <a:t>selesai</a:t>
            </a:r>
            <a:r>
              <a:rPr lang="en-US" dirty="0" smtClean="0"/>
              <a:t>, automaton yang </a:t>
            </a:r>
            <a:r>
              <a:rPr lang="en-US" dirty="0" err="1" smtClean="0"/>
              <a:t>tersisa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stack state </a:t>
            </a:r>
            <a:r>
              <a:rPr lang="en-US" dirty="0" err="1" smtClean="0"/>
              <a:t>adalah</a:t>
            </a:r>
            <a:r>
              <a:rPr lang="en-US" dirty="0" smtClean="0"/>
              <a:t> NFA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446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((a*)+(b+(a*))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“)“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193463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8670193" y="2428696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0457083" y="2428696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216293" y="2669996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696378" y="230066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9563637" y="3101442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109737" y="2840621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136319" y="2840621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257229" y="3124220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8044119" y="3124220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6803329" y="3365520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763959" y="3647102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Auto_1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8590219" y="3342742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269455" y="29395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3824043" y="2451474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5610933" y="2451474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370143" y="2692774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50228" y="232344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4717487" y="3124220"/>
            <a:ext cx="546100" cy="4826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263587" y="2863399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290169" y="2863399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263587" y="3365520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290169" y="1851875"/>
            <a:ext cx="641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Iterasi</a:t>
            </a:r>
            <a:r>
              <a:rPr lang="en-US" dirty="0"/>
              <a:t> </a:t>
            </a:r>
            <a:r>
              <a:rPr lang="en-US" dirty="0" err="1" smtClean="0"/>
              <a:t>selesai</a:t>
            </a:r>
            <a:r>
              <a:rPr lang="en-US" dirty="0" smtClean="0"/>
              <a:t>, automaton yang </a:t>
            </a:r>
            <a:r>
              <a:rPr lang="en-US" dirty="0" err="1" smtClean="0"/>
              <a:t>tersisa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stack state </a:t>
            </a:r>
            <a:r>
              <a:rPr lang="en-US" dirty="0" err="1" smtClean="0"/>
              <a:t>adalah</a:t>
            </a:r>
            <a:r>
              <a:rPr lang="en-US" dirty="0" smtClean="0"/>
              <a:t> NFA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548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97280" y="4088758"/>
            <a:ext cx="10058400" cy="178033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merubah</a:t>
            </a:r>
            <a:r>
              <a:rPr lang="en-US" dirty="0" smtClean="0"/>
              <a:t> NFA </a:t>
            </a:r>
            <a:r>
              <a:rPr lang="en-US" dirty="0" err="1" smtClean="0"/>
              <a:t>ke</a:t>
            </a:r>
            <a:r>
              <a:rPr lang="en-US" dirty="0" smtClean="0"/>
              <a:t> DFA,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inisialisasi</a:t>
            </a:r>
            <a:r>
              <a:rPr lang="en-US" dirty="0" smtClean="0"/>
              <a:t> state </a:t>
            </a:r>
            <a:r>
              <a:rPr lang="en-US" dirty="0" err="1" smtClean="0"/>
              <a:t>awal</a:t>
            </a:r>
            <a:r>
              <a:rPr lang="en-US" dirty="0" smtClean="0"/>
              <a:t> DFA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i="1" dirty="0" smtClean="0"/>
              <a:t>Epsilon Closure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state </a:t>
            </a:r>
            <a:r>
              <a:rPr lang="en-US" dirty="0" err="1" smtClean="0"/>
              <a:t>awal</a:t>
            </a:r>
            <a:r>
              <a:rPr lang="en-US" dirty="0" smtClean="0"/>
              <a:t> NFA </a:t>
            </a:r>
            <a:r>
              <a:rPr lang="en-US" dirty="0" err="1" smtClean="0"/>
              <a:t>yakni</a:t>
            </a:r>
            <a:r>
              <a:rPr lang="en-US" dirty="0" smtClean="0"/>
              <a:t> state 3</a:t>
            </a:r>
            <a:r>
              <a:rPr lang="en-US" i="1" dirty="0" smtClean="0"/>
              <a:t>.</a:t>
            </a:r>
          </a:p>
        </p:txBody>
      </p:sp>
      <p:sp>
        <p:nvSpPr>
          <p:cNvPr id="17" name="Oval 16"/>
          <p:cNvSpPr/>
          <p:nvPr/>
        </p:nvSpPr>
        <p:spPr>
          <a:xfrm>
            <a:off x="7461971" y="2431292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9248861" y="2431292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8008071" y="2672592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488156" y="230326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8355415" y="3104038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8901515" y="2843217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7928097" y="2843217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049007" y="3126816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6835897" y="3126816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5595107" y="3368116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762352" y="3609685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7381997" y="3345338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61233" y="29421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2615821" y="2454070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4402711" y="2454070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3161921" y="2695370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42006" y="232603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3509265" y="3126816"/>
            <a:ext cx="546100" cy="4826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4055365" y="2865995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3081947" y="2865995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4055365" y="3368116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237392" y="1907984"/>
            <a:ext cx="641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Iterasi</a:t>
            </a:r>
            <a:r>
              <a:rPr lang="en-US" dirty="0"/>
              <a:t> </a:t>
            </a:r>
            <a:r>
              <a:rPr lang="en-US" dirty="0" err="1" smtClean="0"/>
              <a:t>selesai</a:t>
            </a:r>
            <a:r>
              <a:rPr lang="en-US" dirty="0" smtClean="0"/>
              <a:t>, automaton yang </a:t>
            </a:r>
            <a:r>
              <a:rPr lang="en-US" dirty="0" err="1" smtClean="0"/>
              <a:t>tersisa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stack state </a:t>
            </a:r>
            <a:r>
              <a:rPr lang="en-US" dirty="0" err="1" smtClean="0"/>
              <a:t>adalah</a:t>
            </a:r>
            <a:r>
              <a:rPr lang="en-US" dirty="0" smtClean="0"/>
              <a:t> NFA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919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97280" y="4088758"/>
            <a:ext cx="10058400" cy="178033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merubah</a:t>
            </a:r>
            <a:r>
              <a:rPr lang="en-US" dirty="0" smtClean="0"/>
              <a:t> NFA </a:t>
            </a:r>
            <a:r>
              <a:rPr lang="en-US" dirty="0" err="1" smtClean="0"/>
              <a:t>ke</a:t>
            </a:r>
            <a:r>
              <a:rPr lang="en-US" dirty="0" smtClean="0"/>
              <a:t> DFA,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inisialisasi</a:t>
            </a:r>
            <a:r>
              <a:rPr lang="en-US" dirty="0" smtClean="0"/>
              <a:t> state </a:t>
            </a:r>
            <a:r>
              <a:rPr lang="en-US" dirty="0" err="1" smtClean="0"/>
              <a:t>awal</a:t>
            </a:r>
            <a:r>
              <a:rPr lang="en-US" dirty="0" smtClean="0"/>
              <a:t> DFA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i="1" dirty="0" smtClean="0"/>
              <a:t>Epsilon Closure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state </a:t>
            </a:r>
            <a:r>
              <a:rPr lang="en-US" dirty="0" err="1" smtClean="0"/>
              <a:t>awal</a:t>
            </a:r>
            <a:r>
              <a:rPr lang="en-US" dirty="0" smtClean="0"/>
              <a:t> NFA </a:t>
            </a:r>
            <a:r>
              <a:rPr lang="en-US" dirty="0" err="1" smtClean="0"/>
              <a:t>yakni</a:t>
            </a:r>
            <a:r>
              <a:rPr lang="en-US" dirty="0" smtClean="0"/>
              <a:t> state 3</a:t>
            </a:r>
            <a:r>
              <a:rPr lang="en-US" i="1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Hasil</a:t>
            </a:r>
            <a:r>
              <a:rPr lang="en-US" dirty="0" smtClean="0"/>
              <a:t> epsilon closure </a:t>
            </a:r>
            <a:r>
              <a:rPr lang="en-US" dirty="0" err="1" smtClean="0"/>
              <a:t>dari</a:t>
            </a:r>
            <a:r>
              <a:rPr lang="en-US" dirty="0" smtClean="0"/>
              <a:t> state 3 </a:t>
            </a:r>
            <a:r>
              <a:rPr lang="en-US" dirty="0" err="1" smtClean="0"/>
              <a:t>adalah</a:t>
            </a:r>
            <a:r>
              <a:rPr lang="en-US" dirty="0" smtClean="0"/>
              <a:t> state_1 = {1,4}.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461971" y="2431292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9248861" y="2431292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8008071" y="2672592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488156" y="230326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8355415" y="3104038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8901515" y="2843217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7928097" y="2843217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049007" y="3126816"/>
            <a:ext cx="546100" cy="482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6835897" y="3126816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5595107" y="3368116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762352" y="3609685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7381997" y="3345338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61233" y="29421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2615821" y="2454070"/>
            <a:ext cx="546100" cy="482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4402711" y="2454070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3161921" y="2695370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42006" y="232603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3509265" y="3126816"/>
            <a:ext cx="546100" cy="4826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4055365" y="2865995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3081947" y="2865995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4055365" y="3368116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237392" y="1907984"/>
            <a:ext cx="641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Iterasi</a:t>
            </a:r>
            <a:r>
              <a:rPr lang="en-US" dirty="0"/>
              <a:t> </a:t>
            </a:r>
            <a:r>
              <a:rPr lang="en-US" dirty="0" err="1" smtClean="0"/>
              <a:t>selesai</a:t>
            </a:r>
            <a:r>
              <a:rPr lang="en-US" dirty="0" smtClean="0"/>
              <a:t>, automaton yang </a:t>
            </a:r>
            <a:r>
              <a:rPr lang="en-US" dirty="0" err="1" smtClean="0"/>
              <a:t>tersisa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stack state </a:t>
            </a:r>
            <a:r>
              <a:rPr lang="en-US" dirty="0" err="1" smtClean="0"/>
              <a:t>adalah</a:t>
            </a:r>
            <a:r>
              <a:rPr lang="en-US" dirty="0" smtClean="0"/>
              <a:t> NFA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75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0655355"/>
              </p:ext>
            </p:extLst>
          </p:nvPr>
        </p:nvGraphicFramePr>
        <p:xfrm>
          <a:off x="1200356" y="4768362"/>
          <a:ext cx="100584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928881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07570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834916" y="2728931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5001" y="23595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182260" y="3160377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728360" y="2899556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754942" y="2899556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75852" y="3183155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8662742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7421952" y="3424455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61505" y="3679267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9208842" y="3401677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88078" y="29984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4442666" y="2510409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22955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988766" y="275170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68851" y="23823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336110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882210" y="292233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908792" y="292233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882210" y="3424455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26480" y="1894121"/>
            <a:ext cx="3270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EpsilonClosure</a:t>
            </a:r>
            <a:r>
              <a:rPr lang="en-US" dirty="0" smtClean="0"/>
              <a:t>(Move(‘1,3,4’, ‘a’))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834672"/>
              </p:ext>
            </p:extLst>
          </p:nvPr>
        </p:nvGraphicFramePr>
        <p:xfrm>
          <a:off x="1097280" y="1887430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3893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0655355"/>
              </p:ext>
            </p:extLst>
          </p:nvPr>
        </p:nvGraphicFramePr>
        <p:xfrm>
          <a:off x="1200356" y="4768362"/>
          <a:ext cx="100584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928881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07570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834916" y="2728931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5001" y="23595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182260" y="3160377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728360" y="2899556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754942" y="2899556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75852" y="3183155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8662742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7421952" y="3424455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61505" y="3679267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9208842" y="3401677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88078" y="29984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4442666" y="2510409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229556" y="2510409"/>
            <a:ext cx="546100" cy="482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988766" y="275170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68851" y="23823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336110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882210" y="292233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908792" y="292233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882210" y="3424455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26480" y="1894121"/>
            <a:ext cx="3270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EpsilonClosure</a:t>
            </a:r>
            <a:r>
              <a:rPr lang="en-US" dirty="0" smtClean="0"/>
              <a:t>(Move(‘1,3,4’, ‘a’))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834672"/>
              </p:ext>
            </p:extLst>
          </p:nvPr>
        </p:nvGraphicFramePr>
        <p:xfrm>
          <a:off x="1097280" y="1887430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598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3354004"/>
              </p:ext>
            </p:extLst>
          </p:nvPr>
        </p:nvGraphicFramePr>
        <p:xfrm>
          <a:off x="1200356" y="4768362"/>
          <a:ext cx="100584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928881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07570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834916" y="2728931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5001" y="23595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182260" y="3160377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728360" y="2899556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754942" y="2899556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75852" y="3183155"/>
            <a:ext cx="546100" cy="482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8662742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7421952" y="3424455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61505" y="3679267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9208842" y="3401677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88078" y="29984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4442666" y="2510409"/>
            <a:ext cx="546100" cy="482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229556" y="2510409"/>
            <a:ext cx="546100" cy="482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988766" y="275170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68851" y="23823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336110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882210" y="292233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908792" y="292233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882210" y="3424455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26480" y="1894121"/>
            <a:ext cx="3270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EpsilonClosure</a:t>
            </a:r>
            <a:r>
              <a:rPr lang="en-US" dirty="0" smtClean="0"/>
              <a:t>(Move(‘1,3,4’, ‘a’))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694908"/>
              </p:ext>
            </p:extLst>
          </p:nvPr>
        </p:nvGraphicFramePr>
        <p:xfrm>
          <a:off x="1097280" y="1887430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8503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Deskripsi</a:t>
            </a:r>
            <a:r>
              <a:rPr lang="en-US" dirty="0" smtClean="0"/>
              <a:t> 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effectLst/>
              </a:rPr>
              <a:t>Diberikan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sebuah</a:t>
            </a:r>
            <a:r>
              <a:rPr lang="en-US" dirty="0" smtClean="0">
                <a:effectLst/>
              </a:rPr>
              <a:t> </a:t>
            </a:r>
            <a:r>
              <a:rPr lang="en-US" i="1" dirty="0" smtClean="0">
                <a:effectLst/>
              </a:rPr>
              <a:t>string regular expression </a:t>
            </a:r>
            <a:r>
              <a:rPr lang="en-US" dirty="0" smtClean="0">
                <a:effectLst/>
              </a:rPr>
              <a:t>RE</a:t>
            </a:r>
            <a:r>
              <a:rPr lang="en-US" i="1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sebuah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bilangan</a:t>
            </a:r>
            <a:r>
              <a:rPr lang="en-US" dirty="0"/>
              <a:t> </a:t>
            </a:r>
            <a:r>
              <a:rPr lang="en-US" dirty="0" smtClean="0"/>
              <a:t>L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dihitung</a:t>
            </a:r>
            <a:r>
              <a:rPr lang="en-US" dirty="0" smtClean="0"/>
              <a:t> </a:t>
            </a:r>
            <a:r>
              <a:rPr lang="en-US" dirty="0" err="1" smtClean="0"/>
              <a:t>berapa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i="1" dirty="0" smtClean="0"/>
              <a:t>string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panjang</a:t>
            </a:r>
            <a:r>
              <a:rPr lang="en-US" dirty="0" smtClean="0"/>
              <a:t> L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diterima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r>
              <a:rPr lang="en-US" dirty="0" smtClean="0"/>
              <a:t> </a:t>
            </a:r>
            <a:r>
              <a:rPr lang="en-US" i="1" dirty="0" smtClean="0"/>
              <a:t>regular expression </a:t>
            </a:r>
            <a:r>
              <a:rPr lang="en-US" dirty="0" smtClean="0"/>
              <a:t>RE.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 smtClean="0"/>
              <a:t>Regular expression </a:t>
            </a:r>
            <a:r>
              <a:rPr lang="en-US" dirty="0" smtClean="0"/>
              <a:t>yang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memenuhi</a:t>
            </a:r>
            <a:r>
              <a:rPr lang="en-US" dirty="0" smtClean="0"/>
              <a:t> </a:t>
            </a:r>
            <a:r>
              <a:rPr lang="en-US" dirty="0" err="1" smtClean="0"/>
              <a:t>ketentuan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endParaRPr lang="en-US" dirty="0" smtClean="0"/>
          </a:p>
          <a:p>
            <a:pPr marL="749808" lvl="1" indent="-457200">
              <a:buFont typeface="+mj-lt"/>
              <a:buAutoNum type="alphaLcParenR"/>
            </a:pPr>
            <a:r>
              <a:rPr lang="en-US" dirty="0" err="1" smtClean="0"/>
              <a:t>Terdapat</a:t>
            </a:r>
            <a:r>
              <a:rPr lang="en-US" dirty="0" smtClean="0"/>
              <a:t> 3 operator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yakni</a:t>
            </a:r>
            <a:r>
              <a:rPr lang="en-US" dirty="0" smtClean="0"/>
              <a:t> </a:t>
            </a:r>
            <a:r>
              <a:rPr lang="en-US" i="1" dirty="0" smtClean="0"/>
              <a:t>star</a:t>
            </a:r>
            <a:r>
              <a:rPr lang="en-US" dirty="0" smtClean="0"/>
              <a:t>, </a:t>
            </a:r>
            <a:r>
              <a:rPr lang="en-US" i="1" dirty="0" smtClean="0"/>
              <a:t>union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concatenate.</a:t>
            </a:r>
          </a:p>
          <a:p>
            <a:pPr marL="749808" lvl="1" indent="-457200">
              <a:buFont typeface="+mj-lt"/>
              <a:buAutoNum type="alphaLcParenR"/>
            </a:pP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alfabet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“a” </a:t>
            </a:r>
            <a:r>
              <a:rPr lang="en-US" dirty="0" err="1" smtClean="0"/>
              <a:t>dan</a:t>
            </a:r>
            <a:r>
              <a:rPr lang="en-US" dirty="0" smtClean="0"/>
              <a:t> “b”.</a:t>
            </a:r>
          </a:p>
        </p:txBody>
      </p:sp>
    </p:spTree>
    <p:extLst>
      <p:ext uri="{BB962C8B-B14F-4D97-AF65-F5344CB8AC3E}">
        <p14:creationId xmlns:p14="http://schemas.microsoft.com/office/powerpoint/2010/main" val="2938783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3354004"/>
              </p:ext>
            </p:extLst>
          </p:nvPr>
        </p:nvGraphicFramePr>
        <p:xfrm>
          <a:off x="1200356" y="4768362"/>
          <a:ext cx="100584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928881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07570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834916" y="2728931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5001" y="23595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182260" y="3160377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728360" y="2899556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754942" y="2899556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75852" y="3183155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8662742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7421952" y="3424455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61505" y="3679267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9208842" y="3401677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88078" y="29984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4442666" y="2510409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22955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988766" y="275170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68851" y="23823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336110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882210" y="292233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908792" y="292233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882210" y="3424455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26480" y="1894121"/>
            <a:ext cx="3270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EpsilonClosure</a:t>
            </a:r>
            <a:r>
              <a:rPr lang="en-US" dirty="0" smtClean="0"/>
              <a:t>(Move(‘1,3,4’, ‘b’))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646803"/>
              </p:ext>
            </p:extLst>
          </p:nvPr>
        </p:nvGraphicFramePr>
        <p:xfrm>
          <a:off x="1097280" y="1887430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9266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510849"/>
              </p:ext>
            </p:extLst>
          </p:nvPr>
        </p:nvGraphicFramePr>
        <p:xfrm>
          <a:off x="1200356" y="4768362"/>
          <a:ext cx="100584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9288816" y="2487631"/>
            <a:ext cx="546100" cy="482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07570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834916" y="2728931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5001" y="23595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182260" y="3160377"/>
            <a:ext cx="546100" cy="482600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728360" y="2899556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754942" y="2899556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75852" y="3183155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8662742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7421952" y="3424455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61505" y="3679267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9208842" y="3401677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88078" y="29984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4442666" y="2510409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22955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988766" y="275170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68851" y="23823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336110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882210" y="292233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908792" y="292233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882210" y="3424455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26480" y="1894121"/>
            <a:ext cx="3270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EpsilonClosure</a:t>
            </a:r>
            <a:r>
              <a:rPr lang="en-US" dirty="0" smtClean="0"/>
              <a:t>(Move(‘1,3,4’, ‘b’))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369198"/>
              </p:ext>
            </p:extLst>
          </p:nvPr>
        </p:nvGraphicFramePr>
        <p:xfrm>
          <a:off x="1097280" y="1887430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9534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9740416"/>
              </p:ext>
            </p:extLst>
          </p:nvPr>
        </p:nvGraphicFramePr>
        <p:xfrm>
          <a:off x="1200356" y="4768362"/>
          <a:ext cx="100584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928881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07570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834916" y="2728931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5001" y="23595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182260" y="3160377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728360" y="2899556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754942" y="2899556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75852" y="3183155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8662742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7421952" y="3424455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61505" y="3679267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9208842" y="3401677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88078" y="29984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4442666" y="2510409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229556" y="2510409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988766" y="275170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68851" y="23823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336110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882210" y="292233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908792" y="292233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882210" y="3424455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26480" y="1894121"/>
            <a:ext cx="345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EpsilonClosure</a:t>
            </a:r>
            <a:r>
              <a:rPr lang="en-US" dirty="0" smtClean="0"/>
              <a:t>(Move(‘1,2,3,4’, ‘a’))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369198"/>
              </p:ext>
            </p:extLst>
          </p:nvPr>
        </p:nvGraphicFramePr>
        <p:xfrm>
          <a:off x="1097280" y="1887430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570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9740416"/>
              </p:ext>
            </p:extLst>
          </p:nvPr>
        </p:nvGraphicFramePr>
        <p:xfrm>
          <a:off x="1200356" y="4768362"/>
          <a:ext cx="100584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928881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07570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834916" y="2728931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5001" y="23595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182260" y="3160377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728360" y="2899556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754942" y="2899556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75852" y="3183155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8662742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7421952" y="3424455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61505" y="3679267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9208842" y="3401677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88078" y="29984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4442666" y="2510409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229556" y="2510409"/>
            <a:ext cx="546100" cy="482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988766" y="275170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68851" y="23823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336110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882210" y="292233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908792" y="292233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882210" y="3424455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26480" y="1894121"/>
            <a:ext cx="345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EpsilonClosure</a:t>
            </a:r>
            <a:r>
              <a:rPr lang="en-US" dirty="0" smtClean="0"/>
              <a:t>(Move(‘1,2,3,4’, ‘a’))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369198"/>
              </p:ext>
            </p:extLst>
          </p:nvPr>
        </p:nvGraphicFramePr>
        <p:xfrm>
          <a:off x="1097280" y="1887430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8093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9740416"/>
              </p:ext>
            </p:extLst>
          </p:nvPr>
        </p:nvGraphicFramePr>
        <p:xfrm>
          <a:off x="1200356" y="4768362"/>
          <a:ext cx="100584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928881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07570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834916" y="2728931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5001" y="23595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182260" y="3160377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728360" y="2899556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754942" y="2899556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75852" y="3183155"/>
            <a:ext cx="546100" cy="482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8662742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7421952" y="3424455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61505" y="3679267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9208842" y="3401677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88078" y="29984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4442666" y="2510409"/>
            <a:ext cx="546100" cy="482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229556" y="2510409"/>
            <a:ext cx="546100" cy="482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988766" y="275170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68851" y="23823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336110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882210" y="292233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908792" y="292233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882210" y="3424455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26480" y="1894121"/>
            <a:ext cx="345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EpsilonClosure</a:t>
            </a:r>
            <a:r>
              <a:rPr lang="en-US" dirty="0" smtClean="0"/>
              <a:t>(Move(‘1,2,3,4’, ‘a’))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223075"/>
              </p:ext>
            </p:extLst>
          </p:nvPr>
        </p:nvGraphicFramePr>
        <p:xfrm>
          <a:off x="1097280" y="1887430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671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200356" y="4768362"/>
          <a:ext cx="100584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928881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07570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834916" y="2728931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5001" y="23595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182260" y="3160377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728360" y="2899556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754942" y="2899556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75852" y="3183155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8662742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7421952" y="3424455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61505" y="3679267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9208842" y="3401677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88078" y="29984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4442666" y="2510409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229556" y="2510409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988766" y="275170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68851" y="23823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336110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882210" y="292233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908792" y="292233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882210" y="3424455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26480" y="1894121"/>
            <a:ext cx="345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EpsilonClosure</a:t>
            </a:r>
            <a:r>
              <a:rPr lang="en-US" dirty="0" smtClean="0"/>
              <a:t>(Move(‘1,2,3,4’, ‘b’))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893661"/>
              </p:ext>
            </p:extLst>
          </p:nvPr>
        </p:nvGraphicFramePr>
        <p:xfrm>
          <a:off x="1097280" y="1887430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825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200356" y="4768362"/>
          <a:ext cx="100584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9288816" y="2487631"/>
            <a:ext cx="546100" cy="482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07570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834916" y="2728931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5001" y="23595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182260" y="3160377"/>
            <a:ext cx="546100" cy="482600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728360" y="2899556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754942" y="2899556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75852" y="3183155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8662742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7421952" y="3424455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61505" y="3679267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9208842" y="3401677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88078" y="29984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4442666" y="2510409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229556" y="2510409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988766" y="275170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68851" y="23823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336110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882210" y="292233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908792" y="292233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882210" y="3424455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26480" y="1894121"/>
            <a:ext cx="345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EpsilonClosure</a:t>
            </a:r>
            <a:r>
              <a:rPr lang="en-US" dirty="0" smtClean="0"/>
              <a:t>(Move(‘1,2,3,4’, ‘b’))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093927"/>
              </p:ext>
            </p:extLst>
          </p:nvPr>
        </p:nvGraphicFramePr>
        <p:xfrm>
          <a:off x="1097280" y="1887430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768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4237568"/>
              </p:ext>
            </p:extLst>
          </p:nvPr>
        </p:nvGraphicFramePr>
        <p:xfrm>
          <a:off x="1200356" y="4768362"/>
          <a:ext cx="100584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9288816" y="2487631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07570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834916" y="2728931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5001" y="23595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182260" y="3160377"/>
            <a:ext cx="546100" cy="482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728360" y="2899556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754942" y="2899556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75852" y="3183155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8662742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7421952" y="3424455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61505" y="3679267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9208842" y="3401677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88078" y="29984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444266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22955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988766" y="275170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68851" y="23823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336110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882210" y="292233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908792" y="292233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882210" y="3424455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26480" y="1894121"/>
            <a:ext cx="328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EpsilonClosure</a:t>
            </a:r>
            <a:r>
              <a:rPr lang="en-US" dirty="0" smtClean="0"/>
              <a:t>(Move(‘5,6,8’, ‘a’))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093927"/>
              </p:ext>
            </p:extLst>
          </p:nvPr>
        </p:nvGraphicFramePr>
        <p:xfrm>
          <a:off x="1097280" y="1887430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0246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4237568"/>
              </p:ext>
            </p:extLst>
          </p:nvPr>
        </p:nvGraphicFramePr>
        <p:xfrm>
          <a:off x="1200356" y="4768362"/>
          <a:ext cx="100584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9288816" y="2487631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075706" y="2487631"/>
            <a:ext cx="546100" cy="482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834916" y="2728931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5001" y="23595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182260" y="3160377"/>
            <a:ext cx="546100" cy="482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728360" y="2899556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754942" y="2899556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75852" y="3183155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8662742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7421952" y="3424455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61505" y="3679267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9208842" y="3401677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88078" y="29984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444266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22955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988766" y="275170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68851" y="23823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336110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882210" y="292233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908792" y="292233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882210" y="3424455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26480" y="1894121"/>
            <a:ext cx="328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EpsilonClosure</a:t>
            </a:r>
            <a:r>
              <a:rPr lang="en-US" dirty="0" smtClean="0"/>
              <a:t>(Move(‘5,6,8’, ‘a’))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093927"/>
              </p:ext>
            </p:extLst>
          </p:nvPr>
        </p:nvGraphicFramePr>
        <p:xfrm>
          <a:off x="1097280" y="1887430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40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3494066"/>
              </p:ext>
            </p:extLst>
          </p:nvPr>
        </p:nvGraphicFramePr>
        <p:xfrm>
          <a:off x="1200356" y="4768362"/>
          <a:ext cx="100584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9288816" y="2487631"/>
            <a:ext cx="546100" cy="482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075706" y="2487631"/>
            <a:ext cx="546100" cy="482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834916" y="2728931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5001" y="23595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182260" y="3160377"/>
            <a:ext cx="546100" cy="482600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728360" y="2899556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754942" y="2899556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75852" y="3183155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8662742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7421952" y="3424455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61505" y="3679267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9208842" y="3401677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88078" y="29984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444266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22955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988766" y="275170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68851" y="23823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336110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882210" y="292233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908792" y="292233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882210" y="3424455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26480" y="1894121"/>
            <a:ext cx="328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EpsilonClosure</a:t>
            </a:r>
            <a:r>
              <a:rPr lang="en-US" dirty="0" smtClean="0"/>
              <a:t>(Move(‘5,6,8’, ‘a’))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438364"/>
              </p:ext>
            </p:extLst>
          </p:nvPr>
        </p:nvGraphicFramePr>
        <p:xfrm>
          <a:off x="1097280" y="1887430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238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Rumusan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AU" dirty="0" err="1"/>
              <a:t>Bagaimana</a:t>
            </a:r>
            <a:r>
              <a:rPr lang="en-AU" dirty="0"/>
              <a:t> </a:t>
            </a:r>
            <a:r>
              <a:rPr lang="en-AU" dirty="0" err="1"/>
              <a:t>memodelkan</a:t>
            </a:r>
            <a:r>
              <a:rPr lang="en-AU" dirty="0"/>
              <a:t> </a:t>
            </a:r>
            <a:r>
              <a:rPr lang="en-AU" i="1" dirty="0"/>
              <a:t>regular expression </a:t>
            </a:r>
            <a:r>
              <a:rPr lang="en-AU" dirty="0" err="1"/>
              <a:t>ke</a:t>
            </a:r>
            <a:r>
              <a:rPr lang="en-AU" dirty="0"/>
              <a:t> </a:t>
            </a:r>
            <a:r>
              <a:rPr lang="en-AU" dirty="0" err="1"/>
              <a:t>dalam</a:t>
            </a:r>
            <a:r>
              <a:rPr lang="en-AU" dirty="0"/>
              <a:t> </a:t>
            </a:r>
            <a:r>
              <a:rPr lang="en-AU" dirty="0" err="1"/>
              <a:t>bentuk</a:t>
            </a:r>
            <a:r>
              <a:rPr lang="en-AU" dirty="0"/>
              <a:t> </a:t>
            </a:r>
            <a:r>
              <a:rPr lang="en-AU" i="1" dirty="0"/>
              <a:t>Deterministic Finite </a:t>
            </a:r>
            <a:r>
              <a:rPr lang="en-AU" i="1" dirty="0" smtClean="0"/>
              <a:t>Automaton</a:t>
            </a:r>
            <a:r>
              <a:rPr lang="en-AU" dirty="0" smtClean="0"/>
              <a:t>?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AU" dirty="0" err="1"/>
              <a:t>Bagaimana</a:t>
            </a:r>
            <a:r>
              <a:rPr lang="en-AU" dirty="0"/>
              <a:t> </a:t>
            </a:r>
            <a:r>
              <a:rPr lang="en-AU" dirty="0" err="1"/>
              <a:t>mengimplementasikan</a:t>
            </a:r>
            <a:r>
              <a:rPr lang="en-AU" dirty="0"/>
              <a:t> model </a:t>
            </a:r>
            <a:r>
              <a:rPr lang="en-AU" i="1" dirty="0"/>
              <a:t>Deterministic Finite Automaton</a:t>
            </a:r>
            <a:r>
              <a:rPr lang="en-AU" dirty="0"/>
              <a:t> </a:t>
            </a:r>
            <a:r>
              <a:rPr lang="en-AU" dirty="0" err="1"/>
              <a:t>untuk</a:t>
            </a:r>
            <a:r>
              <a:rPr lang="en-AU" dirty="0"/>
              <a:t> </a:t>
            </a:r>
            <a:r>
              <a:rPr lang="en-AU" dirty="0" err="1"/>
              <a:t>menginterpretasikan</a:t>
            </a:r>
            <a:r>
              <a:rPr lang="en-AU" dirty="0"/>
              <a:t> </a:t>
            </a:r>
            <a:r>
              <a:rPr lang="en-AU" i="1" dirty="0"/>
              <a:t>regular expression</a:t>
            </a:r>
            <a:r>
              <a:rPr lang="en-AU" dirty="0"/>
              <a:t>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5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0391070"/>
              </p:ext>
            </p:extLst>
          </p:nvPr>
        </p:nvGraphicFramePr>
        <p:xfrm>
          <a:off x="1200356" y="4768362"/>
          <a:ext cx="100584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9288816" y="2487631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07570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834916" y="2728931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5001" y="23595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182260" y="3160377"/>
            <a:ext cx="546100" cy="482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728360" y="2899556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754942" y="2899556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75852" y="3183155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8662742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7421952" y="3424455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61505" y="3679267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9208842" y="3401677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88078" y="29984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444266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22955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988766" y="275170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68851" y="23823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336110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882210" y="292233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908792" y="292233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882210" y="3424455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26480" y="1894121"/>
            <a:ext cx="328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EpsilonClosure</a:t>
            </a:r>
            <a:r>
              <a:rPr lang="en-US" dirty="0" smtClean="0"/>
              <a:t>(Move(‘5,6,8’, ‘b’))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850052"/>
              </p:ext>
            </p:extLst>
          </p:nvPr>
        </p:nvGraphicFramePr>
        <p:xfrm>
          <a:off x="1097280" y="1887430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910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4721213"/>
              </p:ext>
            </p:extLst>
          </p:nvPr>
        </p:nvGraphicFramePr>
        <p:xfrm>
          <a:off x="1200356" y="4768362"/>
          <a:ext cx="100584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9288816" y="2487631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075706" y="2487631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834916" y="2728931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5001" y="23595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182260" y="3160377"/>
            <a:ext cx="546100" cy="482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728360" y="2899556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754942" y="2899556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75852" y="3183155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8662742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7421952" y="3424455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61505" y="3679267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9208842" y="3401677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88078" y="29984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444266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22955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988766" y="275170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68851" y="23823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336110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882210" y="292233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908792" y="292233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882210" y="3424455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993205"/>
              </p:ext>
            </p:extLst>
          </p:nvPr>
        </p:nvGraphicFramePr>
        <p:xfrm>
          <a:off x="1097280" y="1887430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126480" y="1894121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EpsilonClosure</a:t>
            </a:r>
            <a:r>
              <a:rPr lang="en-US" dirty="0" smtClean="0"/>
              <a:t>(Move(‘6,7,8’, ‘a’))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724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4721213"/>
              </p:ext>
            </p:extLst>
          </p:nvPr>
        </p:nvGraphicFramePr>
        <p:xfrm>
          <a:off x="1200356" y="4768362"/>
          <a:ext cx="100584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9288816" y="2487631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075706" y="2487631"/>
            <a:ext cx="546100" cy="482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834916" y="2728931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5001" y="23595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182260" y="3160377"/>
            <a:ext cx="546100" cy="482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728360" y="2899556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754942" y="2899556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75852" y="3183155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8662742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7421952" y="3424455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61505" y="3679267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9208842" y="3401677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88078" y="29984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444266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22955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988766" y="275170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68851" y="23823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336110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882210" y="292233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908792" y="292233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882210" y="3424455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993205"/>
              </p:ext>
            </p:extLst>
          </p:nvPr>
        </p:nvGraphicFramePr>
        <p:xfrm>
          <a:off x="1097280" y="1887430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126480" y="1894121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EpsilonClosure</a:t>
            </a:r>
            <a:r>
              <a:rPr lang="en-US" dirty="0" smtClean="0"/>
              <a:t>(Move(‘6,7,8’, ‘a’))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785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4721213"/>
              </p:ext>
            </p:extLst>
          </p:nvPr>
        </p:nvGraphicFramePr>
        <p:xfrm>
          <a:off x="1200356" y="4768362"/>
          <a:ext cx="100584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9288816" y="2487631"/>
            <a:ext cx="546100" cy="482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075706" y="2487631"/>
            <a:ext cx="546100" cy="482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834916" y="2728931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5001" y="23595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182260" y="3160377"/>
            <a:ext cx="546100" cy="482600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728360" y="2899556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754942" y="2899556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75852" y="3183155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8662742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7421952" y="3424455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61505" y="3679267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9208842" y="3401677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88078" y="29984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444266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22955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988766" y="275170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68851" y="23823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336110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882210" y="292233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908792" y="292233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882210" y="3424455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735030"/>
              </p:ext>
            </p:extLst>
          </p:nvPr>
        </p:nvGraphicFramePr>
        <p:xfrm>
          <a:off x="1097280" y="1887430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126480" y="1894121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EpsilonClosure</a:t>
            </a:r>
            <a:r>
              <a:rPr lang="en-US" dirty="0" smtClean="0"/>
              <a:t>(Move(‘6,7,8’, ‘a’))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86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4721213"/>
              </p:ext>
            </p:extLst>
          </p:nvPr>
        </p:nvGraphicFramePr>
        <p:xfrm>
          <a:off x="1200356" y="4768362"/>
          <a:ext cx="100584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9288816" y="2487631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075706" y="2487631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834916" y="2728931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5001" y="23595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182260" y="3160377"/>
            <a:ext cx="546100" cy="482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728360" y="2899556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754942" y="2899556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75852" y="3183155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8662742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7421952" y="3424455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61505" y="3679267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9208842" y="3401677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88078" y="29984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444266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22955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988766" y="275170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68851" y="23823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336110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882210" y="292233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908792" y="292233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882210" y="3424455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14270"/>
              </p:ext>
            </p:extLst>
          </p:nvPr>
        </p:nvGraphicFramePr>
        <p:xfrm>
          <a:off x="1097280" y="1887430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126480" y="1894121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EpsilonClosure</a:t>
            </a:r>
            <a:r>
              <a:rPr lang="en-US" dirty="0" smtClean="0"/>
              <a:t>(Move(‘6,7,8’, ‘b’))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448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4519884"/>
              </p:ext>
            </p:extLst>
          </p:nvPr>
        </p:nvGraphicFramePr>
        <p:xfrm>
          <a:off x="1200356" y="4768362"/>
          <a:ext cx="100584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928881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07570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834916" y="2728931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5001" y="23595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182260" y="3160377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728360" y="2899556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754942" y="2899556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75852" y="3183155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8662742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7421952" y="3424455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61505" y="3679267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9208842" y="3401677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88078" y="29984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444266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22955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988766" y="275170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68851" y="23823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336110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882210" y="292233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908792" y="292233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882210" y="3424455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030995"/>
              </p:ext>
            </p:extLst>
          </p:nvPr>
        </p:nvGraphicFramePr>
        <p:xfrm>
          <a:off x="1097280" y="1887430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4908792" y="2037091"/>
            <a:ext cx="6134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Karena</a:t>
            </a:r>
            <a:r>
              <a:rPr lang="en-US" dirty="0" smtClean="0"/>
              <a:t> queue proses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kosong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proses </a:t>
            </a:r>
            <a:r>
              <a:rPr lang="en-US" dirty="0" err="1" smtClean="0"/>
              <a:t>konversi</a:t>
            </a:r>
            <a:r>
              <a:rPr lang="en-US" dirty="0" smtClean="0"/>
              <a:t> </a:t>
            </a:r>
            <a:r>
              <a:rPr lang="en-US" dirty="0" err="1" smtClean="0"/>
              <a:t>selesai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663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818189"/>
              </p:ext>
            </p:extLst>
          </p:nvPr>
        </p:nvGraphicFramePr>
        <p:xfrm>
          <a:off x="1097280" y="2098445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5,6,8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6,7,8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4543864"/>
            <a:ext cx="6963508" cy="1325229"/>
          </a:xfrm>
        </p:spPr>
        <p:txBody>
          <a:bodyPr/>
          <a:lstStyle/>
          <a:p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representasi</a:t>
            </a:r>
            <a:r>
              <a:rPr lang="en-US" dirty="0" smtClean="0"/>
              <a:t> DFA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dikonversi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NFA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disederhanakan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endParaRPr lang="en-US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909156"/>
              </p:ext>
            </p:extLst>
          </p:nvPr>
        </p:nvGraphicFramePr>
        <p:xfrm>
          <a:off x="8691489" y="3429113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742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4543864"/>
            <a:ext cx="6963508" cy="1325229"/>
          </a:xfrm>
        </p:spPr>
        <p:txBody>
          <a:bodyPr/>
          <a:lstStyle/>
          <a:p>
            <a:r>
              <a:rPr lang="en-US" dirty="0" smtClean="0"/>
              <a:t>Graph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DFA state machine yang </a:t>
            </a:r>
            <a:r>
              <a:rPr lang="en-US" dirty="0" err="1" smtClean="0"/>
              <a:t>terbentuk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dikonversi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NFA.</a:t>
            </a:r>
            <a:endParaRPr lang="en-US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418204"/>
              </p:ext>
            </p:extLst>
          </p:nvPr>
        </p:nvGraphicFramePr>
        <p:xfrm>
          <a:off x="8691489" y="3429113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1749318" y="3441895"/>
            <a:ext cx="604911" cy="54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785403" y="2267243"/>
            <a:ext cx="604911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3872385" y="3441895"/>
            <a:ext cx="604911" cy="54864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495544" y="3441895"/>
            <a:ext cx="604911" cy="54864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7"/>
            <a:endCxn id="8" idx="3"/>
          </p:cNvCxnSpPr>
          <p:nvPr/>
        </p:nvCxnSpPr>
        <p:spPr>
          <a:xfrm flipV="1">
            <a:off x="2265642" y="2735537"/>
            <a:ext cx="608348" cy="78670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6"/>
            <a:endCxn id="9" idx="2"/>
          </p:cNvCxnSpPr>
          <p:nvPr/>
        </p:nvCxnSpPr>
        <p:spPr>
          <a:xfrm>
            <a:off x="2354229" y="3716215"/>
            <a:ext cx="151815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6"/>
            <a:endCxn id="10" idx="2"/>
          </p:cNvCxnSpPr>
          <p:nvPr/>
        </p:nvCxnSpPr>
        <p:spPr>
          <a:xfrm>
            <a:off x="4477296" y="3716215"/>
            <a:ext cx="101824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5"/>
            <a:endCxn id="9" idx="1"/>
          </p:cNvCxnSpPr>
          <p:nvPr/>
        </p:nvCxnSpPr>
        <p:spPr>
          <a:xfrm>
            <a:off x="3301727" y="2735537"/>
            <a:ext cx="659245" cy="78670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8" idx="6"/>
            <a:endCxn id="8" idx="0"/>
          </p:cNvCxnSpPr>
          <p:nvPr/>
        </p:nvCxnSpPr>
        <p:spPr>
          <a:xfrm flipH="1" flipV="1">
            <a:off x="3087859" y="2267243"/>
            <a:ext cx="302455" cy="274320"/>
          </a:xfrm>
          <a:prstGeom prst="curvedConnector4">
            <a:avLst>
              <a:gd name="adj1" fmla="val -75581"/>
              <a:gd name="adj2" fmla="val 183333"/>
            </a:avLst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0" idx="6"/>
            <a:endCxn id="10" idx="0"/>
          </p:cNvCxnSpPr>
          <p:nvPr/>
        </p:nvCxnSpPr>
        <p:spPr>
          <a:xfrm flipH="1" flipV="1">
            <a:off x="5798000" y="3441895"/>
            <a:ext cx="302455" cy="274320"/>
          </a:xfrm>
          <a:prstGeom prst="curvedConnector4">
            <a:avLst>
              <a:gd name="adj1" fmla="val -75581"/>
              <a:gd name="adj2" fmla="val 183333"/>
            </a:avLst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65642" y="271205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660775" y="196651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757188" y="32548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293380" y="294422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672690" y="27509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977021" y="3249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962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smtClean="0"/>
              <a:t>DFA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String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4543864"/>
            <a:ext cx="10515600" cy="1325229"/>
          </a:xfrm>
        </p:spPr>
        <p:txBody>
          <a:bodyPr/>
          <a:lstStyle/>
          <a:p>
            <a:r>
              <a:rPr lang="en-US" dirty="0" smtClean="0"/>
              <a:t>L yang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100.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49318" y="3441895"/>
            <a:ext cx="604911" cy="54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785403" y="2267243"/>
            <a:ext cx="604911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3872385" y="3441895"/>
            <a:ext cx="604911" cy="54864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495544" y="3441895"/>
            <a:ext cx="604911" cy="54864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7"/>
            <a:endCxn id="8" idx="3"/>
          </p:cNvCxnSpPr>
          <p:nvPr/>
        </p:nvCxnSpPr>
        <p:spPr>
          <a:xfrm flipV="1">
            <a:off x="2265642" y="2735537"/>
            <a:ext cx="608348" cy="78670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6"/>
            <a:endCxn id="9" idx="2"/>
          </p:cNvCxnSpPr>
          <p:nvPr/>
        </p:nvCxnSpPr>
        <p:spPr>
          <a:xfrm>
            <a:off x="2354229" y="3716215"/>
            <a:ext cx="151815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6"/>
            <a:endCxn id="10" idx="2"/>
          </p:cNvCxnSpPr>
          <p:nvPr/>
        </p:nvCxnSpPr>
        <p:spPr>
          <a:xfrm>
            <a:off x="4477296" y="3716215"/>
            <a:ext cx="101824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5"/>
            <a:endCxn id="9" idx="1"/>
          </p:cNvCxnSpPr>
          <p:nvPr/>
        </p:nvCxnSpPr>
        <p:spPr>
          <a:xfrm>
            <a:off x="3301727" y="2735537"/>
            <a:ext cx="659245" cy="78670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8" idx="6"/>
            <a:endCxn id="8" idx="0"/>
          </p:cNvCxnSpPr>
          <p:nvPr/>
        </p:nvCxnSpPr>
        <p:spPr>
          <a:xfrm flipH="1" flipV="1">
            <a:off x="3087859" y="2267243"/>
            <a:ext cx="302455" cy="274320"/>
          </a:xfrm>
          <a:prstGeom prst="curvedConnector4">
            <a:avLst>
              <a:gd name="adj1" fmla="val -75581"/>
              <a:gd name="adj2" fmla="val 183333"/>
            </a:avLst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0" idx="6"/>
            <a:endCxn id="10" idx="0"/>
          </p:cNvCxnSpPr>
          <p:nvPr/>
        </p:nvCxnSpPr>
        <p:spPr>
          <a:xfrm flipH="1" flipV="1">
            <a:off x="5798000" y="3441895"/>
            <a:ext cx="302455" cy="274320"/>
          </a:xfrm>
          <a:prstGeom prst="curvedConnector4">
            <a:avLst>
              <a:gd name="adj1" fmla="val -75581"/>
              <a:gd name="adj2" fmla="val 183333"/>
            </a:avLst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65642" y="271205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660775" y="196651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757188" y="32548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293380" y="294422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672690" y="27509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977021" y="3249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44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smtClean="0"/>
              <a:t>DFA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String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4543864"/>
            <a:ext cx="10515600" cy="1325229"/>
          </a:xfrm>
        </p:spPr>
        <p:txBody>
          <a:bodyPr/>
          <a:lstStyle/>
          <a:p>
            <a:r>
              <a:rPr lang="en-US" dirty="0" smtClean="0"/>
              <a:t>L yang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100.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49318" y="3441895"/>
            <a:ext cx="604911" cy="54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785403" y="2267243"/>
            <a:ext cx="604911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3872385" y="3441895"/>
            <a:ext cx="604911" cy="54864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495544" y="3441895"/>
            <a:ext cx="604911" cy="54864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7"/>
            <a:endCxn id="8" idx="3"/>
          </p:cNvCxnSpPr>
          <p:nvPr/>
        </p:nvCxnSpPr>
        <p:spPr>
          <a:xfrm flipV="1">
            <a:off x="2265642" y="2735537"/>
            <a:ext cx="608348" cy="78670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6"/>
            <a:endCxn id="9" idx="2"/>
          </p:cNvCxnSpPr>
          <p:nvPr/>
        </p:nvCxnSpPr>
        <p:spPr>
          <a:xfrm>
            <a:off x="2354229" y="3716215"/>
            <a:ext cx="151815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6"/>
            <a:endCxn id="10" idx="2"/>
          </p:cNvCxnSpPr>
          <p:nvPr/>
        </p:nvCxnSpPr>
        <p:spPr>
          <a:xfrm>
            <a:off x="4477296" y="3716215"/>
            <a:ext cx="101824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5"/>
            <a:endCxn id="9" idx="1"/>
          </p:cNvCxnSpPr>
          <p:nvPr/>
        </p:nvCxnSpPr>
        <p:spPr>
          <a:xfrm>
            <a:off x="3301727" y="2735537"/>
            <a:ext cx="659245" cy="78670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8" idx="6"/>
            <a:endCxn id="8" idx="0"/>
          </p:cNvCxnSpPr>
          <p:nvPr/>
        </p:nvCxnSpPr>
        <p:spPr>
          <a:xfrm flipH="1" flipV="1">
            <a:off x="3087859" y="2267243"/>
            <a:ext cx="302455" cy="274320"/>
          </a:xfrm>
          <a:prstGeom prst="curvedConnector4">
            <a:avLst>
              <a:gd name="adj1" fmla="val -75581"/>
              <a:gd name="adj2" fmla="val 183333"/>
            </a:avLst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0" idx="6"/>
            <a:endCxn id="10" idx="0"/>
          </p:cNvCxnSpPr>
          <p:nvPr/>
        </p:nvCxnSpPr>
        <p:spPr>
          <a:xfrm flipH="1" flipV="1">
            <a:off x="5798000" y="3441895"/>
            <a:ext cx="302455" cy="274320"/>
          </a:xfrm>
          <a:prstGeom prst="curvedConnector4">
            <a:avLst>
              <a:gd name="adj1" fmla="val -75581"/>
              <a:gd name="adj2" fmla="val 183333"/>
            </a:avLst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65642" y="271205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660775" y="196651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757188" y="32548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293380" y="294422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672690" y="27509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977021" y="3249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791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Batasan</a:t>
            </a:r>
            <a:r>
              <a:rPr lang="en-US" dirty="0" smtClean="0"/>
              <a:t> </a:t>
            </a:r>
            <a:r>
              <a:rPr lang="en-US" dirty="0" err="1" smtClean="0"/>
              <a:t>Permasalahan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AU" dirty="0" err="1"/>
              <a:t>Implementasi</a:t>
            </a:r>
            <a:r>
              <a:rPr lang="en-AU" dirty="0"/>
              <a:t> </a:t>
            </a:r>
            <a:r>
              <a:rPr lang="en-AU" dirty="0" err="1"/>
              <a:t>dilakukan</a:t>
            </a:r>
            <a:r>
              <a:rPr lang="en-AU" dirty="0"/>
              <a:t> </a:t>
            </a:r>
            <a:r>
              <a:rPr lang="en-AU" dirty="0" err="1"/>
              <a:t>dengan</a:t>
            </a:r>
            <a:r>
              <a:rPr lang="en-AU" dirty="0"/>
              <a:t> </a:t>
            </a:r>
            <a:r>
              <a:rPr lang="en-AU" dirty="0" err="1"/>
              <a:t>bahasa</a:t>
            </a:r>
            <a:r>
              <a:rPr lang="en-AU" dirty="0"/>
              <a:t> </a:t>
            </a:r>
            <a:r>
              <a:rPr lang="en-AU" dirty="0" err="1"/>
              <a:t>pemrograman</a:t>
            </a:r>
            <a:r>
              <a:rPr lang="en-AU" dirty="0"/>
              <a:t> C++.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AU" dirty="0" err="1"/>
              <a:t>Terdapat</a:t>
            </a:r>
            <a:r>
              <a:rPr lang="en-AU" dirty="0"/>
              <a:t> </a:t>
            </a:r>
            <a:r>
              <a:rPr lang="en-AU" dirty="0" err="1"/>
              <a:t>dua</a:t>
            </a:r>
            <a:r>
              <a:rPr lang="en-AU" dirty="0"/>
              <a:t> </a:t>
            </a:r>
            <a:r>
              <a:rPr lang="en-AU" dirty="0" err="1"/>
              <a:t>masukan</a:t>
            </a:r>
            <a:r>
              <a:rPr lang="en-AU" dirty="0"/>
              <a:t> program </a:t>
            </a:r>
            <a:r>
              <a:rPr lang="en-AU" dirty="0" err="1"/>
              <a:t>yakni</a:t>
            </a:r>
            <a:r>
              <a:rPr lang="en-AU" dirty="0"/>
              <a:t> </a:t>
            </a:r>
            <a:r>
              <a:rPr lang="en-AU" i="1" dirty="0"/>
              <a:t>regular expression</a:t>
            </a:r>
            <a:r>
              <a:rPr lang="en-AU" dirty="0"/>
              <a:t> </a:t>
            </a:r>
            <a:r>
              <a:rPr lang="en-AU" dirty="0" err="1"/>
              <a:t>dan</a:t>
            </a:r>
            <a:r>
              <a:rPr lang="en-AU" dirty="0"/>
              <a:t> </a:t>
            </a:r>
            <a:r>
              <a:rPr lang="en-AU" dirty="0" err="1"/>
              <a:t>sebuah</a:t>
            </a:r>
            <a:r>
              <a:rPr lang="en-AU" dirty="0"/>
              <a:t> </a:t>
            </a:r>
            <a:r>
              <a:rPr lang="en-AU" dirty="0" err="1"/>
              <a:t>bilangan</a:t>
            </a:r>
            <a:r>
              <a:rPr lang="en-AU" dirty="0"/>
              <a:t> L.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AU" dirty="0"/>
              <a:t>Batas </a:t>
            </a:r>
            <a:r>
              <a:rPr lang="en-AU" dirty="0" err="1"/>
              <a:t>maksimum</a:t>
            </a:r>
            <a:r>
              <a:rPr lang="en-AU" dirty="0"/>
              <a:t> </a:t>
            </a:r>
            <a:r>
              <a:rPr lang="en-AU" dirty="0" err="1"/>
              <a:t>jumlah</a:t>
            </a:r>
            <a:r>
              <a:rPr lang="en-AU" dirty="0"/>
              <a:t> </a:t>
            </a:r>
            <a:r>
              <a:rPr lang="en-AU" dirty="0" err="1"/>
              <a:t>karakter</a:t>
            </a:r>
            <a:r>
              <a:rPr lang="en-AU" dirty="0"/>
              <a:t> </a:t>
            </a:r>
            <a:r>
              <a:rPr lang="en-AU" i="1" dirty="0"/>
              <a:t>regular expression </a:t>
            </a:r>
            <a:r>
              <a:rPr lang="en-AU" dirty="0" err="1"/>
              <a:t>adalah</a:t>
            </a:r>
            <a:r>
              <a:rPr lang="en-AU" dirty="0"/>
              <a:t> 100 </a:t>
            </a:r>
            <a:r>
              <a:rPr lang="en-AU" dirty="0" err="1"/>
              <a:t>karakter</a:t>
            </a:r>
            <a:r>
              <a:rPr lang="en-AU" dirty="0"/>
              <a:t>.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AU" dirty="0" err="1"/>
              <a:t>Alfabet</a:t>
            </a:r>
            <a:r>
              <a:rPr lang="en-AU" dirty="0"/>
              <a:t> yang </a:t>
            </a:r>
            <a:r>
              <a:rPr lang="en-AU" dirty="0" err="1"/>
              <a:t>digunakan</a:t>
            </a:r>
            <a:r>
              <a:rPr lang="en-AU" dirty="0"/>
              <a:t> </a:t>
            </a:r>
            <a:r>
              <a:rPr lang="en-AU" dirty="0" err="1"/>
              <a:t>dalam</a:t>
            </a:r>
            <a:r>
              <a:rPr lang="en-AU" dirty="0"/>
              <a:t> </a:t>
            </a:r>
            <a:r>
              <a:rPr lang="en-AU" i="1" dirty="0"/>
              <a:t>regular expression</a:t>
            </a:r>
            <a:r>
              <a:rPr lang="en-AU" dirty="0"/>
              <a:t> </a:t>
            </a:r>
            <a:r>
              <a:rPr lang="en-AU" dirty="0" err="1"/>
              <a:t>ada</a:t>
            </a:r>
            <a:r>
              <a:rPr lang="en-AU" dirty="0"/>
              <a:t> </a:t>
            </a:r>
            <a:r>
              <a:rPr lang="en-AU" dirty="0" err="1"/>
              <a:t>dua</a:t>
            </a:r>
            <a:r>
              <a:rPr lang="en-AU" dirty="0"/>
              <a:t> </a:t>
            </a:r>
            <a:r>
              <a:rPr lang="en-AU" dirty="0" err="1"/>
              <a:t>yakni</a:t>
            </a:r>
            <a:r>
              <a:rPr lang="en-AU" dirty="0"/>
              <a:t> ‘a’ </a:t>
            </a:r>
            <a:r>
              <a:rPr lang="en-AU" dirty="0" err="1"/>
              <a:t>dan</a:t>
            </a:r>
            <a:r>
              <a:rPr lang="en-AU" dirty="0"/>
              <a:t> ‘b’.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 err="1"/>
              <a:t>Operasi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i="1" dirty="0"/>
              <a:t>regular expression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yakni</a:t>
            </a:r>
            <a:r>
              <a:rPr lang="en-US" dirty="0"/>
              <a:t> </a:t>
            </a:r>
            <a:r>
              <a:rPr lang="en-US" i="1" dirty="0"/>
              <a:t>concatenation </a:t>
            </a:r>
            <a:r>
              <a:rPr lang="en-US" dirty="0"/>
              <a:t>(ab), </a:t>
            </a:r>
            <a:r>
              <a:rPr lang="en-US" i="1" dirty="0"/>
              <a:t>union</a:t>
            </a:r>
            <a:r>
              <a:rPr lang="en-US" dirty="0"/>
              <a:t> (</a:t>
            </a:r>
            <a:r>
              <a:rPr lang="en-US" dirty="0" err="1"/>
              <a:t>a|b</a:t>
            </a:r>
            <a:r>
              <a:rPr lang="en-US" dirty="0"/>
              <a:t>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star quantifier/</a:t>
            </a:r>
            <a:r>
              <a:rPr lang="en-US" i="1" dirty="0" err="1"/>
              <a:t>Klenee</a:t>
            </a:r>
            <a:r>
              <a:rPr lang="en-US" i="1" dirty="0"/>
              <a:t> star </a:t>
            </a:r>
            <a:r>
              <a:rPr lang="en-US" dirty="0"/>
              <a:t>(a*).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Batas </a:t>
            </a:r>
            <a:r>
              <a:rPr lang="en-US" dirty="0" err="1"/>
              <a:t>maksimum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L </a:t>
            </a:r>
            <a:r>
              <a:rPr lang="en-US" dirty="0" err="1"/>
              <a:t>adalah</a:t>
            </a:r>
            <a:r>
              <a:rPr lang="en-US" dirty="0"/>
              <a:t> 10­</a:t>
            </a:r>
            <a:r>
              <a:rPr lang="en-US" baseline="30000" dirty="0"/>
              <a:t>9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5586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smtClean="0"/>
              <a:t>DFA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String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3216" y="4543864"/>
            <a:ext cx="3712464" cy="1325229"/>
          </a:xfrm>
        </p:spPr>
        <p:txBody>
          <a:bodyPr/>
          <a:lstStyle/>
          <a:p>
            <a:r>
              <a:rPr lang="en-US" dirty="0" err="1" smtClean="0"/>
              <a:t>Ajacency</a:t>
            </a:r>
            <a:r>
              <a:rPr lang="en-US" dirty="0" smtClean="0"/>
              <a:t> matrix M </a:t>
            </a:r>
            <a:r>
              <a:rPr lang="en-US" dirty="0" err="1" smtClean="0"/>
              <a:t>untuk</a:t>
            </a:r>
            <a:r>
              <a:rPr lang="en-US" dirty="0" smtClean="0"/>
              <a:t> DFA yang </a:t>
            </a:r>
            <a:r>
              <a:rPr lang="en-US" dirty="0" err="1" smtClean="0"/>
              <a:t>terbentuk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49318" y="3441895"/>
            <a:ext cx="604911" cy="54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785403" y="2267243"/>
            <a:ext cx="604911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3872385" y="3441895"/>
            <a:ext cx="604911" cy="54864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495544" y="3441895"/>
            <a:ext cx="604911" cy="54864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7"/>
            <a:endCxn id="8" idx="3"/>
          </p:cNvCxnSpPr>
          <p:nvPr/>
        </p:nvCxnSpPr>
        <p:spPr>
          <a:xfrm flipV="1">
            <a:off x="2265642" y="2735537"/>
            <a:ext cx="608348" cy="78670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6"/>
            <a:endCxn id="9" idx="2"/>
          </p:cNvCxnSpPr>
          <p:nvPr/>
        </p:nvCxnSpPr>
        <p:spPr>
          <a:xfrm>
            <a:off x="2354229" y="3716215"/>
            <a:ext cx="151815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6"/>
            <a:endCxn id="10" idx="2"/>
          </p:cNvCxnSpPr>
          <p:nvPr/>
        </p:nvCxnSpPr>
        <p:spPr>
          <a:xfrm>
            <a:off x="4477296" y="3716215"/>
            <a:ext cx="101824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5"/>
            <a:endCxn id="9" idx="1"/>
          </p:cNvCxnSpPr>
          <p:nvPr/>
        </p:nvCxnSpPr>
        <p:spPr>
          <a:xfrm>
            <a:off x="3301727" y="2735537"/>
            <a:ext cx="659245" cy="78670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8" idx="6"/>
            <a:endCxn id="8" idx="0"/>
          </p:cNvCxnSpPr>
          <p:nvPr/>
        </p:nvCxnSpPr>
        <p:spPr>
          <a:xfrm flipH="1" flipV="1">
            <a:off x="3087859" y="2267243"/>
            <a:ext cx="302455" cy="274320"/>
          </a:xfrm>
          <a:prstGeom prst="curvedConnector4">
            <a:avLst>
              <a:gd name="adj1" fmla="val -75581"/>
              <a:gd name="adj2" fmla="val 183333"/>
            </a:avLst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0" idx="6"/>
            <a:endCxn id="10" idx="0"/>
          </p:cNvCxnSpPr>
          <p:nvPr/>
        </p:nvCxnSpPr>
        <p:spPr>
          <a:xfrm flipH="1" flipV="1">
            <a:off x="5798000" y="3441895"/>
            <a:ext cx="302455" cy="274320"/>
          </a:xfrm>
          <a:prstGeom prst="curvedConnector4">
            <a:avLst>
              <a:gd name="adj1" fmla="val -75581"/>
              <a:gd name="adj2" fmla="val 183333"/>
            </a:avLst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65642" y="271205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660775" y="196651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757188" y="32548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293380" y="294422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672690" y="27509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977021" y="3249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7809740" y="2982759"/>
                <a:ext cx="2057400" cy="10204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9740" y="2982759"/>
                <a:ext cx="2057400" cy="102047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1877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smtClean="0"/>
              <a:t>DFA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String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443216" y="4543864"/>
                <a:ext cx="3712464" cy="1325229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Hasil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ditunjukkan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seperti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pada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matriks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diatas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43216" y="4543864"/>
                <a:ext cx="3712464" cy="1325229"/>
              </a:xfrm>
              <a:blipFill rotWithShape="0">
                <a:blip r:embed="rId3"/>
                <a:stretch>
                  <a:fillRect l="-1642" t="-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1749318" y="3441895"/>
            <a:ext cx="604911" cy="54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785403" y="2267243"/>
            <a:ext cx="604911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3872385" y="3441895"/>
            <a:ext cx="604911" cy="54864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495544" y="3441895"/>
            <a:ext cx="604911" cy="54864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7"/>
            <a:endCxn id="8" idx="3"/>
          </p:cNvCxnSpPr>
          <p:nvPr/>
        </p:nvCxnSpPr>
        <p:spPr>
          <a:xfrm flipV="1">
            <a:off x="2265642" y="2735537"/>
            <a:ext cx="608348" cy="78670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6"/>
            <a:endCxn id="9" idx="2"/>
          </p:cNvCxnSpPr>
          <p:nvPr/>
        </p:nvCxnSpPr>
        <p:spPr>
          <a:xfrm>
            <a:off x="2354229" y="3716215"/>
            <a:ext cx="151815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6"/>
            <a:endCxn id="10" idx="2"/>
          </p:cNvCxnSpPr>
          <p:nvPr/>
        </p:nvCxnSpPr>
        <p:spPr>
          <a:xfrm>
            <a:off x="4477296" y="3716215"/>
            <a:ext cx="101824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5"/>
            <a:endCxn id="9" idx="1"/>
          </p:cNvCxnSpPr>
          <p:nvPr/>
        </p:nvCxnSpPr>
        <p:spPr>
          <a:xfrm>
            <a:off x="3301727" y="2735537"/>
            <a:ext cx="659245" cy="78670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8" idx="6"/>
            <a:endCxn id="8" idx="0"/>
          </p:cNvCxnSpPr>
          <p:nvPr/>
        </p:nvCxnSpPr>
        <p:spPr>
          <a:xfrm flipH="1" flipV="1">
            <a:off x="3087859" y="2267243"/>
            <a:ext cx="302455" cy="274320"/>
          </a:xfrm>
          <a:prstGeom prst="curvedConnector4">
            <a:avLst>
              <a:gd name="adj1" fmla="val -75581"/>
              <a:gd name="adj2" fmla="val 183333"/>
            </a:avLst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0" idx="6"/>
            <a:endCxn id="10" idx="0"/>
          </p:cNvCxnSpPr>
          <p:nvPr/>
        </p:nvCxnSpPr>
        <p:spPr>
          <a:xfrm flipH="1" flipV="1">
            <a:off x="5798000" y="3441895"/>
            <a:ext cx="302455" cy="274320"/>
          </a:xfrm>
          <a:prstGeom prst="curvedConnector4">
            <a:avLst>
              <a:gd name="adj1" fmla="val -75581"/>
              <a:gd name="adj2" fmla="val 183333"/>
            </a:avLst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65642" y="271205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660775" y="196651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757188" y="32548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293380" y="294422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672690" y="27509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977021" y="3249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7809740" y="2982759"/>
                <a:ext cx="2577844" cy="10204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99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99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9740" y="2982759"/>
                <a:ext cx="2577844" cy="102047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0206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smtClean="0"/>
              <a:t>DFA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smtClean="0"/>
              <a:t>String &amp; </a:t>
            </a:r>
            <a:r>
              <a:rPr lang="en-US" dirty="0" err="1" smtClean="0"/>
              <a:t>Keluaran</a:t>
            </a:r>
            <a:r>
              <a:rPr lang="en-US" dirty="0" smtClean="0"/>
              <a:t> program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49318" y="4543864"/>
                <a:ext cx="9406362" cy="132522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Banyak string yang </a:t>
                </a:r>
                <a:r>
                  <a:rPr lang="en-US" dirty="0" err="1" smtClean="0"/>
                  <a:t>dapat</a:t>
                </a:r>
                <a:r>
                  <a:rPr lang="en-US" dirty="0" smtClean="0"/>
                  <a:t> di </a:t>
                </a:r>
                <a:r>
                  <a:rPr lang="en-US" dirty="0" err="1" smtClean="0"/>
                  <a:t>terima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jumlah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seluruh</a:t>
                </a:r>
                <a:r>
                  <a:rPr lang="en-US" dirty="0" smtClean="0"/>
                  <a:t> matrix [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][j] </a:t>
                </a:r>
                <a:r>
                  <a:rPr lang="en-US" dirty="0" err="1" smtClean="0"/>
                  <a:t>dimana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 state </a:t>
                </a:r>
                <a:r>
                  <a:rPr lang="en-US" dirty="0" err="1" smtClean="0"/>
                  <a:t>mulai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dan</a:t>
                </a:r>
                <a:r>
                  <a:rPr lang="en-US" dirty="0" smtClean="0"/>
                  <a:t> j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 state finish.</a:t>
                </a:r>
              </a:p>
              <a:p>
                <a:r>
                  <a:rPr lang="en-US" dirty="0" err="1" smtClean="0"/>
                  <a:t>Maka</a:t>
                </a:r>
                <a:r>
                  <a:rPr lang="en-US" dirty="0" smtClean="0"/>
                  <a:t> output yang </a:t>
                </a:r>
                <a:r>
                  <a:rPr lang="en-US" dirty="0" err="1" smtClean="0"/>
                  <a:t>dikeluarkan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pada</a:t>
                </a:r>
                <a:r>
                  <a:rPr lang="en-US" dirty="0" smtClean="0"/>
                  <a:t> program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h𝑎𝑠𝑖𝑙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1,4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=1+99=100</m:t>
                    </m:r>
                  </m:oMath>
                </a14:m>
                <a:r>
                  <a:rPr lang="en-US" b="0" dirty="0" smtClean="0"/>
                  <a:t> strings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49318" y="4543864"/>
                <a:ext cx="9406362" cy="1325229"/>
              </a:xfrm>
              <a:blipFill rotWithShape="0">
                <a:blip r:embed="rId3"/>
                <a:stretch>
                  <a:fillRect l="-1620" t="-7798" b="-7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1749318" y="3441895"/>
            <a:ext cx="604911" cy="54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785403" y="2267243"/>
            <a:ext cx="604911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3872385" y="3441895"/>
            <a:ext cx="604911" cy="54864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495544" y="3441895"/>
            <a:ext cx="604911" cy="54864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7"/>
            <a:endCxn id="8" idx="3"/>
          </p:cNvCxnSpPr>
          <p:nvPr/>
        </p:nvCxnSpPr>
        <p:spPr>
          <a:xfrm flipV="1">
            <a:off x="2265642" y="2735537"/>
            <a:ext cx="608348" cy="78670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6"/>
            <a:endCxn id="9" idx="2"/>
          </p:cNvCxnSpPr>
          <p:nvPr/>
        </p:nvCxnSpPr>
        <p:spPr>
          <a:xfrm>
            <a:off x="2354229" y="3716215"/>
            <a:ext cx="151815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6"/>
            <a:endCxn id="10" idx="2"/>
          </p:cNvCxnSpPr>
          <p:nvPr/>
        </p:nvCxnSpPr>
        <p:spPr>
          <a:xfrm>
            <a:off x="4477296" y="3716215"/>
            <a:ext cx="101824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5"/>
            <a:endCxn id="9" idx="1"/>
          </p:cNvCxnSpPr>
          <p:nvPr/>
        </p:nvCxnSpPr>
        <p:spPr>
          <a:xfrm>
            <a:off x="3301727" y="2735537"/>
            <a:ext cx="659245" cy="78670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8" idx="6"/>
            <a:endCxn id="8" idx="0"/>
          </p:cNvCxnSpPr>
          <p:nvPr/>
        </p:nvCxnSpPr>
        <p:spPr>
          <a:xfrm flipH="1" flipV="1">
            <a:off x="3087859" y="2267243"/>
            <a:ext cx="302455" cy="274320"/>
          </a:xfrm>
          <a:prstGeom prst="curvedConnector4">
            <a:avLst>
              <a:gd name="adj1" fmla="val -75581"/>
              <a:gd name="adj2" fmla="val 183333"/>
            </a:avLst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0" idx="6"/>
            <a:endCxn id="10" idx="0"/>
          </p:cNvCxnSpPr>
          <p:nvPr/>
        </p:nvCxnSpPr>
        <p:spPr>
          <a:xfrm flipH="1" flipV="1">
            <a:off x="5798000" y="3441895"/>
            <a:ext cx="302455" cy="274320"/>
          </a:xfrm>
          <a:prstGeom prst="curvedConnector4">
            <a:avLst>
              <a:gd name="adj1" fmla="val -75581"/>
              <a:gd name="adj2" fmla="val 183333"/>
            </a:avLst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65642" y="271205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660775" y="196651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757188" y="32548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293380" y="294422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672690" y="27509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977021" y="3249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7809740" y="2982759"/>
                <a:ext cx="2577844" cy="10204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99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99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9740" y="2982759"/>
                <a:ext cx="2577844" cy="102047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3357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Coba</a:t>
            </a:r>
            <a:r>
              <a:rPr lang="en-US" dirty="0" smtClean="0"/>
              <a:t> &amp; </a:t>
            </a:r>
            <a:r>
              <a:rPr lang="en-US" dirty="0" err="1" smtClean="0"/>
              <a:t>Evaluasi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1410994"/>
              </p:ext>
            </p:extLst>
          </p:nvPr>
        </p:nvGraphicFramePr>
        <p:xfrm>
          <a:off x="1097280" y="1845734"/>
          <a:ext cx="10058400" cy="4213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794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Coba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coba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,</a:t>
            </a:r>
          </a:p>
          <a:p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 smtClean="0"/>
              <a:t>Keras</a:t>
            </a:r>
            <a:endParaRPr lang="en-US" dirty="0"/>
          </a:p>
          <a:p>
            <a:pPr lvl="1"/>
            <a:r>
              <a:rPr lang="en-US" dirty="0"/>
              <a:t>Processor Intel® Core™ i3-2310M CPU @ 2.10 GHz</a:t>
            </a:r>
          </a:p>
          <a:p>
            <a:pPr lvl="1"/>
            <a:r>
              <a:rPr lang="en-US" dirty="0"/>
              <a:t>RAM 4 GB</a:t>
            </a:r>
          </a:p>
          <a:p>
            <a:pPr lvl="1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64-bit  </a:t>
            </a:r>
          </a:p>
          <a:p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endParaRPr lang="en-US" dirty="0"/>
          </a:p>
          <a:p>
            <a:pPr lvl="1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Windows 8.0</a:t>
            </a:r>
          </a:p>
          <a:p>
            <a:pPr lvl="1"/>
            <a:r>
              <a:rPr lang="en-US" dirty="0"/>
              <a:t>Integrated Development Environment Code::Blocks 13.12</a:t>
            </a:r>
          </a:p>
          <a:p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940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Coba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2595542"/>
            <a:ext cx="10058400" cy="3273552"/>
          </a:xfrm>
        </p:spPr>
        <p:txBody>
          <a:bodyPr/>
          <a:lstStyle/>
          <a:p>
            <a:pPr algn="just"/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coba</a:t>
            </a:r>
            <a:r>
              <a:rPr lang="en-US" dirty="0" smtClean="0"/>
              <a:t> </a:t>
            </a:r>
            <a:r>
              <a:rPr lang="en-US" dirty="0" err="1" smtClean="0"/>
              <a:t>kebenaran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SPOJ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umpan</a:t>
            </a:r>
            <a:r>
              <a:rPr lang="en-US" dirty="0" smtClean="0"/>
              <a:t> </a:t>
            </a:r>
            <a:r>
              <a:rPr lang="en-US" dirty="0" err="1" smtClean="0"/>
              <a:t>balik</a:t>
            </a:r>
            <a:r>
              <a:rPr lang="en-US" dirty="0" smtClean="0"/>
              <a:t> Accepted yang </a:t>
            </a:r>
            <a:r>
              <a:rPr lang="en-US" dirty="0" err="1" smtClean="0"/>
              <a:t>menandakan</a:t>
            </a:r>
            <a:r>
              <a:rPr lang="en-US" dirty="0" smtClean="0"/>
              <a:t> program yang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</a:t>
            </a:r>
            <a:r>
              <a:rPr lang="en-US" dirty="0" err="1" smtClean="0"/>
              <a:t>permasalahan</a:t>
            </a:r>
            <a:r>
              <a:rPr lang="en-US" dirty="0" smtClean="0"/>
              <a:t> yang </a:t>
            </a:r>
            <a:r>
              <a:rPr lang="en-US" dirty="0" err="1" smtClean="0"/>
              <a:t>diberikan</a:t>
            </a:r>
            <a:endParaRPr lang="en-US" dirty="0" smtClean="0"/>
          </a:p>
          <a:p>
            <a:pPr algn="just"/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beberapakali</a:t>
            </a:r>
            <a:r>
              <a:rPr lang="en-US" dirty="0" smtClean="0"/>
              <a:t> </a:t>
            </a:r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coba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grafik</a:t>
            </a:r>
            <a:r>
              <a:rPr lang="en-US" dirty="0" smtClean="0"/>
              <a:t> </a:t>
            </a:r>
            <a:r>
              <a:rPr lang="en-US" dirty="0" err="1" smtClean="0"/>
              <a:t>kecepatan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program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</a:t>
            </a:r>
            <a:r>
              <a:rPr lang="en-US" dirty="0" err="1" smtClean="0"/>
              <a:t>permasalahan</a:t>
            </a:r>
            <a:endParaRPr lang="en-US" dirty="0" smtClean="0"/>
          </a:p>
          <a:p>
            <a:pPr algn="just"/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097279" y="1845734"/>
            <a:ext cx="10359905" cy="641434"/>
          </a:xfrm>
          <a:prstGeom prst="rect">
            <a:avLst/>
          </a:prstGeom>
        </p:spPr>
      </p:pic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692351343"/>
              </p:ext>
            </p:extLst>
          </p:nvPr>
        </p:nvGraphicFramePr>
        <p:xfrm>
          <a:off x="3749040" y="3602736"/>
          <a:ext cx="4572000" cy="2670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65025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Kesimpulan</a:t>
            </a:r>
            <a:r>
              <a:rPr lang="en-US" dirty="0" smtClean="0"/>
              <a:t> &amp; Saran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6618194"/>
              </p:ext>
            </p:extLst>
          </p:nvPr>
        </p:nvGraphicFramePr>
        <p:xfrm>
          <a:off x="1097280" y="1845734"/>
          <a:ext cx="10058400" cy="4213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56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Kesimpulan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+mj-lt"/>
              <a:buAutoNum type="arabicPeriod"/>
            </a:pPr>
            <a:r>
              <a:rPr lang="en-US" dirty="0" err="1"/>
              <a:t>Implementasi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penyusunan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, </a:t>
            </a:r>
            <a:r>
              <a:rPr lang="en-US" dirty="0" err="1"/>
              <a:t>yakni</a:t>
            </a:r>
            <a:r>
              <a:rPr lang="en-US" dirty="0"/>
              <a:t> 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SPOJ </a:t>
            </a:r>
            <a:r>
              <a:rPr lang="en-US" dirty="0" err="1"/>
              <a:t>klasik</a:t>
            </a:r>
            <a:r>
              <a:rPr lang="en-US" dirty="0"/>
              <a:t> 10354.</a:t>
            </a:r>
          </a:p>
          <a:p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443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Saran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+mj-lt"/>
              <a:buAutoNum type="arabicPeriod"/>
            </a:pPr>
            <a:r>
              <a:rPr lang="en-US" dirty="0" err="1" smtClean="0"/>
              <a:t>Mencoba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Glushkov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interpretasi</a:t>
            </a:r>
            <a:r>
              <a:rPr lang="en-US" dirty="0"/>
              <a:t> </a:t>
            </a:r>
            <a:r>
              <a:rPr lang="en-US" i="1" dirty="0"/>
              <a:t>regular expression</a:t>
            </a:r>
            <a:r>
              <a:rPr lang="en-US" dirty="0"/>
              <a:t>,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/>
              <a:t>Glushkov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properti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NFA yang </a:t>
            </a:r>
            <a:r>
              <a:rPr lang="en-US" dirty="0" err="1"/>
              <a:t>terbentuk</a:t>
            </a:r>
            <a:r>
              <a:rPr lang="en-US" dirty="0"/>
              <a:t>, </a:t>
            </a:r>
            <a:r>
              <a:rPr lang="en-US" dirty="0" err="1"/>
              <a:t>yakni</a:t>
            </a:r>
            <a:r>
              <a:rPr lang="en-US" dirty="0"/>
              <a:t> NFA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transisi</a:t>
            </a:r>
            <a:r>
              <a:rPr lang="en-US" dirty="0"/>
              <a:t> epsilon. NFA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Glushkov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i="1" dirty="0"/>
              <a:t>string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teori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Glushkov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</a:t>
            </a:r>
            <a:r>
              <a:rPr lang="en-US" dirty="0" err="1" smtClean="0"/>
              <a:t>permasalahan</a:t>
            </a:r>
            <a:r>
              <a:rPr lang="en-US" dirty="0" smtClean="0"/>
              <a:t> disbanding </a:t>
            </a:r>
            <a:r>
              <a:rPr lang="en-US" dirty="0" err="1" smtClean="0"/>
              <a:t>metode</a:t>
            </a:r>
            <a:r>
              <a:rPr lang="en-US" dirty="0" smtClean="0"/>
              <a:t> Thompson.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133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05123" y="2517739"/>
            <a:ext cx="10058400" cy="1450757"/>
          </a:xfrm>
        </p:spPr>
        <p:txBody>
          <a:bodyPr/>
          <a:lstStyle/>
          <a:p>
            <a:pPr algn="ctr"/>
            <a:r>
              <a:rPr lang="en-US" dirty="0" err="1" smtClean="0"/>
              <a:t>Terimakasih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910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memodelkan</a:t>
            </a:r>
            <a:r>
              <a:rPr lang="en-US" dirty="0"/>
              <a:t> </a:t>
            </a:r>
            <a:r>
              <a:rPr lang="en-US" i="1" dirty="0"/>
              <a:t>regular expression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i="1" dirty="0"/>
              <a:t>Deterministic Finite Automaton</a:t>
            </a:r>
            <a:r>
              <a:rPr lang="en-US" dirty="0"/>
              <a:t>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pengaplikasian</a:t>
            </a:r>
            <a:r>
              <a:rPr lang="en-US" dirty="0"/>
              <a:t> model </a:t>
            </a:r>
            <a:r>
              <a:rPr lang="en-US" i="1" dirty="0"/>
              <a:t>Deterministic Finite Automaton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interpretasi</a:t>
            </a:r>
            <a:r>
              <a:rPr lang="en-US" dirty="0"/>
              <a:t> </a:t>
            </a:r>
            <a:r>
              <a:rPr lang="en-US" i="1" dirty="0"/>
              <a:t>regular expression</a:t>
            </a:r>
            <a:r>
              <a:rPr lang="en-US" dirty="0"/>
              <a:t>.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12337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Desain</a:t>
            </a:r>
            <a:r>
              <a:rPr lang="en-US" dirty="0" smtClean="0"/>
              <a:t> &amp; </a:t>
            </a:r>
            <a:r>
              <a:rPr lang="en-US" dirty="0" err="1" smtClean="0"/>
              <a:t>Ilustrasi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5253090"/>
              </p:ext>
            </p:extLst>
          </p:nvPr>
        </p:nvGraphicFramePr>
        <p:xfrm>
          <a:off x="1097280" y="1845734"/>
          <a:ext cx="10058400" cy="4213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45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742</TotalTime>
  <Words>2857</Words>
  <Application>Microsoft Office PowerPoint</Application>
  <PresentationFormat>Widescreen</PresentationFormat>
  <Paragraphs>1222</Paragraphs>
  <Slides>79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4" baseType="lpstr">
      <vt:lpstr>Calibri</vt:lpstr>
      <vt:lpstr>Calibri Light</vt:lpstr>
      <vt:lpstr>Cambria</vt:lpstr>
      <vt:lpstr>Cambria Math</vt:lpstr>
      <vt:lpstr>Retrospect</vt:lpstr>
      <vt:lpstr>Implementasi Model Deterministic Finite Automaton Untuk Interpretasi Regular Expression pada Studi Kasus Permasalahan SPOJ Klasik 10354</vt:lpstr>
      <vt:lpstr>Pendahuluan</vt:lpstr>
      <vt:lpstr>Latar Belakang</vt:lpstr>
      <vt:lpstr>Studi Kasus</vt:lpstr>
      <vt:lpstr>Deskripsi Studi Kasus</vt:lpstr>
      <vt:lpstr>Rumusan Masalah</vt:lpstr>
      <vt:lpstr>Batasan Permasalahan</vt:lpstr>
      <vt:lpstr>Tujuan</vt:lpstr>
      <vt:lpstr>Desain &amp; Ilustrasi</vt:lpstr>
      <vt:lpstr>Gambaran Umum</vt:lpstr>
      <vt:lpstr>Memasukkan Regular Expression</vt:lpstr>
      <vt:lpstr>Preproses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NFA ke DFA</vt:lpstr>
      <vt:lpstr>Merubah NFA ke DFA</vt:lpstr>
      <vt:lpstr>Merubah NFA ke DFA</vt:lpstr>
      <vt:lpstr>Merubah NFA ke DFA</vt:lpstr>
      <vt:lpstr>Merubah NFA ke DFA</vt:lpstr>
      <vt:lpstr>Merubah NFA ke DFA</vt:lpstr>
      <vt:lpstr>Merubah NFA ke DFA</vt:lpstr>
      <vt:lpstr>Merubah NFA ke DFA</vt:lpstr>
      <vt:lpstr>Merubah NFA ke DFA</vt:lpstr>
      <vt:lpstr>Merubah NFA ke DFA</vt:lpstr>
      <vt:lpstr>Merubah NFA ke DFA</vt:lpstr>
      <vt:lpstr>Merubah NFA ke DFA</vt:lpstr>
      <vt:lpstr>Merubah NFA ke DFA</vt:lpstr>
      <vt:lpstr>Merubah NFA ke DFA</vt:lpstr>
      <vt:lpstr>Merubah NFA ke DFA</vt:lpstr>
      <vt:lpstr>Merubah NFA ke DFA</vt:lpstr>
      <vt:lpstr>Merubah NFA ke DFA</vt:lpstr>
      <vt:lpstr>Merubah NFA ke DFA</vt:lpstr>
      <vt:lpstr>Merubah NFA ke DFA</vt:lpstr>
      <vt:lpstr>Merubah NFA ke DFA</vt:lpstr>
      <vt:lpstr>Merubah NFA ke DFA</vt:lpstr>
      <vt:lpstr>Merubah NFA ke DFA</vt:lpstr>
      <vt:lpstr>Merubah NFA ke DFA</vt:lpstr>
      <vt:lpstr>Penggunaan DFA untuk Pencarian String</vt:lpstr>
      <vt:lpstr>Penggunaan DFA untuk Pencarian String</vt:lpstr>
      <vt:lpstr>Penggunaan DFA untuk Pencarian String</vt:lpstr>
      <vt:lpstr>Penggunaan DFA untuk Pencarian String</vt:lpstr>
      <vt:lpstr>Penggunaan DFA untuk Pencarian String &amp; Keluaran program</vt:lpstr>
      <vt:lpstr>Uji Coba &amp; Evaluasi</vt:lpstr>
      <vt:lpstr>Lingkungan Uji Coba</vt:lpstr>
      <vt:lpstr>Uji Coba</vt:lpstr>
      <vt:lpstr>Kesimpulan &amp; Saran</vt:lpstr>
      <vt:lpstr>Kesimpulan</vt:lpstr>
      <vt:lpstr>Saran</vt:lpstr>
      <vt:lpstr>Terimakasih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Implementasi Model Deterministic Finite Automaton Untuk Interpretasi Regular Expression pada Studi Kasus Permasalahan SPOJ Klasik 10354</dc:title>
  <dc:creator>PC-05</dc:creator>
  <cp:lastModifiedBy>PC-05</cp:lastModifiedBy>
  <cp:revision>44</cp:revision>
  <dcterms:created xsi:type="dcterms:W3CDTF">2015-06-12T15:54:53Z</dcterms:created>
  <dcterms:modified xsi:type="dcterms:W3CDTF">2015-06-13T04:16:57Z</dcterms:modified>
</cp:coreProperties>
</file>