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7" r:id="rId2"/>
    <p:sldId id="290" r:id="rId3"/>
    <p:sldId id="327" r:id="rId4"/>
    <p:sldId id="330" r:id="rId5"/>
    <p:sldId id="331" r:id="rId6"/>
    <p:sldId id="333" r:id="rId7"/>
    <p:sldId id="334" r:id="rId8"/>
    <p:sldId id="335" r:id="rId9"/>
    <p:sldId id="337" r:id="rId10"/>
    <p:sldId id="336" r:id="rId11"/>
    <p:sldId id="338" r:id="rId12"/>
    <p:sldId id="339" r:id="rId13"/>
    <p:sldId id="340" r:id="rId14"/>
    <p:sldId id="342" r:id="rId15"/>
    <p:sldId id="343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9" r:id="rId27"/>
    <p:sldId id="360" r:id="rId28"/>
    <p:sldId id="376" r:id="rId29"/>
    <p:sldId id="361" r:id="rId30"/>
    <p:sldId id="362" r:id="rId31"/>
    <p:sldId id="356" r:id="rId32"/>
    <p:sldId id="357" r:id="rId33"/>
    <p:sldId id="358" r:id="rId34"/>
    <p:sldId id="279" r:id="rId35"/>
    <p:sldId id="363" r:id="rId36"/>
    <p:sldId id="364" r:id="rId37"/>
    <p:sldId id="365" r:id="rId38"/>
    <p:sldId id="367" r:id="rId39"/>
    <p:sldId id="368" r:id="rId40"/>
    <p:sldId id="369" r:id="rId41"/>
    <p:sldId id="370" r:id="rId42"/>
    <p:sldId id="371" r:id="rId43"/>
    <p:sldId id="372" r:id="rId44"/>
    <p:sldId id="375" r:id="rId45"/>
    <p:sldId id="373" r:id="rId46"/>
    <p:sldId id="374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4FB"/>
    <a:srgbClr val="FF5050"/>
    <a:srgbClr val="7BC2FD"/>
    <a:srgbClr val="FF9966"/>
    <a:srgbClr val="FFFFFF"/>
    <a:srgbClr val="6F2F13"/>
    <a:srgbClr val="984328"/>
    <a:srgbClr val="0A72A6"/>
    <a:srgbClr val="0D8FFB"/>
    <a:srgbClr val="0360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89247" autoAdjust="0"/>
  </p:normalViewPr>
  <p:slideViewPr>
    <p:cSldViewPr>
      <p:cViewPr varScale="1">
        <p:scale>
          <a:sx n="68" d="100"/>
          <a:sy n="68" d="100"/>
        </p:scale>
        <p:origin x="144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0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10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1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Sheet2!$A$2:$A$21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Sheet2!$C$2:$C$21</c:f>
              <c:numCache>
                <c:formatCode>General</c:formatCode>
                <c:ptCount val="20"/>
                <c:pt idx="0">
                  <c:v>0.35</c:v>
                </c:pt>
                <c:pt idx="1">
                  <c:v>0.34</c:v>
                </c:pt>
                <c:pt idx="2">
                  <c:v>0.34</c:v>
                </c:pt>
                <c:pt idx="3">
                  <c:v>0.34</c:v>
                </c:pt>
                <c:pt idx="4">
                  <c:v>0.34</c:v>
                </c:pt>
                <c:pt idx="5">
                  <c:v>0.36</c:v>
                </c:pt>
                <c:pt idx="6">
                  <c:v>0.35</c:v>
                </c:pt>
                <c:pt idx="7">
                  <c:v>0.35</c:v>
                </c:pt>
                <c:pt idx="8">
                  <c:v>0.34</c:v>
                </c:pt>
                <c:pt idx="9">
                  <c:v>0.35</c:v>
                </c:pt>
                <c:pt idx="10">
                  <c:v>0.34</c:v>
                </c:pt>
                <c:pt idx="11">
                  <c:v>0.35</c:v>
                </c:pt>
                <c:pt idx="12">
                  <c:v>0.33</c:v>
                </c:pt>
                <c:pt idx="13">
                  <c:v>0.36</c:v>
                </c:pt>
                <c:pt idx="14">
                  <c:v>0.36</c:v>
                </c:pt>
                <c:pt idx="15">
                  <c:v>0.34</c:v>
                </c:pt>
                <c:pt idx="16">
                  <c:v>0.34</c:v>
                </c:pt>
                <c:pt idx="17">
                  <c:v>0.34</c:v>
                </c:pt>
                <c:pt idx="18">
                  <c:v>0.34</c:v>
                </c:pt>
                <c:pt idx="19">
                  <c:v>0.34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211231984"/>
        <c:axId val="-1211237424"/>
      </c:barChart>
      <c:lineChart>
        <c:grouping val="standard"/>
        <c:varyColors val="0"/>
        <c:ser>
          <c:idx val="1"/>
          <c:order val="1"/>
          <c:spPr>
            <a:ln w="190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val>
            <c:numRef>
              <c:f>Sheet2!$E$2:$E$21</c:f>
              <c:numCache>
                <c:formatCode>General</c:formatCode>
                <c:ptCount val="20"/>
                <c:pt idx="0">
                  <c:v>0.34</c:v>
                </c:pt>
                <c:pt idx="1">
                  <c:v>0.34</c:v>
                </c:pt>
                <c:pt idx="2">
                  <c:v>0.34</c:v>
                </c:pt>
                <c:pt idx="3">
                  <c:v>0.34</c:v>
                </c:pt>
                <c:pt idx="4">
                  <c:v>0.34</c:v>
                </c:pt>
                <c:pt idx="5">
                  <c:v>0.34</c:v>
                </c:pt>
                <c:pt idx="6">
                  <c:v>0.34</c:v>
                </c:pt>
                <c:pt idx="7">
                  <c:v>0.34</c:v>
                </c:pt>
                <c:pt idx="8">
                  <c:v>0.34</c:v>
                </c:pt>
                <c:pt idx="9">
                  <c:v>0.34</c:v>
                </c:pt>
                <c:pt idx="10">
                  <c:v>0.34</c:v>
                </c:pt>
                <c:pt idx="11">
                  <c:v>0.34</c:v>
                </c:pt>
                <c:pt idx="12">
                  <c:v>0.34</c:v>
                </c:pt>
                <c:pt idx="13">
                  <c:v>0.34</c:v>
                </c:pt>
                <c:pt idx="14">
                  <c:v>0.34</c:v>
                </c:pt>
                <c:pt idx="15">
                  <c:v>0.34</c:v>
                </c:pt>
                <c:pt idx="16">
                  <c:v>0.34</c:v>
                </c:pt>
                <c:pt idx="17">
                  <c:v>0.34</c:v>
                </c:pt>
                <c:pt idx="18">
                  <c:v>0.34</c:v>
                </c:pt>
                <c:pt idx="19">
                  <c:v>0.34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11231984"/>
        <c:axId val="-1211237424"/>
      </c:lineChart>
      <c:catAx>
        <c:axId val="-1211231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Urutan Uji Coba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1237424"/>
        <c:crosses val="autoZero"/>
        <c:auto val="1"/>
        <c:lblAlgn val="ctr"/>
        <c:lblOffset val="100"/>
        <c:noMultiLvlLbl val="0"/>
      </c:catAx>
      <c:valAx>
        <c:axId val="-1211237424"/>
        <c:scaling>
          <c:orientation val="minMax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Waktu</a:t>
                </a:r>
                <a:r>
                  <a:rPr lang="en-US" baseline="0"/>
                  <a:t> (detik)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1231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cat>
            <c:numRef>
              <c:f>Sheet1!$B$2:$B$11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0.2</c:v>
                </c:pt>
                <c:pt idx="1">
                  <c:v>0.22</c:v>
                </c:pt>
                <c:pt idx="2">
                  <c:v>0.24</c:v>
                </c:pt>
                <c:pt idx="3">
                  <c:v>0.25</c:v>
                </c:pt>
                <c:pt idx="4">
                  <c:v>0.26</c:v>
                </c:pt>
                <c:pt idx="5">
                  <c:v>0.27</c:v>
                </c:pt>
                <c:pt idx="6">
                  <c:v>0.28000000000000003</c:v>
                </c:pt>
                <c:pt idx="7">
                  <c:v>0.28999999999999998</c:v>
                </c:pt>
                <c:pt idx="8">
                  <c:v>0.3</c:v>
                </c:pt>
                <c:pt idx="9">
                  <c:v>0.31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211236880"/>
        <c:axId val="-1211228720"/>
      </c:barChart>
      <c:catAx>
        <c:axId val="-12112368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Banyak Vertex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1228720"/>
        <c:crosses val="autoZero"/>
        <c:auto val="1"/>
        <c:lblAlgn val="ctr"/>
        <c:lblOffset val="100"/>
        <c:noMultiLvlLbl val="0"/>
      </c:catAx>
      <c:valAx>
        <c:axId val="-121122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Waktu</a:t>
                </a:r>
                <a:r>
                  <a:rPr lang="en-US" baseline="0"/>
                  <a:t> (detik)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1236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wer"/>
            <c:dispRSqr val="0"/>
            <c:dispEq val="0"/>
          </c:trendline>
          <c:cat>
            <c:numRef>
              <c:f>Sheet1!$B$14:$B$23</c:f>
              <c:numCache>
                <c:formatCode>General</c:formatCode>
                <c:ptCount val="1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</c:numCache>
            </c:numRef>
          </c:cat>
          <c:val>
            <c:numRef>
              <c:f>Sheet1!$C$14:$C$23</c:f>
              <c:numCache>
                <c:formatCode>General</c:formatCode>
                <c:ptCount val="10"/>
                <c:pt idx="0">
                  <c:v>0.1</c:v>
                </c:pt>
                <c:pt idx="1">
                  <c:v>0.22</c:v>
                </c:pt>
                <c:pt idx="2">
                  <c:v>0.28999999999999998</c:v>
                </c:pt>
                <c:pt idx="3">
                  <c:v>0.34</c:v>
                </c:pt>
                <c:pt idx="4">
                  <c:v>0.4</c:v>
                </c:pt>
                <c:pt idx="5">
                  <c:v>0.45</c:v>
                </c:pt>
                <c:pt idx="6">
                  <c:v>0.5</c:v>
                </c:pt>
                <c:pt idx="7">
                  <c:v>0.56999999999999995</c:v>
                </c:pt>
                <c:pt idx="8">
                  <c:v>0.62</c:v>
                </c:pt>
                <c:pt idx="9">
                  <c:v>0.67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211234160"/>
        <c:axId val="-1211233616"/>
      </c:barChart>
      <c:catAx>
        <c:axId val="-1211234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Banyak Edge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1233616"/>
        <c:crosses val="autoZero"/>
        <c:auto val="1"/>
        <c:lblAlgn val="ctr"/>
        <c:lblOffset val="100"/>
        <c:noMultiLvlLbl val="0"/>
      </c:catAx>
      <c:valAx>
        <c:axId val="-1211233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Waktu</a:t>
                </a:r>
                <a:r>
                  <a:rPr lang="en-US" baseline="0"/>
                  <a:t> (detik)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11234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614D7C3-3FE8-42C9-8868-CAAF4187EACD}" type="datetimeFigureOut">
              <a:rPr lang="en-US"/>
              <a:pPr>
                <a:defRPr/>
              </a:pPr>
              <a:t>6/12/2015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D50259-D372-4AD6-B986-C288ABC183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75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B3FD6C7-94B0-4E7E-A7EF-9FCB663673C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65479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defTabSz="912813">
                  <a:defRPr/>
                </a:pPr>
                <a:endParaRPr lang="en-US">
                  <a:latin typeface="Tahoma" pitchFamily="34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 defTabSz="91433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 defTabSz="91433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785"/>
                <a:ext cx="3811" cy="1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 defTabSz="91433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70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defTabSz="91433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/>
          </p:nvGrpSpPr>
          <p:grpSpPr bwMode="auto">
            <a:xfrm>
              <a:off x="1730" y="2180"/>
              <a:ext cx="3897" cy="1900"/>
              <a:chOff x="1730" y="2180"/>
              <a:chExt cx="3897" cy="1900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730" y="4020"/>
                <a:ext cx="3810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 defTabSz="91433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538" y="2180"/>
                <a:ext cx="0" cy="181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 defTabSz="91433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471" y="3923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defTabSz="91433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pic>
        <p:nvPicPr>
          <p:cNvPr id="69" name="Picture 3" descr="C:\Documents and Settings\Charisma\My Documents\logo i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" y="142875"/>
            <a:ext cx="1154113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99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5300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72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2D123-3EAA-4842-854A-6866BFD70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EC103-8C77-414D-B7F6-DC768C2019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1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60074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911F7B-5C94-45FB-8AA7-A55842BCC9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A1E22-B0C5-45D1-B55A-B67E6ABCE4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5862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94738" y="1905000"/>
            <a:ext cx="3815862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94738" y="4038600"/>
            <a:ext cx="3815862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4C36A-5705-42FE-A3EC-79EB993C2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D159D-B876-46BF-BAB7-4E95055145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804" y="304800"/>
            <a:ext cx="7041196" cy="9144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92B0B-F1B1-4F28-AA49-400705E12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06737-1342-43A5-8814-24A737892E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586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4738" y="1905000"/>
            <a:ext cx="381586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70CC4-5608-4461-B928-D419C1A4F3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7C202-E353-4738-9DD4-190F6F7FCD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4F50D-98A7-4D8C-A00C-203968B1C6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C2866-6009-46F0-9876-1C33D6B3F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01C1A-56DB-4B9E-9E42-F1CDAB10C3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51429-7650-4C6F-9FED-3217498294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269" name="Group 4"/>
            <p:cNvGrpSpPr>
              <a:grpSpLocks/>
            </p:cNvGrpSpPr>
            <p:nvPr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1132" name="Line 12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33" name="Line 5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34" name="Line 6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35" name="Line 7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36" name="Line 8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37" name="Line 9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38" name="Line 10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39" name="Line 11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40" name="Line 13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41" name="Line 14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42" name="Line 15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43" name="Line 16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44" name="Line 17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45" name="Line 18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46" name="Line 19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47" name="Line 20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48" name="Line 21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49" name="Line 22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50" name="Line 23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51" name="Line 24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52" name="Line 25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53" name="Line 26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8270" name="Group 27"/>
            <p:cNvGrpSpPr>
              <a:grpSpLocks/>
            </p:cNvGrpSpPr>
            <p:nvPr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1103" name="Line 28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04" name="Line 29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05" name="Line 30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06" name="Line 31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07" name="Line 32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08" name="Line 33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09" name="Line 34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10" name="Line 35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11" name="Line 36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12" name="Line 37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13" name="Line 38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14" name="Line 39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15" name="Line 40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16" name="Line 41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17" name="Line 42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18" name="Line 43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19" name="Line 44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0" name="Line 45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1" name="Line 46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2" name="Line 47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3" name="Line 48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4" name="Line 49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5" name="Line 50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6" name="Line 51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7" name="Line 52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8" name="Line 53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29" name="Line 54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30" name="Line 55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31" name="Line 56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rgbClr val="B6CBD6"/>
                  </a:fgClr>
                  <a:bgClr>
                    <a:srgbClr val="FFFFFF"/>
                  </a:bgClr>
                </a:patt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grpSp>
        <p:nvGrpSpPr>
          <p:cNvPr id="8195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211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216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9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0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1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2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3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4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6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7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8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89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90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91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92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93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94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95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96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97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98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99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100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8217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5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5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7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1044" name="Rectangle 57" descr="60%"/>
            <p:cNvSpPr>
              <a:spLocks noChangeArrowheads="1"/>
            </p:cNvSpPr>
            <p:nvPr/>
          </p:nvSpPr>
          <p:spPr bwMode="ltGray">
            <a:xfrm>
              <a:off x="1950" y="0"/>
              <a:ext cx="3810" cy="144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solidFill>
                <a:schemeClr val="accent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912813">
                <a:defRPr/>
              </a:pPr>
              <a:endParaRPr lang="en-US">
                <a:latin typeface="Tahoma" pitchFamily="34" charset="0"/>
              </a:endParaRPr>
            </a:p>
          </p:txBody>
        </p:sp>
        <p:grpSp>
          <p:nvGrpSpPr>
            <p:cNvPr id="8213" name="Group 59"/>
            <p:cNvGrpSpPr>
              <a:grpSpLocks/>
            </p:cNvGrpSpPr>
            <p:nvPr/>
          </p:nvGrpSpPr>
          <p:grpSpPr bwMode="auto">
            <a:xfrm>
              <a:off x="177" y="894"/>
              <a:ext cx="1169" cy="1462"/>
              <a:chOff x="-67" y="920"/>
              <a:chExt cx="2297" cy="2872"/>
            </a:xfrm>
          </p:grpSpPr>
          <p:sp>
            <p:nvSpPr>
              <p:cNvPr id="94268" name="Line 60"/>
              <p:cNvSpPr>
                <a:spLocks noChangeShapeType="1"/>
              </p:cNvSpPr>
              <p:nvPr/>
            </p:nvSpPr>
            <p:spPr bwMode="ltGray">
              <a:xfrm flipH="1">
                <a:off x="21" y="955"/>
                <a:ext cx="2207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 defTabSz="91433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94269" name="Line 61"/>
              <p:cNvSpPr>
                <a:spLocks noChangeShapeType="1"/>
              </p:cNvSpPr>
              <p:nvPr/>
            </p:nvSpPr>
            <p:spPr bwMode="ltGray">
              <a:xfrm>
                <a:off x="-67" y="920"/>
                <a:ext cx="0" cy="287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 defTabSz="91433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8196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30480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7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7" rIns="91432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4273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94274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94275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7" rIns="91432" bIns="45717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fld id="{DF967007-D9E3-4C65-BAB2-3554C1BC23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8" name="5-Point Star 67"/>
          <p:cNvSpPr/>
          <p:nvPr/>
        </p:nvSpPr>
        <p:spPr bwMode="auto">
          <a:xfrm>
            <a:off x="140677" y="1295400"/>
            <a:ext cx="281354" cy="304800"/>
          </a:xfrm>
          <a:prstGeom prst="star5">
            <a:avLst/>
          </a:prstGeom>
          <a:solidFill>
            <a:schemeClr val="tx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70" name="Line 60"/>
          <p:cNvSpPr>
            <a:spLocks noChangeShapeType="1"/>
          </p:cNvSpPr>
          <p:nvPr/>
        </p:nvSpPr>
        <p:spPr bwMode="ltGray">
          <a:xfrm flipH="1">
            <a:off x="7077075" y="6477000"/>
            <a:ext cx="1785938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defTabSz="91433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" name="Line 61"/>
          <p:cNvSpPr>
            <a:spLocks noChangeShapeType="1"/>
          </p:cNvSpPr>
          <p:nvPr/>
        </p:nvSpPr>
        <p:spPr bwMode="ltGray">
          <a:xfrm>
            <a:off x="8863013" y="4114800"/>
            <a:ext cx="0" cy="232092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pPr defTabSz="914331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2" name="5-Point Star 71"/>
          <p:cNvSpPr/>
          <p:nvPr/>
        </p:nvSpPr>
        <p:spPr bwMode="auto">
          <a:xfrm>
            <a:off x="8733692" y="6286500"/>
            <a:ext cx="281354" cy="304800"/>
          </a:xfrm>
          <a:prstGeom prst="star5">
            <a:avLst/>
          </a:prstGeom>
          <a:solidFill>
            <a:schemeClr val="tx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1041" name="Rectangle 57" descr="60%"/>
          <p:cNvSpPr>
            <a:spLocks noChangeArrowheads="1"/>
          </p:cNvSpPr>
          <p:nvPr/>
        </p:nvSpPr>
        <p:spPr bwMode="ltGray">
          <a:xfrm>
            <a:off x="3095625" y="0"/>
            <a:ext cx="6048375" cy="228600"/>
          </a:xfrm>
          <a:prstGeom prst="rect">
            <a:avLst/>
          </a:prstGeom>
          <a:pattFill prst="pct60">
            <a:fgClr>
              <a:srgbClr val="B6CBD6"/>
            </a:fgClr>
            <a:bgClr>
              <a:srgbClr val="FFFFFF"/>
            </a:bgClr>
          </a:pattFill>
          <a:ln w="9525">
            <a:solidFill>
              <a:srgbClr val="9AC0EA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defTabSz="912813">
              <a:defRPr/>
            </a:pPr>
            <a:endParaRPr lang="en-US">
              <a:solidFill>
                <a:srgbClr val="003D62"/>
              </a:solidFill>
              <a:latin typeface="Tahoma" pitchFamily="34" charset="0"/>
            </a:endParaRPr>
          </a:p>
        </p:txBody>
      </p:sp>
      <p:pic>
        <p:nvPicPr>
          <p:cNvPr id="8210" name="Picture 3" descr="C:\Documents and Settings\Charisma\My Documents\logo its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19075" y="142875"/>
            <a:ext cx="1154113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79" r:id="rId1"/>
    <p:sldLayoutId id="2147484666" r:id="rId2"/>
    <p:sldLayoutId id="2147484667" r:id="rId3"/>
    <p:sldLayoutId id="2147484668" r:id="rId4"/>
    <p:sldLayoutId id="2147484669" r:id="rId5"/>
    <p:sldLayoutId id="2147484670" r:id="rId6"/>
    <p:sldLayoutId id="2147484671" r:id="rId7"/>
    <p:sldLayoutId id="2147484672" r:id="rId8"/>
    <p:sldLayoutId id="2147484673" r:id="rId9"/>
    <p:sldLayoutId id="2147484674" r:id="rId10"/>
    <p:sldLayoutId id="2147484675" r:id="rId11"/>
    <p:sldLayoutId id="2147484676" r:id="rId12"/>
    <p:sldLayoutId id="2147484677" r:id="rId13"/>
    <p:sldLayoutId id="2147484678" r:id="rId14"/>
  </p:sldLayoutIdLst>
  <p:transition spd="slow"/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7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just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7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2.xls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4.bin"/><Relationship Id="rId7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4.xlsx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6.bin"/><Relationship Id="rId7" Type="http://schemas.openxmlformats.org/officeDocument/2006/relationships/package" Target="../embeddings/Microsoft_Excel_Worksheet7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6.xlsx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8.bin"/><Relationship Id="rId7" Type="http://schemas.openxmlformats.org/officeDocument/2006/relationships/package" Target="../embeddings/Microsoft_Excel_Worksheet9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8.xlsx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oj.com/problems/HELPCOMM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304800" y="1542877"/>
            <a:ext cx="8534400" cy="1200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7" rIns="91432" bIns="45717">
            <a:spAutoFit/>
          </a:bodyPr>
          <a:lstStyle/>
          <a:p>
            <a:pPr algn="r">
              <a:defRPr/>
            </a:pPr>
            <a:r>
              <a:rPr lang="en-US" sz="2400" b="1" dirty="0"/>
              <a:t>DESAIN DAN ANALISIS ALGORITMA KOMPUTASI JALUR TERPENDEK SATU SUMBER PADA GRAPH YANG BERUBAH SECARA </a:t>
            </a:r>
            <a:r>
              <a:rPr lang="en-US" sz="2400" b="1" dirty="0" smtClean="0"/>
              <a:t>DINAMIS</a:t>
            </a:r>
            <a:endParaRPr lang="en-US" sz="2400" b="1" dirty="0" smtClean="0">
              <a:solidFill>
                <a:srgbClr val="003D62"/>
              </a:solidFill>
              <a:latin typeface="Tahoma" pitchFamily="34" charset="0"/>
            </a:endParaRPr>
          </a:p>
        </p:txBody>
      </p:sp>
      <p:sp>
        <p:nvSpPr>
          <p:cNvPr id="10243" name="Text Box 13"/>
          <p:cNvSpPr txBox="1">
            <a:spLocks noChangeArrowheads="1"/>
          </p:cNvSpPr>
          <p:nvPr/>
        </p:nvSpPr>
        <p:spPr bwMode="auto">
          <a:xfrm>
            <a:off x="304800" y="5334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7" rIns="91432" bIns="45717">
            <a:spAutoFit/>
          </a:bodyPr>
          <a:lstStyle/>
          <a:p>
            <a:pPr algn="r"/>
            <a:r>
              <a:rPr lang="en-US" sz="2400" b="1" u="sng" dirty="0">
                <a:solidFill>
                  <a:schemeClr val="tx2"/>
                </a:solidFill>
                <a:latin typeface="Trebuchet MS" panose="020B0603020202020204" pitchFamily="34" charset="0"/>
              </a:rPr>
              <a:t>PRESENTASI TUGAS AKHIR </a:t>
            </a:r>
            <a:r>
              <a:rPr lang="en-US" sz="2400" b="1" u="sng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- KI1502</a:t>
            </a:r>
            <a:endParaRPr lang="en-US" sz="2400" b="1" u="sng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10244" name="Text Box 29"/>
          <p:cNvSpPr txBox="1">
            <a:spLocks noChangeArrowheads="1"/>
          </p:cNvSpPr>
          <p:nvPr/>
        </p:nvSpPr>
        <p:spPr bwMode="auto">
          <a:xfrm>
            <a:off x="4876800" y="3657600"/>
            <a:ext cx="3962400" cy="1107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7" rIns="91432" bIns="45717">
            <a:spAutoFit/>
          </a:bodyPr>
          <a:lstStyle/>
          <a:p>
            <a:pPr algn="r"/>
            <a:r>
              <a:rPr lang="en-US" sz="2000" b="1" u="sng" dirty="0" err="1">
                <a:latin typeface="Tahoma" pitchFamily="34" charset="0"/>
              </a:rPr>
              <a:t>Penyusun</a:t>
            </a:r>
            <a:r>
              <a:rPr lang="en-US" sz="2000" b="1" u="sng" dirty="0">
                <a:latin typeface="Tahoma" pitchFamily="34" charset="0"/>
              </a:rPr>
              <a:t> </a:t>
            </a:r>
            <a:r>
              <a:rPr lang="en-US" sz="2000" b="1" u="sng" dirty="0" err="1">
                <a:latin typeface="Tahoma" pitchFamily="34" charset="0"/>
              </a:rPr>
              <a:t>Tugas</a:t>
            </a:r>
            <a:r>
              <a:rPr lang="en-US" sz="2000" b="1" u="sng" dirty="0">
                <a:latin typeface="Tahoma" pitchFamily="34" charset="0"/>
              </a:rPr>
              <a:t> </a:t>
            </a:r>
            <a:r>
              <a:rPr lang="en-US" sz="2000" b="1" u="sng" dirty="0" err="1" smtClean="0">
                <a:latin typeface="Tahoma" pitchFamily="34" charset="0"/>
              </a:rPr>
              <a:t>Akhir</a:t>
            </a:r>
            <a:r>
              <a:rPr lang="en-US" sz="2000" b="1" u="sng" dirty="0" smtClean="0">
                <a:latin typeface="Tahoma" pitchFamily="34" charset="0"/>
              </a:rPr>
              <a:t>:</a:t>
            </a:r>
            <a:endParaRPr lang="en-US" sz="2000" b="1" u="sng" dirty="0">
              <a:latin typeface="Tahoma" pitchFamily="34" charset="0"/>
            </a:endParaRPr>
          </a:p>
          <a:p>
            <a:pPr algn="r" eaLnBrk="0" hangingPunct="0"/>
            <a:r>
              <a:rPr lang="en-US" sz="2200" b="1" dirty="0" smtClean="0">
                <a:solidFill>
                  <a:srgbClr val="05050B"/>
                </a:solidFill>
                <a:latin typeface="Arial Narrow" pitchFamily="34" charset="0"/>
                <a:cs typeface="Arial" charset="0"/>
              </a:rPr>
              <a:t>Ivan Hendrajaya</a:t>
            </a:r>
            <a:endParaRPr lang="en-US" sz="2200" b="1" dirty="0">
              <a:solidFill>
                <a:srgbClr val="05050B"/>
              </a:solidFill>
              <a:latin typeface="Arial Narrow" pitchFamily="34" charset="0"/>
              <a:cs typeface="Arial" charset="0"/>
            </a:endParaRPr>
          </a:p>
          <a:p>
            <a:pPr algn="r" eaLnBrk="0" hangingPunct="0"/>
            <a:r>
              <a:rPr lang="en-US" sz="2200" b="1" dirty="0">
                <a:solidFill>
                  <a:srgbClr val="05050B"/>
                </a:solidFill>
                <a:latin typeface="Arial Narrow" pitchFamily="34" charset="0"/>
                <a:cs typeface="Arial" charset="0"/>
              </a:rPr>
              <a:t>(</a:t>
            </a:r>
            <a:r>
              <a:rPr lang="en-US" sz="2200" b="1" dirty="0" smtClean="0">
                <a:solidFill>
                  <a:srgbClr val="05050B"/>
                </a:solidFill>
                <a:latin typeface="Arial Narrow" pitchFamily="34" charset="0"/>
                <a:cs typeface="Arial" charset="0"/>
              </a:rPr>
              <a:t>NRP 5111 100 063)</a:t>
            </a:r>
            <a:endParaRPr lang="en-US" sz="2200" b="1" dirty="0">
              <a:solidFill>
                <a:srgbClr val="05050B"/>
              </a:solidFill>
              <a:latin typeface="Arial Narrow" pitchFamily="34" charset="0"/>
              <a:cs typeface="Arial" charset="0"/>
            </a:endParaRPr>
          </a:p>
        </p:txBody>
      </p:sp>
      <p:sp>
        <p:nvSpPr>
          <p:cNvPr id="10245" name="Text Box 30"/>
          <p:cNvSpPr txBox="1">
            <a:spLocks noChangeArrowheads="1"/>
          </p:cNvSpPr>
          <p:nvPr/>
        </p:nvSpPr>
        <p:spPr bwMode="auto">
          <a:xfrm>
            <a:off x="4876800" y="5181600"/>
            <a:ext cx="3962400" cy="107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7" rIns="91432" bIns="45717">
            <a:spAutoFit/>
          </a:bodyPr>
          <a:lstStyle/>
          <a:p>
            <a:pPr algn="r"/>
            <a:r>
              <a:rPr lang="en-US" sz="2000" b="1" u="sng" dirty="0" err="1">
                <a:latin typeface="Tahoma" pitchFamily="34" charset="0"/>
              </a:rPr>
              <a:t>Dosen</a:t>
            </a:r>
            <a:r>
              <a:rPr lang="en-US" sz="2000" b="1" u="sng" dirty="0">
                <a:latin typeface="Tahoma" pitchFamily="34" charset="0"/>
              </a:rPr>
              <a:t> </a:t>
            </a:r>
            <a:r>
              <a:rPr lang="en-US" sz="2000" b="1" u="sng" dirty="0" err="1" smtClean="0">
                <a:latin typeface="Tahoma" pitchFamily="34" charset="0"/>
              </a:rPr>
              <a:t>Pembimbing</a:t>
            </a:r>
            <a:r>
              <a:rPr lang="en-US" sz="2000" b="1" u="sng" dirty="0" smtClean="0">
                <a:latin typeface="Tahoma" pitchFamily="34" charset="0"/>
              </a:rPr>
              <a:t>:</a:t>
            </a:r>
            <a:endParaRPr lang="en-US" sz="2000" b="1" u="sng" dirty="0">
              <a:latin typeface="Tahoma" pitchFamily="34" charset="0"/>
            </a:endParaRPr>
          </a:p>
          <a:p>
            <a:pPr algn="r"/>
            <a:r>
              <a:rPr lang="en-US" sz="2200" b="1" dirty="0">
                <a:solidFill>
                  <a:srgbClr val="05050B"/>
                </a:solidFill>
                <a:latin typeface="Arial Narrow" pitchFamily="34" charset="0"/>
              </a:rPr>
              <a:t>Ahmad </a:t>
            </a:r>
            <a:r>
              <a:rPr lang="en-US" sz="2200" b="1" dirty="0" err="1">
                <a:solidFill>
                  <a:srgbClr val="05050B"/>
                </a:solidFill>
                <a:latin typeface="Arial Narrow" pitchFamily="34" charset="0"/>
              </a:rPr>
              <a:t>Saikhu</a:t>
            </a:r>
            <a:r>
              <a:rPr lang="en-US" sz="2200" b="1" dirty="0">
                <a:solidFill>
                  <a:srgbClr val="05050B"/>
                </a:solidFill>
                <a:latin typeface="Arial Narrow" pitchFamily="34" charset="0"/>
              </a:rPr>
              <a:t>, </a:t>
            </a:r>
            <a:r>
              <a:rPr lang="en-US" sz="2200" b="1" dirty="0" err="1" smtClean="0">
                <a:solidFill>
                  <a:srgbClr val="05050B"/>
                </a:solidFill>
                <a:latin typeface="Arial Narrow" pitchFamily="34" charset="0"/>
              </a:rPr>
              <a:t>S.Si</a:t>
            </a:r>
            <a:r>
              <a:rPr lang="en-US" sz="2200" b="1" dirty="0" smtClean="0">
                <a:solidFill>
                  <a:srgbClr val="05050B"/>
                </a:solidFill>
                <a:latin typeface="Arial Narrow" pitchFamily="34" charset="0"/>
              </a:rPr>
              <a:t>., M.T</a:t>
            </a:r>
            <a:r>
              <a:rPr lang="en-US" sz="2200" b="1" dirty="0">
                <a:solidFill>
                  <a:srgbClr val="05050B"/>
                </a:solidFill>
                <a:latin typeface="Arial Narrow" pitchFamily="34" charset="0"/>
              </a:rPr>
              <a:t>.</a:t>
            </a:r>
          </a:p>
          <a:p>
            <a:pPr algn="r"/>
            <a:r>
              <a:rPr lang="en-US" sz="2200" b="1" dirty="0" err="1" smtClean="0">
                <a:solidFill>
                  <a:srgbClr val="05050B"/>
                </a:solidFill>
                <a:latin typeface="Arial Narrow" pitchFamily="34" charset="0"/>
              </a:rPr>
              <a:t>Rully</a:t>
            </a:r>
            <a:r>
              <a:rPr lang="en-US" sz="2200" b="1" dirty="0" smtClean="0">
                <a:solidFill>
                  <a:srgbClr val="05050B"/>
                </a:solidFill>
                <a:latin typeface="Arial Narrow" pitchFamily="34" charset="0"/>
              </a:rPr>
              <a:t> </a:t>
            </a:r>
            <a:r>
              <a:rPr lang="en-US" sz="2200" b="1" dirty="0" err="1">
                <a:solidFill>
                  <a:srgbClr val="05050B"/>
                </a:solidFill>
                <a:latin typeface="Arial Narrow" pitchFamily="34" charset="0"/>
              </a:rPr>
              <a:t>Soelaiman</a:t>
            </a:r>
            <a:r>
              <a:rPr lang="en-US" sz="2200" b="1" dirty="0">
                <a:solidFill>
                  <a:srgbClr val="05050B"/>
                </a:solidFill>
                <a:latin typeface="Arial Narrow" pitchFamily="34" charset="0"/>
              </a:rPr>
              <a:t>, </a:t>
            </a:r>
            <a:r>
              <a:rPr lang="en-US" sz="2200" b="1" dirty="0" err="1" smtClean="0">
                <a:solidFill>
                  <a:srgbClr val="05050B"/>
                </a:solidFill>
                <a:latin typeface="Arial Narrow" pitchFamily="34" charset="0"/>
              </a:rPr>
              <a:t>S.Kom</a:t>
            </a:r>
            <a:r>
              <a:rPr lang="en-US" sz="2200" b="1" dirty="0" smtClean="0">
                <a:solidFill>
                  <a:srgbClr val="05050B"/>
                </a:solidFill>
                <a:latin typeface="Arial Narrow" pitchFamily="34" charset="0"/>
              </a:rPr>
              <a:t>., </a:t>
            </a:r>
            <a:r>
              <a:rPr lang="en-US" sz="2200" b="1" dirty="0" err="1" smtClean="0">
                <a:solidFill>
                  <a:srgbClr val="05050B"/>
                </a:solidFill>
                <a:latin typeface="Arial Narrow" pitchFamily="34" charset="0"/>
              </a:rPr>
              <a:t>M.Kom</a:t>
            </a:r>
            <a:r>
              <a:rPr lang="en-US" sz="2200" b="1" dirty="0" smtClean="0">
                <a:solidFill>
                  <a:srgbClr val="05050B"/>
                </a:solidFill>
                <a:latin typeface="Arial Narrow" pitchFamily="34" charset="0"/>
              </a:rPr>
              <a:t>.</a:t>
            </a:r>
            <a:endParaRPr lang="en-US" sz="2200" b="1" dirty="0">
              <a:solidFill>
                <a:srgbClr val="05050B"/>
              </a:solidFill>
              <a:latin typeface="Arial Narrow" pitchFamily="34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smtClean="0"/>
              <a:t> KI1502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slow" advTm="2669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799" y="1524000"/>
            <a:ext cx="85344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peperangan</a:t>
            </a:r>
            <a:r>
              <a:rPr lang="en-US" dirty="0"/>
              <a:t> </a:t>
            </a:r>
            <a:r>
              <a:rPr lang="en-US" dirty="0" err="1"/>
              <a:t>dimungkinkan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dibom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musuh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dilewati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 startAt="6"/>
            </a:pPr>
            <a:endParaRPr lang="en-US" dirty="0" smtClean="0">
              <a:latin typeface="+mn-lt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dirty="0" err="1" smtClean="0">
                <a:latin typeface="+mn-lt"/>
              </a:rPr>
              <a:t>Selain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itu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dimungkinkan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ditemukan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sebuah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jalan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baru</a:t>
            </a:r>
            <a:r>
              <a:rPr lang="en-US" dirty="0" smtClean="0">
                <a:latin typeface="+mn-lt"/>
              </a:rPr>
              <a:t> yang </a:t>
            </a:r>
            <a:r>
              <a:rPr lang="en-US" dirty="0" err="1" smtClean="0">
                <a:latin typeface="+mn-lt"/>
              </a:rPr>
              <a:t>dapat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dilewati</a:t>
            </a:r>
            <a:r>
              <a:rPr lang="en-US" dirty="0" smtClean="0">
                <a:latin typeface="+mn-lt"/>
              </a:rPr>
              <a:t>.</a:t>
            </a:r>
          </a:p>
          <a:p>
            <a:pPr marL="342900" indent="-342900">
              <a:buFont typeface="+mj-lt"/>
              <a:buAutoNum type="arabicPeriod" startAt="6"/>
            </a:pPr>
            <a:endParaRPr lang="en-US" dirty="0">
              <a:latin typeface="+mn-lt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dirty="0" err="1" smtClean="0">
                <a:latin typeface="+mn-lt"/>
              </a:rPr>
              <a:t>Diberikan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informasi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mengenai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keadaan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awal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dari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medan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perang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 smtClean="0">
                <a:latin typeface="+mn-lt"/>
              </a:rPr>
              <a:t>informasi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dari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prajurit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mengenai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jalan</a:t>
            </a:r>
            <a:r>
              <a:rPr lang="en-US" dirty="0" smtClean="0">
                <a:latin typeface="+mn-lt"/>
              </a:rPr>
              <a:t> yang </a:t>
            </a:r>
            <a:r>
              <a:rPr lang="en-US" dirty="0" err="1" smtClean="0">
                <a:latin typeface="+mn-lt"/>
              </a:rPr>
              <a:t>dibom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atau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jalan</a:t>
            </a:r>
            <a:r>
              <a:rPr lang="en-US" dirty="0" smtClean="0">
                <a:latin typeface="+mn-lt"/>
              </a:rPr>
              <a:t> yang </a:t>
            </a:r>
            <a:r>
              <a:rPr lang="en-US" dirty="0" err="1" smtClean="0">
                <a:latin typeface="+mn-lt"/>
              </a:rPr>
              <a:t>ditemukan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harus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digunakan</a:t>
            </a:r>
            <a:r>
              <a:rPr lang="en-US" dirty="0" smtClean="0">
                <a:latin typeface="+mn-lt"/>
              </a:rPr>
              <a:t> agar </a:t>
            </a:r>
            <a:r>
              <a:rPr lang="en-US" dirty="0" err="1" smtClean="0">
                <a:latin typeface="+mn-lt"/>
              </a:rPr>
              <a:t>komandan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perang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terpendek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basis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titik-titik</a:t>
            </a:r>
            <a:r>
              <a:rPr lang="en-US" dirty="0"/>
              <a:t> </a:t>
            </a:r>
            <a:r>
              <a:rPr lang="en-US" dirty="0" err="1" smtClean="0"/>
              <a:t>strategis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terbaru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 startAt="6"/>
            </a:pPr>
            <a:endParaRPr lang="en-US" dirty="0">
              <a:latin typeface="+mn-lt"/>
            </a:endParaRPr>
          </a:p>
          <a:p>
            <a:pPr marL="342900" indent="-342900">
              <a:buFont typeface="+mj-lt"/>
              <a:buAutoNum type="arabicPeriod" startAt="6"/>
            </a:pPr>
            <a:r>
              <a:rPr lang="en-US" dirty="0" err="1" smtClean="0">
                <a:latin typeface="+mn-lt"/>
              </a:rPr>
              <a:t>Permasalahan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tersebut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dapat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dimodelkan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dalam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bentuk</a:t>
            </a:r>
            <a:r>
              <a:rPr lang="en-US" dirty="0" smtClean="0">
                <a:latin typeface="+mn-lt"/>
              </a:rPr>
              <a:t> graph </a:t>
            </a:r>
            <a:r>
              <a:rPr lang="en-US" dirty="0" err="1" smtClean="0">
                <a:latin typeface="+mn-lt"/>
              </a:rPr>
              <a:t>dengan</a:t>
            </a:r>
            <a:r>
              <a:rPr lang="en-US" dirty="0" smtClean="0">
                <a:latin typeface="+mn-lt"/>
              </a:rPr>
              <a:t> vertex </a:t>
            </a:r>
            <a:r>
              <a:rPr lang="en-US" dirty="0" err="1" smtClean="0">
                <a:latin typeface="+mn-lt"/>
              </a:rPr>
              <a:t>merepresentasikan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titik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strategis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dan</a:t>
            </a:r>
            <a:r>
              <a:rPr lang="en-US" dirty="0" smtClean="0">
                <a:latin typeface="+mn-lt"/>
              </a:rPr>
              <a:t> edge </a:t>
            </a:r>
            <a:r>
              <a:rPr lang="en-US" dirty="0" err="1" smtClean="0">
                <a:latin typeface="+mn-lt"/>
              </a:rPr>
              <a:t>merepresentasikan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jalan</a:t>
            </a:r>
            <a:r>
              <a:rPr lang="en-US" dirty="0" smtClean="0">
                <a:latin typeface="+mn-lt"/>
              </a:rPr>
              <a:t>.</a:t>
            </a:r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smtClean="0">
                <a:solidFill>
                  <a:schemeClr val="bg1"/>
                </a:solidFill>
                <a:latin typeface="Trebuchet MS" pitchFamily="34" charset="0"/>
              </a:rPr>
              <a:t>DESKRIPSI PERMASALAHAN (</a:t>
            </a:r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2)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625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799" y="1524000"/>
            <a:ext cx="8534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+mn-lt"/>
              </a:rPr>
              <a:t>Masukan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terdiri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dari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beberapa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kasus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uji</a:t>
            </a:r>
            <a:r>
              <a:rPr lang="en-US" dirty="0">
                <a:latin typeface="+mn-lt"/>
              </a:rPr>
              <a:t>, format </a:t>
            </a:r>
            <a:r>
              <a:rPr lang="en-US" dirty="0" err="1">
                <a:latin typeface="+mn-lt"/>
              </a:rPr>
              <a:t>masukan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setiap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kasus</a:t>
            </a:r>
            <a:r>
              <a:rPr lang="en-US" dirty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uji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ditunjukkan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dalam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gambar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dibawah</a:t>
            </a:r>
            <a:r>
              <a:rPr lang="en-US" dirty="0" smtClean="0">
                <a:latin typeface="+mn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+mn-lt"/>
              </a:rPr>
              <a:t>Masukan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berakhir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jika</a:t>
            </a:r>
            <a:r>
              <a:rPr lang="en-US" dirty="0">
                <a:latin typeface="+mn-lt"/>
              </a:rPr>
              <a:t> N = M = 0</a:t>
            </a:r>
            <a:endParaRPr lang="en-US" dirty="0" smtClean="0">
              <a:latin typeface="+mn-lt"/>
            </a:endParaRPr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FORMAT MASUKAN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43199" y="3048000"/>
            <a:ext cx="3657600" cy="30469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M</a:t>
            </a:r>
          </a:p>
          <a:p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sz="2400" i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lang="en-US" sz="2400" i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US" sz="2400" i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sz="2400" i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400" i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W</a:t>
            </a:r>
            <a:r>
              <a:rPr lang="en-US" sz="2400" i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en-US" sz="2400" i="1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  <a:p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'P' V</a:t>
            </a:r>
          </a:p>
          <a:p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'I' U V W</a:t>
            </a:r>
            <a:endParaRPr lang="en-US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'R'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U </a:t>
            </a:r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endParaRPr lang="en-US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ight Brace 1"/>
          <p:cNvSpPr/>
          <p:nvPr/>
        </p:nvSpPr>
        <p:spPr bwMode="auto">
          <a:xfrm>
            <a:off x="4571999" y="4949952"/>
            <a:ext cx="155448" cy="1069848"/>
          </a:xfrm>
          <a:prstGeom prst="rightBrac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Right Brace 10"/>
          <p:cNvSpPr/>
          <p:nvPr/>
        </p:nvSpPr>
        <p:spPr bwMode="auto">
          <a:xfrm>
            <a:off x="4575046" y="3502152"/>
            <a:ext cx="152401" cy="1069848"/>
          </a:xfrm>
          <a:prstGeom prst="rightBrac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7447" y="385241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M </a:t>
            </a:r>
            <a:r>
              <a:rPr lang="en-US" dirty="0" err="1" smtClean="0">
                <a:latin typeface="+mn-lt"/>
              </a:rPr>
              <a:t>baris</a:t>
            </a:r>
            <a:endParaRPr lang="en-US" dirty="0">
              <a:latin typeface="+mn-lt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743199" y="3105329"/>
            <a:ext cx="381001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27446" y="530021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Q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baris</a:t>
            </a:r>
            <a:endParaRPr lang="en-US" dirty="0">
              <a:latin typeface="+mn-lt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075650" y="3105329"/>
            <a:ext cx="381001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803006" y="3477797"/>
            <a:ext cx="381001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243814" y="3474720"/>
            <a:ext cx="381001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3689026" y="3477797"/>
            <a:ext cx="381001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2743198" y="4572000"/>
            <a:ext cx="381001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2743200" y="4899010"/>
            <a:ext cx="1216152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743200" y="5288542"/>
            <a:ext cx="1828800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743200" y="5656305"/>
            <a:ext cx="1527048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" y="304800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Banyak</a:t>
            </a:r>
            <a:r>
              <a:rPr lang="en-US" dirty="0" smtClean="0">
                <a:latin typeface="+mn-lt"/>
              </a:rPr>
              <a:t> vertex</a:t>
            </a:r>
            <a:endParaRPr lang="en-US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" y="3355848"/>
            <a:ext cx="14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Banyak</a:t>
            </a:r>
            <a:r>
              <a:rPr lang="en-US" dirty="0" smtClean="0">
                <a:latin typeface="+mn-lt"/>
              </a:rPr>
              <a:t> edge</a:t>
            </a:r>
            <a:endParaRPr lang="en-US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" y="3657600"/>
            <a:ext cx="1660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Vertex </a:t>
            </a:r>
            <a:r>
              <a:rPr lang="en-US" dirty="0" err="1" smtClean="0">
                <a:latin typeface="+mn-lt"/>
              </a:rPr>
              <a:t>sumber</a:t>
            </a:r>
            <a:endParaRPr lang="en-US" dirty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" y="3959352"/>
            <a:ext cx="1551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Vertex </a:t>
            </a:r>
            <a:r>
              <a:rPr lang="en-US" dirty="0" err="1" smtClean="0">
                <a:latin typeface="+mn-lt"/>
              </a:rPr>
              <a:t>tujuan</a:t>
            </a:r>
            <a:endParaRPr lang="en-US" dirty="0"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7200" y="4270248"/>
            <a:ext cx="134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Bobot</a:t>
            </a:r>
            <a:r>
              <a:rPr lang="en-US" dirty="0" smtClean="0">
                <a:latin typeface="+mn-lt"/>
              </a:rPr>
              <a:t> edge</a:t>
            </a:r>
            <a:endParaRPr lang="en-US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7200" y="4572000"/>
            <a:ext cx="172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Banyak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operasi</a:t>
            </a:r>
            <a:endParaRPr lang="en-US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7200" y="4873752"/>
            <a:ext cx="1528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Operasi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kueri</a:t>
            </a:r>
            <a:endParaRPr lang="en-US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200" y="5184648"/>
            <a:ext cx="1835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Operasi</a:t>
            </a:r>
            <a:endParaRPr lang="en-US" dirty="0">
              <a:latin typeface="+mn-lt"/>
            </a:endParaRPr>
          </a:p>
          <a:p>
            <a:r>
              <a:rPr lang="en-US" dirty="0" err="1" smtClean="0">
                <a:latin typeface="+mn-lt"/>
              </a:rPr>
              <a:t>penyisipan</a:t>
            </a:r>
            <a:r>
              <a:rPr lang="en-US" dirty="0" smtClean="0">
                <a:latin typeface="+mn-lt"/>
              </a:rPr>
              <a:t> edge</a:t>
            </a:r>
            <a:endParaRPr lang="en-US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7200" y="5486400"/>
            <a:ext cx="2122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Operasi</a:t>
            </a:r>
            <a:endParaRPr lang="en-US" dirty="0">
              <a:latin typeface="+mn-lt"/>
            </a:endParaRPr>
          </a:p>
          <a:p>
            <a:r>
              <a:rPr lang="en-US" dirty="0" err="1" smtClean="0">
                <a:latin typeface="+mn-lt"/>
              </a:rPr>
              <a:t>penghapusan</a:t>
            </a:r>
            <a:r>
              <a:rPr lang="en-US" dirty="0" smtClean="0">
                <a:latin typeface="+mn-lt"/>
              </a:rPr>
              <a:t> edge</a:t>
            </a:r>
            <a:endParaRPr lang="en-US" dirty="0">
              <a:latin typeface="+mn-lt"/>
            </a:endParaRPr>
          </a:p>
        </p:txBody>
      </p:sp>
      <p:cxnSp>
        <p:nvCxnSpPr>
          <p:cNvPr id="33" name="Straight Arrow Connector 32"/>
          <p:cNvCxnSpPr>
            <a:stCxn id="23" idx="3"/>
            <a:endCxn id="13" idx="2"/>
          </p:cNvCxnSpPr>
          <p:nvPr/>
        </p:nvCxnSpPr>
        <p:spPr bwMode="auto">
          <a:xfrm>
            <a:off x="2103805" y="3232666"/>
            <a:ext cx="639394" cy="6316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24" idx="3"/>
            <a:endCxn id="14" idx="2"/>
          </p:cNvCxnSpPr>
          <p:nvPr/>
        </p:nvCxnSpPr>
        <p:spPr bwMode="auto">
          <a:xfrm flipV="1">
            <a:off x="1947801" y="3295829"/>
            <a:ext cx="1127849" cy="24468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stCxn id="25" idx="3"/>
            <a:endCxn id="15" idx="2"/>
          </p:cNvCxnSpPr>
          <p:nvPr/>
        </p:nvCxnSpPr>
        <p:spPr bwMode="auto">
          <a:xfrm flipV="1">
            <a:off x="2117270" y="3668297"/>
            <a:ext cx="685736" cy="17396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26" idx="3"/>
            <a:endCxn id="16" idx="2"/>
          </p:cNvCxnSpPr>
          <p:nvPr/>
        </p:nvCxnSpPr>
        <p:spPr bwMode="auto">
          <a:xfrm flipV="1">
            <a:off x="2008266" y="3665220"/>
            <a:ext cx="1235548" cy="47879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>
            <a:stCxn id="27" idx="3"/>
            <a:endCxn id="17" idx="2"/>
          </p:cNvCxnSpPr>
          <p:nvPr/>
        </p:nvCxnSpPr>
        <p:spPr bwMode="auto">
          <a:xfrm flipV="1">
            <a:off x="1806800" y="3668297"/>
            <a:ext cx="1882226" cy="7866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>
            <a:stCxn id="28" idx="3"/>
            <a:endCxn id="18" idx="2"/>
          </p:cNvCxnSpPr>
          <p:nvPr/>
        </p:nvCxnSpPr>
        <p:spPr bwMode="auto">
          <a:xfrm>
            <a:off x="2179466" y="4756666"/>
            <a:ext cx="563732" cy="58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29" idx="3"/>
            <a:endCxn id="20" idx="2"/>
          </p:cNvCxnSpPr>
          <p:nvPr/>
        </p:nvCxnSpPr>
        <p:spPr bwMode="auto">
          <a:xfrm>
            <a:off x="1986016" y="5058418"/>
            <a:ext cx="757184" cy="310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endCxn id="21" idx="2"/>
          </p:cNvCxnSpPr>
          <p:nvPr/>
        </p:nvCxnSpPr>
        <p:spPr bwMode="auto">
          <a:xfrm flipV="1">
            <a:off x="2478104" y="5479042"/>
            <a:ext cx="265096" cy="238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endCxn id="22" idx="2"/>
          </p:cNvCxnSpPr>
          <p:nvPr/>
        </p:nvCxnSpPr>
        <p:spPr bwMode="auto">
          <a:xfrm flipV="1">
            <a:off x="2626025" y="5846805"/>
            <a:ext cx="117175" cy="2059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293253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2" grpId="0" animBg="1"/>
      <p:bldP spid="2" grpId="1" animBg="1"/>
      <p:bldP spid="11" grpId="0" animBg="1"/>
      <p:bldP spid="11" grpId="1" animBg="1"/>
      <p:bldP spid="7" grpId="0"/>
      <p:bldP spid="7" grpId="1"/>
      <p:bldP spid="13" grpId="0" animBg="1"/>
      <p:bldP spid="13" grpId="1" animBg="1"/>
      <p:bldP spid="12" grpId="0"/>
      <p:bldP spid="12" grpId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CONTOH MASUKAN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15240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Masukan</a:t>
            </a:r>
            <a:endParaRPr lang="en-US" dirty="0" smtClean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1981200"/>
            <a:ext cx="1828800" cy="378565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3 3</a:t>
            </a:r>
          </a:p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1 2 2</a:t>
            </a:r>
          </a:p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2 3 3</a:t>
            </a:r>
          </a:p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1 3 4</a:t>
            </a:r>
          </a:p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P 3</a:t>
            </a:r>
          </a:p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 2 3</a:t>
            </a:r>
          </a:p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P 3</a:t>
            </a:r>
          </a:p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I 2 3 1</a:t>
            </a:r>
          </a:p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P 3</a:t>
            </a:r>
            <a:endParaRPr lang="en-US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0" y="1527048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Graph</a:t>
            </a:r>
            <a:endParaRPr lang="en-US" dirty="0" smtClean="0">
              <a:latin typeface="+mn-lt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3355848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184648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270248" y="3355848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Straight Arrow Connector 6"/>
          <p:cNvCxnSpPr>
            <a:stCxn id="2" idx="6"/>
            <a:endCxn id="12" idx="2"/>
          </p:cNvCxnSpPr>
          <p:nvPr/>
        </p:nvCxnSpPr>
        <p:spPr bwMode="auto">
          <a:xfrm>
            <a:off x="3968496" y="2436876"/>
            <a:ext cx="121615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12" idx="4"/>
            <a:endCxn id="13" idx="6"/>
          </p:cNvCxnSpPr>
          <p:nvPr/>
        </p:nvCxnSpPr>
        <p:spPr bwMode="auto">
          <a:xfrm flipH="1">
            <a:off x="4882896" y="2743200"/>
            <a:ext cx="608076" cy="9189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2" idx="4"/>
            <a:endCxn id="13" idx="2"/>
          </p:cNvCxnSpPr>
          <p:nvPr/>
        </p:nvCxnSpPr>
        <p:spPr bwMode="auto">
          <a:xfrm>
            <a:off x="3662172" y="2743200"/>
            <a:ext cx="608076" cy="9189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 Box 35"/>
          <p:cNvSpPr txBox="1">
            <a:spLocks noChangeArrowheads="1"/>
          </p:cNvSpPr>
          <p:nvPr/>
        </p:nvSpPr>
        <p:spPr bwMode="auto">
          <a:xfrm>
            <a:off x="4342168" y="2026461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PMingLiU" pitchFamily="18" charset="-120"/>
              </a:rPr>
              <a:t>2</a:t>
            </a:r>
          </a:p>
        </p:txBody>
      </p:sp>
      <p:sp>
        <p:nvSpPr>
          <p:cNvPr id="24" name="Text Box 35"/>
          <p:cNvSpPr txBox="1">
            <a:spLocks noChangeArrowheads="1"/>
          </p:cNvSpPr>
          <p:nvPr/>
        </p:nvSpPr>
        <p:spPr bwMode="auto">
          <a:xfrm>
            <a:off x="5173983" y="300654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25" name="Text Box 35"/>
          <p:cNvSpPr txBox="1">
            <a:spLocks noChangeArrowheads="1"/>
          </p:cNvSpPr>
          <p:nvPr/>
        </p:nvSpPr>
        <p:spPr bwMode="auto">
          <a:xfrm>
            <a:off x="3526611" y="3005215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 smtClean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54914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2" grpId="0" animBg="1"/>
      <p:bldP spid="12" grpId="0" animBg="1"/>
      <p:bldP spid="13" grpId="0" animBg="1"/>
      <p:bldP spid="23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799" y="1524000"/>
            <a:ext cx="8534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+mn-lt"/>
              </a:rPr>
              <a:t>Untuk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setiap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>
                <a:latin typeface="+mn-lt"/>
              </a:rPr>
              <a:t>kasus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uji</a:t>
            </a:r>
            <a:r>
              <a:rPr lang="en-US" dirty="0">
                <a:latin typeface="+mn-lt"/>
              </a:rPr>
              <a:t>, format </a:t>
            </a:r>
            <a:r>
              <a:rPr lang="en-US" dirty="0" err="1" smtClean="0">
                <a:latin typeface="+mn-lt"/>
              </a:rPr>
              <a:t>keluaran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ditunjukkan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dalam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gambar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dibawah</a:t>
            </a:r>
            <a:r>
              <a:rPr lang="en-US" dirty="0" smtClean="0">
                <a:latin typeface="+mn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+mn-lt"/>
              </a:rPr>
              <a:t>Keluarkan</a:t>
            </a:r>
            <a:r>
              <a:rPr lang="en-US" dirty="0" smtClean="0">
                <a:latin typeface="+mn-lt"/>
              </a:rPr>
              <a:t> K </a:t>
            </a:r>
            <a:r>
              <a:rPr lang="en-US" dirty="0" err="1" smtClean="0">
                <a:latin typeface="+mn-lt"/>
              </a:rPr>
              <a:t>baris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dimana</a:t>
            </a:r>
            <a:r>
              <a:rPr lang="en-US" dirty="0" smtClean="0">
                <a:latin typeface="+mn-lt"/>
              </a:rPr>
              <a:t> K </a:t>
            </a:r>
            <a:r>
              <a:rPr lang="en-US" dirty="0" err="1" smtClean="0">
                <a:latin typeface="+mn-lt"/>
              </a:rPr>
              <a:t>adalah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banyaknya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>
                <a:latin typeface="+mn-lt"/>
              </a:rPr>
              <a:t>operasi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'P' </a:t>
            </a:r>
            <a:r>
              <a:rPr lang="en-US" dirty="0" err="1">
                <a:latin typeface="+mn-lt"/>
              </a:rPr>
              <a:t>pada</a:t>
            </a:r>
            <a:r>
              <a:rPr lang="en-US" dirty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masukan</a:t>
            </a:r>
            <a:r>
              <a:rPr lang="en-US" dirty="0" smtClean="0">
                <a:latin typeface="+mn-lt"/>
              </a:rPr>
              <a:t>. </a:t>
            </a:r>
            <a:r>
              <a:rPr lang="en-US" dirty="0" err="1" smtClean="0">
                <a:latin typeface="+mn-lt"/>
              </a:rPr>
              <a:t>Jika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vertex </a:t>
            </a:r>
            <a:r>
              <a:rPr lang="en-US" dirty="0" err="1">
                <a:latin typeface="+mn-lt"/>
              </a:rPr>
              <a:t>tujuan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tidak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terhubung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dengan</a:t>
            </a:r>
            <a:r>
              <a:rPr lang="en-US" dirty="0">
                <a:latin typeface="+mn-lt"/>
              </a:rPr>
              <a:t> vertex </a:t>
            </a:r>
            <a:r>
              <a:rPr lang="en-US" dirty="0" err="1">
                <a:latin typeface="+mn-lt"/>
              </a:rPr>
              <a:t>sumber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maka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keluarkan</a:t>
            </a:r>
            <a:r>
              <a:rPr lang="en-US" dirty="0">
                <a:latin typeface="+mn-lt"/>
              </a:rPr>
              <a:t> -1.</a:t>
            </a:r>
            <a:endParaRPr lang="en-US" dirty="0" smtClean="0">
              <a:latin typeface="+mn-lt"/>
            </a:endParaRPr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FORMAT KELUARAN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43199" y="3048000"/>
            <a:ext cx="36576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400" i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2400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sz="2400" i="1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endParaRPr lang="en-US" sz="2400" i="1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ight Brace 10"/>
          <p:cNvSpPr/>
          <p:nvPr/>
        </p:nvSpPr>
        <p:spPr bwMode="auto">
          <a:xfrm>
            <a:off x="4572000" y="3121152"/>
            <a:ext cx="152401" cy="1069848"/>
          </a:xfrm>
          <a:prstGeom prst="rightBrac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1" y="347472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baris</a:t>
            </a:r>
            <a:endParaRPr lang="en-US" dirty="0">
              <a:latin typeface="+mn-lt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807208" y="3108960"/>
            <a:ext cx="381001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" y="3048000"/>
            <a:ext cx="1243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Jarak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jalur</a:t>
            </a:r>
            <a:endParaRPr lang="en-US" dirty="0" smtClean="0">
              <a:latin typeface="+mn-lt"/>
            </a:endParaRPr>
          </a:p>
          <a:p>
            <a:r>
              <a:rPr lang="en-US" dirty="0" err="1" smtClean="0">
                <a:latin typeface="+mn-lt"/>
              </a:rPr>
              <a:t>terpendek</a:t>
            </a:r>
            <a:endParaRPr lang="en-US" dirty="0">
              <a:latin typeface="+mn-lt"/>
            </a:endParaRPr>
          </a:p>
        </p:txBody>
      </p:sp>
      <p:cxnSp>
        <p:nvCxnSpPr>
          <p:cNvPr id="33" name="Straight Arrow Connector 32"/>
          <p:cNvCxnSpPr>
            <a:stCxn id="23" idx="3"/>
            <a:endCxn id="13" idx="2"/>
          </p:cNvCxnSpPr>
          <p:nvPr/>
        </p:nvCxnSpPr>
        <p:spPr bwMode="auto">
          <a:xfrm flipV="1">
            <a:off x="1700682" y="3299460"/>
            <a:ext cx="1106526" cy="7170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215936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1" grpId="1" animBg="1"/>
      <p:bldP spid="7" grpId="0"/>
      <p:bldP spid="7" grpId="1"/>
      <p:bldP spid="13" grpId="0" animBg="1"/>
      <p:bldP spid="13" grpId="1" animBg="1"/>
      <p:bldP spid="23" grpId="0"/>
      <p:bldP spid="2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CONTOH KELUARAN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15240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Masukan</a:t>
            </a:r>
            <a:endParaRPr lang="en-US" dirty="0" smtClean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1981200"/>
            <a:ext cx="1828800" cy="378565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3 3</a:t>
            </a:r>
          </a:p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1 2 2</a:t>
            </a:r>
          </a:p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2 3 3</a:t>
            </a:r>
          </a:p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1 3 4</a:t>
            </a:r>
          </a:p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P 3</a:t>
            </a:r>
          </a:p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 2 3</a:t>
            </a:r>
          </a:p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P 3</a:t>
            </a:r>
          </a:p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I 2 3 1</a:t>
            </a:r>
          </a:p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P 3</a:t>
            </a:r>
            <a:endParaRPr lang="en-US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0" y="1527048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Graph</a:t>
            </a:r>
            <a:endParaRPr lang="en-US" dirty="0" smtClean="0">
              <a:latin typeface="+mn-lt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3355848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184648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270248" y="3355848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Straight Arrow Connector 6"/>
          <p:cNvCxnSpPr>
            <a:stCxn id="2" idx="6"/>
            <a:endCxn id="12" idx="2"/>
          </p:cNvCxnSpPr>
          <p:nvPr/>
        </p:nvCxnSpPr>
        <p:spPr bwMode="auto">
          <a:xfrm>
            <a:off x="3968496" y="2436876"/>
            <a:ext cx="121615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12" idx="4"/>
            <a:endCxn id="13" idx="6"/>
          </p:cNvCxnSpPr>
          <p:nvPr/>
        </p:nvCxnSpPr>
        <p:spPr bwMode="auto">
          <a:xfrm flipH="1">
            <a:off x="4882896" y="2743200"/>
            <a:ext cx="608076" cy="9189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2" idx="4"/>
            <a:endCxn id="13" idx="2"/>
          </p:cNvCxnSpPr>
          <p:nvPr/>
        </p:nvCxnSpPr>
        <p:spPr bwMode="auto">
          <a:xfrm>
            <a:off x="3662172" y="2743200"/>
            <a:ext cx="608076" cy="9189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 Box 35"/>
          <p:cNvSpPr txBox="1">
            <a:spLocks noChangeArrowheads="1"/>
          </p:cNvSpPr>
          <p:nvPr/>
        </p:nvSpPr>
        <p:spPr bwMode="auto">
          <a:xfrm>
            <a:off x="4342168" y="2026461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PMingLiU" pitchFamily="18" charset="-120"/>
              </a:rPr>
              <a:t>2</a:t>
            </a:r>
          </a:p>
        </p:txBody>
      </p:sp>
      <p:sp>
        <p:nvSpPr>
          <p:cNvPr id="24" name="Text Box 35"/>
          <p:cNvSpPr txBox="1">
            <a:spLocks noChangeArrowheads="1"/>
          </p:cNvSpPr>
          <p:nvPr/>
        </p:nvSpPr>
        <p:spPr bwMode="auto">
          <a:xfrm>
            <a:off x="5173983" y="300654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25" name="Text Box 35"/>
          <p:cNvSpPr txBox="1">
            <a:spLocks noChangeArrowheads="1"/>
          </p:cNvSpPr>
          <p:nvPr/>
        </p:nvSpPr>
        <p:spPr bwMode="auto">
          <a:xfrm>
            <a:off x="3526611" y="3005215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 smtClean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13448" y="1524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Keluaran</a:t>
            </a:r>
            <a:endParaRPr lang="en-US" dirty="0" smtClean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02552" y="1981200"/>
            <a:ext cx="1828800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pt-BR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 Box 35"/>
          <p:cNvSpPr txBox="1">
            <a:spLocks noChangeArrowheads="1"/>
          </p:cNvSpPr>
          <p:nvPr/>
        </p:nvSpPr>
        <p:spPr bwMode="auto">
          <a:xfrm>
            <a:off x="5175504" y="300837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702552" y="2029968"/>
            <a:ext cx="381001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26" name="Straight Arrow Connector 25"/>
          <p:cNvCxnSpPr>
            <a:stCxn id="28" idx="6"/>
            <a:endCxn id="22" idx="2"/>
          </p:cNvCxnSpPr>
          <p:nvPr/>
        </p:nvCxnSpPr>
        <p:spPr bwMode="auto">
          <a:xfrm flipV="1">
            <a:off x="1295400" y="2220468"/>
            <a:ext cx="5407152" cy="1828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Oval 27"/>
          <p:cNvSpPr/>
          <p:nvPr/>
        </p:nvSpPr>
        <p:spPr bwMode="auto">
          <a:xfrm>
            <a:off x="609600" y="3858768"/>
            <a:ext cx="685800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09600" y="4224528"/>
            <a:ext cx="1069848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6702552" y="2392369"/>
            <a:ext cx="381001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32" name="Straight Arrow Connector 31"/>
          <p:cNvCxnSpPr>
            <a:stCxn id="33" idx="6"/>
            <a:endCxn id="31" idx="2"/>
          </p:cNvCxnSpPr>
          <p:nvPr/>
        </p:nvCxnSpPr>
        <p:spPr bwMode="auto">
          <a:xfrm flipV="1">
            <a:off x="1295400" y="2582869"/>
            <a:ext cx="5407152" cy="21979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Oval 32"/>
          <p:cNvSpPr/>
          <p:nvPr/>
        </p:nvSpPr>
        <p:spPr bwMode="auto">
          <a:xfrm>
            <a:off x="609600" y="4590288"/>
            <a:ext cx="685800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12648" y="4953000"/>
            <a:ext cx="1444752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6702552" y="2743200"/>
            <a:ext cx="381001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40" name="Straight Arrow Connector 39"/>
          <p:cNvCxnSpPr>
            <a:stCxn id="41" idx="6"/>
            <a:endCxn id="39" idx="2"/>
          </p:cNvCxnSpPr>
          <p:nvPr/>
        </p:nvCxnSpPr>
        <p:spPr bwMode="auto">
          <a:xfrm flipV="1">
            <a:off x="1295400" y="2933700"/>
            <a:ext cx="5407152" cy="257860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Oval 40"/>
          <p:cNvSpPr/>
          <p:nvPr/>
        </p:nvSpPr>
        <p:spPr bwMode="auto">
          <a:xfrm>
            <a:off x="609600" y="5321808"/>
            <a:ext cx="685800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2620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2" grpId="0" animBg="1"/>
      <p:bldP spid="12" grpId="0" animBg="1"/>
      <p:bldP spid="13" grpId="0" animBg="1"/>
      <p:bldP spid="23" grpId="0"/>
      <p:bldP spid="24" grpId="0"/>
      <p:bldP spid="24" grpId="1"/>
      <p:bldP spid="25" grpId="0"/>
      <p:bldP spid="19" grpId="0"/>
      <p:bldP spid="20" grpId="0" animBg="1"/>
      <p:bldP spid="21" grpId="0"/>
      <p:bldP spid="22" grpId="0" animBg="1"/>
      <p:bldP spid="22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3" grpId="0" animBg="1"/>
      <p:bldP spid="33" grpId="1" animBg="1"/>
      <p:bldP spid="38" grpId="0" animBg="1"/>
      <p:bldP spid="38" grpId="1" animBg="1"/>
      <p:bldP spid="39" grpId="0" animBg="1"/>
      <p:bldP spid="39" grpId="1" animBg="1"/>
      <p:bldP spid="41" grpId="0" animBg="1"/>
      <p:bldP spid="4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4799" y="1524000"/>
                <a:ext cx="8534401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0" smtClean="0">
                        <a:latin typeface="Cambria Math" panose="02040503050406030204" pitchFamily="18" charset="0"/>
                      </a:rPr>
                      <m:t>2≤</m:t>
                    </m:r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i="0" smtClean="0">
                        <a:latin typeface="Cambria Math" panose="02040503050406030204" pitchFamily="18" charset="0"/>
                      </a:rPr>
                      <m:t>≤1.000</m:t>
                    </m:r>
                  </m:oMath>
                </a14:m>
                <a:r>
                  <a:rPr lang="en-US" dirty="0" smtClean="0">
                    <a:latin typeface="+mn-lt"/>
                  </a:rPr>
                  <a:t> (</a:t>
                </a:r>
                <a:r>
                  <a:rPr lang="en-US" dirty="0" err="1" smtClean="0">
                    <a:latin typeface="+mn-lt"/>
                  </a:rPr>
                  <a:t>Banyak</a:t>
                </a:r>
                <a:r>
                  <a:rPr lang="en-US" dirty="0" smtClean="0">
                    <a:latin typeface="+mn-lt"/>
                  </a:rPr>
                  <a:t> vertex [2..1000])</a:t>
                </a:r>
              </a:p>
              <a:p>
                <a:pPr marL="342900" lvl="0" indent="-342900">
                  <a:buFont typeface="+mj-lt"/>
                  <a:buAutoNum type="arabicPeriod"/>
                </a:pPr>
                <a:endParaRPr lang="en-US" dirty="0">
                  <a:latin typeface="+mn-lt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0">
                        <a:latin typeface="Cambria Math" panose="02040503050406030204" pitchFamily="18" charset="0"/>
                      </a:rPr>
                      <m:t>1≤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≤10.000</m:t>
                    </m:r>
                  </m:oMath>
                </a14:m>
                <a:r>
                  <a:rPr lang="en-US" dirty="0" smtClean="0">
                    <a:latin typeface="+mn-lt"/>
                  </a:rPr>
                  <a:t> (</a:t>
                </a:r>
                <a:r>
                  <a:rPr lang="en-US" dirty="0" err="1" smtClean="0">
                    <a:latin typeface="+mn-lt"/>
                  </a:rPr>
                  <a:t>Banyak</a:t>
                </a:r>
                <a:r>
                  <a:rPr lang="en-US" dirty="0" smtClean="0">
                    <a:latin typeface="+mn-lt"/>
                  </a:rPr>
                  <a:t> edge [1..10000])</a:t>
                </a:r>
              </a:p>
              <a:p>
                <a:pPr marL="342900" lvl="0" indent="-342900">
                  <a:buFont typeface="+mj-lt"/>
                  <a:buAutoNum type="arabicPeriod"/>
                </a:pPr>
                <a:endParaRPr lang="en-US" dirty="0">
                  <a:latin typeface="+mn-lt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0">
                        <a:latin typeface="Cambria Math" panose="02040503050406030204" pitchFamily="18" charset="0"/>
                      </a:rPr>
                      <m:t>1≤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 smtClean="0">
                    <a:latin typeface="+mn-lt"/>
                  </a:rPr>
                  <a:t> (</a:t>
                </a:r>
                <a:r>
                  <a:rPr lang="en-US" dirty="0" err="1" smtClean="0">
                    <a:latin typeface="+mn-lt"/>
                  </a:rPr>
                  <a:t>Nomor</a:t>
                </a:r>
                <a:r>
                  <a:rPr lang="en-US" dirty="0" smtClean="0">
                    <a:latin typeface="+mn-lt"/>
                  </a:rPr>
                  <a:t> vertex [1..N])</a:t>
                </a:r>
              </a:p>
              <a:p>
                <a:pPr marL="342900" lvl="0" indent="-342900">
                  <a:buFont typeface="+mj-lt"/>
                  <a:buAutoNum type="arabicPeriod"/>
                </a:pPr>
                <a:endParaRPr lang="en-US" dirty="0">
                  <a:latin typeface="+mn-lt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0">
                        <a:latin typeface="Cambria Math" panose="02040503050406030204" pitchFamily="18" charset="0"/>
                      </a:rPr>
                      <m:t>1≤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en-US" dirty="0" smtClean="0">
                    <a:latin typeface="+mn-lt"/>
                  </a:rPr>
                  <a:t> (</a:t>
                </a:r>
                <a:r>
                  <a:rPr lang="en-US" dirty="0" err="1" smtClean="0">
                    <a:latin typeface="+mn-lt"/>
                  </a:rPr>
                  <a:t>Bobot</a:t>
                </a:r>
                <a:r>
                  <a:rPr lang="en-US" dirty="0" smtClean="0">
                    <a:latin typeface="+mn-lt"/>
                  </a:rPr>
                  <a:t> edge [1..100])</a:t>
                </a:r>
              </a:p>
              <a:p>
                <a:pPr marL="342900" lvl="0" indent="-342900">
                  <a:buFont typeface="+mj-lt"/>
                  <a:buAutoNum type="arabicPeriod"/>
                </a:pPr>
                <a:endParaRPr lang="en-US" dirty="0">
                  <a:latin typeface="+mn-lt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0">
                        <a:latin typeface="Cambria Math" panose="02040503050406030204" pitchFamily="18" charset="0"/>
                      </a:rPr>
                      <m:t>1≤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≤1.000</m:t>
                    </m:r>
                  </m:oMath>
                </a14:m>
                <a:r>
                  <a:rPr lang="en-US" dirty="0" smtClean="0">
                    <a:latin typeface="+mn-lt"/>
                  </a:rPr>
                  <a:t> (</a:t>
                </a:r>
                <a:r>
                  <a:rPr lang="en-US" dirty="0" err="1" smtClean="0">
                    <a:latin typeface="+mn-lt"/>
                  </a:rPr>
                  <a:t>Banyak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operasi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smtClean="0">
                    <a:latin typeface="+mn-lt"/>
                  </a:rPr>
                  <a:t>[1..1000])</a:t>
                </a:r>
              </a:p>
              <a:p>
                <a:pPr marL="342900" lvl="0" indent="-342900">
                  <a:buFont typeface="+mj-lt"/>
                  <a:buAutoNum type="arabicPeriod"/>
                </a:pPr>
                <a:endParaRPr lang="en-US" dirty="0" smtClean="0">
                  <a:latin typeface="+mn-lt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dirty="0" err="1" smtClean="0">
                    <a:latin typeface="+mn-lt"/>
                  </a:rPr>
                  <a:t>Lingkungan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penilaian</a:t>
                </a:r>
                <a:r>
                  <a:rPr lang="en-US" dirty="0">
                    <a:latin typeface="+mn-lt"/>
                  </a:rPr>
                  <a:t> Intel Pentium III 733 </a:t>
                </a:r>
                <a:r>
                  <a:rPr lang="en-US" dirty="0" err="1">
                    <a:latin typeface="+mn-lt"/>
                  </a:rPr>
                  <a:t>MHz</a:t>
                </a:r>
                <a:r>
                  <a:rPr lang="en-US" dirty="0" err="1" smtClean="0">
                    <a:latin typeface="+mn-lt"/>
                  </a:rPr>
                  <a:t>.</a:t>
                </a:r>
                <a:endParaRPr lang="en-US" dirty="0" smtClean="0">
                  <a:latin typeface="+mn-lt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:endParaRPr lang="en-US" dirty="0">
                  <a:latin typeface="+mn-lt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dirty="0" err="1" smtClean="0">
                    <a:latin typeface="+mn-lt"/>
                  </a:rPr>
                  <a:t>Batasan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waktu</a:t>
                </a:r>
                <a:r>
                  <a:rPr lang="en-US" dirty="0">
                    <a:latin typeface="+mn-lt"/>
                  </a:rPr>
                  <a:t> 1 </a:t>
                </a:r>
                <a:r>
                  <a:rPr lang="en-US" dirty="0" err="1">
                    <a:latin typeface="+mn-lt"/>
                  </a:rPr>
                  <a:t>detik</a:t>
                </a:r>
                <a:r>
                  <a:rPr lang="en-US" dirty="0" smtClean="0">
                    <a:latin typeface="+mn-lt"/>
                  </a:rPr>
                  <a:t>.</a:t>
                </a:r>
              </a:p>
              <a:p>
                <a:pPr marL="342900" lvl="0" indent="-342900">
                  <a:buFont typeface="+mj-lt"/>
                  <a:buAutoNum type="arabicPeriod"/>
                </a:pPr>
                <a:endParaRPr lang="en-US" dirty="0">
                  <a:latin typeface="+mn-lt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dirty="0" err="1" smtClean="0">
                    <a:latin typeface="+mn-lt"/>
                  </a:rPr>
                  <a:t>Batasan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memori</a:t>
                </a:r>
                <a:r>
                  <a:rPr lang="en-US" dirty="0">
                    <a:latin typeface="+mn-lt"/>
                  </a:rPr>
                  <a:t> 256 MB</a:t>
                </a:r>
                <a:r>
                  <a:rPr lang="en-US" dirty="0" smtClean="0">
                    <a:latin typeface="+mn-lt"/>
                  </a:rPr>
                  <a:t>.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1524000"/>
                <a:ext cx="8534401" cy="4247317"/>
              </a:xfrm>
              <a:prstGeom prst="rect">
                <a:avLst/>
              </a:prstGeom>
              <a:blipFill rotWithShape="0">
                <a:blip r:embed="rId2"/>
                <a:stretch>
                  <a:fillRect l="-571" t="-717" b="-1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BATASAN PERMASALAHAN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724144" y="1530069"/>
                <a:ext cx="3130985" cy="4572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latin typeface="+mn-lt"/>
                  </a:rPr>
                  <a:t>Algoritma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Dijkstra</a:t>
                </a:r>
                <a:endParaRPr lang="en-US" dirty="0" smtClean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=</a:t>
                </a:r>
                <a:r>
                  <a:rPr lang="en-US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 smtClean="0">
                  <a:latin typeface="+mn-lt"/>
                </a:endParaRPr>
              </a:p>
              <a:p>
                <a:r>
                  <a:rPr lang="en-US" dirty="0" smtClean="0">
                    <a:latin typeface="+mn-lt"/>
                  </a:rPr>
                  <a:t>= 1.000 * ((10.000 + 1.000)</a:t>
                </a:r>
              </a:p>
              <a:p>
                <a:r>
                  <a:rPr lang="en-US" dirty="0">
                    <a:latin typeface="+mn-lt"/>
                  </a:rPr>
                  <a:t> </a:t>
                </a:r>
                <a:r>
                  <a:rPr lang="en-US" dirty="0" smtClean="0">
                    <a:latin typeface="+mn-lt"/>
                  </a:rPr>
                  <a:t>   * log 1.000)</a:t>
                </a:r>
              </a:p>
              <a:p>
                <a:r>
                  <a:rPr lang="en-US" dirty="0" smtClean="0">
                    <a:latin typeface="+mn-lt"/>
                  </a:rPr>
                  <a:t>= 1.000 * (11.000 * 10)</a:t>
                </a:r>
              </a:p>
              <a:p>
                <a:r>
                  <a:rPr lang="en-US" dirty="0" smtClean="0">
                    <a:latin typeface="+mn-lt"/>
                  </a:rPr>
                  <a:t>= 1.000 * 110.000</a:t>
                </a:r>
              </a:p>
              <a:p>
                <a:r>
                  <a:rPr lang="en-US" dirty="0" smtClean="0">
                    <a:latin typeface="+mn-lt"/>
                  </a:rPr>
                  <a:t>= 110.000.000</a:t>
                </a: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 err="1" smtClean="0">
                    <a:latin typeface="+mn-lt"/>
                  </a:rPr>
                  <a:t>Algoritma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Dijkstra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Dinamis</a:t>
                </a:r>
                <a:endParaRPr lang="en-US" dirty="0">
                  <a:latin typeface="+mn-lt"/>
                </a:endParaRPr>
              </a:p>
              <a:p>
                <a:r>
                  <a:rPr lang="en-US" dirty="0" smtClean="0">
                    <a:latin typeface="+mn-lt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ra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 smtClean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</a:t>
                </a:r>
                <a:r>
                  <a:rPr lang="en-US" dirty="0" smtClean="0">
                    <a:latin typeface="+mn-lt"/>
                  </a:rPr>
                  <a:t>   </a:t>
                </a:r>
                <a:r>
                  <a:rPr lang="en-US" i="1" dirty="0" smtClean="0">
                    <a:latin typeface="+mn-lt"/>
                  </a:rPr>
                  <a:t>amortized time</a:t>
                </a:r>
              </a:p>
              <a:p>
                <a:r>
                  <a:rPr lang="en-US" dirty="0" smtClean="0">
                    <a:latin typeface="+mn-lt"/>
                  </a:rPr>
                  <a:t>= 1.000 * (C * 10.000</a:t>
                </a:r>
                <a:r>
                  <a:rPr lang="en-US" baseline="30000" dirty="0" smtClean="0">
                    <a:latin typeface="+mn-lt"/>
                  </a:rPr>
                  <a:t>1/2</a:t>
                </a:r>
                <a:endParaRPr lang="en-US" dirty="0">
                  <a:latin typeface="+mn-lt"/>
                </a:endParaRPr>
              </a:p>
              <a:p>
                <a:r>
                  <a:rPr lang="en-US" dirty="0" smtClean="0">
                    <a:latin typeface="+mn-lt"/>
                  </a:rPr>
                  <a:t>    * log 1.000)</a:t>
                </a:r>
              </a:p>
              <a:p>
                <a:r>
                  <a:rPr lang="en-US" dirty="0" smtClean="0">
                    <a:latin typeface="+mn-lt"/>
                  </a:rPr>
                  <a:t>= 1.000 * (C * 100 * 10)</a:t>
                </a:r>
              </a:p>
              <a:p>
                <a:r>
                  <a:rPr lang="en-US" dirty="0" smtClean="0">
                    <a:latin typeface="+mn-lt"/>
                  </a:rPr>
                  <a:t>= 1.000 * C * 1.000</a:t>
                </a:r>
              </a:p>
              <a:p>
                <a:r>
                  <a:rPr lang="en-US" dirty="0" smtClean="0">
                    <a:latin typeface="+mn-lt"/>
                  </a:rPr>
                  <a:t>= 1.000.000 * C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44" y="1530069"/>
                <a:ext cx="3130985" cy="4572662"/>
              </a:xfrm>
              <a:prstGeom prst="rect">
                <a:avLst/>
              </a:prstGeom>
              <a:blipFill rotWithShape="0">
                <a:blip r:embed="rId3"/>
                <a:stretch>
                  <a:fillRect l="-1556" t="-800" r="-1167" b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477000" y="914400"/>
            <a:ext cx="167385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 smtClean="0">
                <a:solidFill>
                  <a:srgbClr val="FF0000"/>
                </a:solidFill>
                <a:latin typeface="+mn-lt"/>
              </a:rPr>
              <a:t>X</a:t>
            </a:r>
            <a:endParaRPr lang="en-US" sz="20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24313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rebuchet MS" pitchFamily="34" charset="0"/>
              </a:rPr>
              <a:t>ILUSTRASI </a:t>
            </a:r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SOLUSI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15240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Masukan</a:t>
            </a:r>
            <a:endParaRPr lang="en-US" dirty="0" smtClean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9600" y="1981200"/>
            <a:ext cx="1828800" cy="452431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6 8</a:t>
            </a:r>
          </a:p>
          <a:p>
            <a:r>
              <a:rPr lang="pt-BR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1 2 1</a:t>
            </a:r>
          </a:p>
          <a:p>
            <a:r>
              <a:rPr lang="pt-BR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1 3 2</a:t>
            </a:r>
          </a:p>
          <a:p>
            <a:r>
              <a:rPr lang="pt-BR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2 4 3</a:t>
            </a:r>
          </a:p>
          <a:p>
            <a:r>
              <a:rPr lang="pt-BR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2 5 4</a:t>
            </a:r>
          </a:p>
          <a:p>
            <a:r>
              <a:rPr lang="pt-BR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3 4 1</a:t>
            </a:r>
          </a:p>
          <a:p>
            <a:r>
              <a:rPr lang="pt-BR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3 5 4</a:t>
            </a:r>
          </a:p>
          <a:p>
            <a:r>
              <a:rPr lang="pt-BR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4 6 3</a:t>
            </a:r>
          </a:p>
          <a:p>
            <a:r>
              <a:rPr lang="pt-BR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5 6 1</a:t>
            </a:r>
          </a:p>
          <a:p>
            <a:r>
              <a:rPr lang="pt-BR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pt-BR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I 4 5 </a:t>
            </a:r>
            <a:r>
              <a:rPr lang="pt-BR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pt-BR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24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 4 5</a:t>
            </a:r>
            <a:endParaRPr lang="pt-BR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55848" y="1527048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Graph</a:t>
            </a:r>
            <a:endParaRPr lang="en-US" dirty="0" smtClean="0">
              <a:latin typeface="+mn-lt"/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3355848" y="2743953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265676" y="21336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267200" y="3355848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Straight Arrow Connector 6"/>
          <p:cNvCxnSpPr>
            <a:stCxn id="2" idx="0"/>
            <a:endCxn id="12" idx="2"/>
          </p:cNvCxnSpPr>
          <p:nvPr/>
        </p:nvCxnSpPr>
        <p:spPr bwMode="auto">
          <a:xfrm flipV="1">
            <a:off x="3662172" y="2439924"/>
            <a:ext cx="603504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12" idx="6"/>
            <a:endCxn id="19" idx="2"/>
          </p:cNvCxnSpPr>
          <p:nvPr/>
        </p:nvCxnSpPr>
        <p:spPr bwMode="auto">
          <a:xfrm>
            <a:off x="4878324" y="2439924"/>
            <a:ext cx="60502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2" idx="4"/>
            <a:endCxn id="13" idx="2"/>
          </p:cNvCxnSpPr>
          <p:nvPr/>
        </p:nvCxnSpPr>
        <p:spPr bwMode="auto">
          <a:xfrm>
            <a:off x="3662172" y="3356601"/>
            <a:ext cx="605028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 Box 35"/>
          <p:cNvSpPr txBox="1">
            <a:spLocks noChangeArrowheads="1"/>
          </p:cNvSpPr>
          <p:nvPr/>
        </p:nvSpPr>
        <p:spPr bwMode="auto">
          <a:xfrm>
            <a:off x="3653028" y="2238504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24" name="Text Box 35"/>
          <p:cNvSpPr txBox="1">
            <a:spLocks noChangeArrowheads="1"/>
          </p:cNvSpPr>
          <p:nvPr/>
        </p:nvSpPr>
        <p:spPr bwMode="auto">
          <a:xfrm>
            <a:off x="4974119" y="2057400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25" name="Text Box 35"/>
          <p:cNvSpPr txBox="1">
            <a:spLocks noChangeArrowheads="1"/>
          </p:cNvSpPr>
          <p:nvPr/>
        </p:nvSpPr>
        <p:spPr bwMode="auto">
          <a:xfrm>
            <a:off x="3653028" y="3460575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483352" y="21336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483352" y="3355848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397752" y="2743953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48" name="Straight Arrow Connector 47"/>
          <p:cNvCxnSpPr>
            <a:stCxn id="12" idx="5"/>
            <a:endCxn id="20" idx="1"/>
          </p:cNvCxnSpPr>
          <p:nvPr/>
        </p:nvCxnSpPr>
        <p:spPr bwMode="auto">
          <a:xfrm>
            <a:off x="4788604" y="2656528"/>
            <a:ext cx="784468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>
            <a:stCxn id="13" idx="6"/>
            <a:endCxn id="20" idx="2"/>
          </p:cNvCxnSpPr>
          <p:nvPr/>
        </p:nvCxnSpPr>
        <p:spPr bwMode="auto">
          <a:xfrm>
            <a:off x="4879848" y="3662172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>
            <a:stCxn id="13" idx="7"/>
            <a:endCxn id="19" idx="3"/>
          </p:cNvCxnSpPr>
          <p:nvPr/>
        </p:nvCxnSpPr>
        <p:spPr bwMode="auto">
          <a:xfrm flipV="1">
            <a:off x="4790128" y="2656528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19" idx="6"/>
            <a:endCxn id="21" idx="0"/>
          </p:cNvCxnSpPr>
          <p:nvPr/>
        </p:nvCxnSpPr>
        <p:spPr bwMode="auto">
          <a:xfrm>
            <a:off x="6096000" y="2439924"/>
            <a:ext cx="608076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20" idx="6"/>
            <a:endCxn id="21" idx="4"/>
          </p:cNvCxnSpPr>
          <p:nvPr/>
        </p:nvCxnSpPr>
        <p:spPr bwMode="auto">
          <a:xfrm flipV="1">
            <a:off x="6096000" y="3356601"/>
            <a:ext cx="608076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Text Box 35"/>
          <p:cNvSpPr txBox="1">
            <a:spLocks noChangeArrowheads="1"/>
          </p:cNvSpPr>
          <p:nvPr/>
        </p:nvSpPr>
        <p:spPr bwMode="auto">
          <a:xfrm>
            <a:off x="4870704" y="2500771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3" name="Text Box 35"/>
          <p:cNvSpPr txBox="1">
            <a:spLocks noChangeArrowheads="1"/>
          </p:cNvSpPr>
          <p:nvPr/>
        </p:nvSpPr>
        <p:spPr bwMode="auto">
          <a:xfrm>
            <a:off x="4870704" y="3208570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4" name="Text Box 35"/>
          <p:cNvSpPr txBox="1">
            <a:spLocks noChangeArrowheads="1"/>
          </p:cNvSpPr>
          <p:nvPr/>
        </p:nvSpPr>
        <p:spPr bwMode="auto">
          <a:xfrm>
            <a:off x="4970309" y="3662360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5" name="Text Box 35"/>
          <p:cNvSpPr txBox="1">
            <a:spLocks noChangeArrowheads="1"/>
          </p:cNvSpPr>
          <p:nvPr/>
        </p:nvSpPr>
        <p:spPr bwMode="auto">
          <a:xfrm>
            <a:off x="6287590" y="2237574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6" name="Text Box 35"/>
          <p:cNvSpPr txBox="1">
            <a:spLocks noChangeArrowheads="1"/>
          </p:cNvSpPr>
          <p:nvPr/>
        </p:nvSpPr>
        <p:spPr bwMode="auto">
          <a:xfrm>
            <a:off x="6295210" y="3460575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5169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2" grpId="0" animBg="1"/>
      <p:bldP spid="12" grpId="0" animBg="1"/>
      <p:bldP spid="13" grpId="0" animBg="1"/>
      <p:bldP spid="23" grpId="0"/>
      <p:bldP spid="24" grpId="0"/>
      <p:bldP spid="25" grpId="0"/>
      <p:bldP spid="19" grpId="0" animBg="1"/>
      <p:bldP spid="20" grpId="0" animBg="1"/>
      <p:bldP spid="21" grpId="0" animBg="1"/>
      <p:bldP spid="82" grpId="0"/>
      <p:bldP spid="83" grpId="0"/>
      <p:bldP spid="84" grpId="0"/>
      <p:bldP spid="85" grpId="0"/>
      <p:bldP spid="8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rebuchet MS" pitchFamily="34" charset="0"/>
              </a:rPr>
              <a:t>ILUSTRASI </a:t>
            </a:r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SOLUSI: PREPROCESS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1" y="1517904"/>
            <a:ext cx="2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Shortest Path Tree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2648" y="427009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 smtClean="0">
              <a:latin typeface="+mn-lt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4873753" y="2737857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5789676" y="2127504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5791200" y="33497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/>
          <p:cNvCxnSpPr>
            <a:stCxn id="53" idx="0"/>
            <a:endCxn id="55" idx="2"/>
          </p:cNvCxnSpPr>
          <p:nvPr/>
        </p:nvCxnSpPr>
        <p:spPr bwMode="auto">
          <a:xfrm flipV="1">
            <a:off x="5180077" y="2433828"/>
            <a:ext cx="609599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53" idx="4"/>
            <a:endCxn id="56" idx="2"/>
          </p:cNvCxnSpPr>
          <p:nvPr/>
        </p:nvCxnSpPr>
        <p:spPr bwMode="auto">
          <a:xfrm>
            <a:off x="5180077" y="3350505"/>
            <a:ext cx="611123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Text Box 35"/>
          <p:cNvSpPr txBox="1">
            <a:spLocks noChangeArrowheads="1"/>
          </p:cNvSpPr>
          <p:nvPr/>
        </p:nvSpPr>
        <p:spPr bwMode="auto">
          <a:xfrm>
            <a:off x="5177028" y="2232408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61" name="Text Box 35"/>
          <p:cNvSpPr txBox="1">
            <a:spLocks noChangeArrowheads="1"/>
          </p:cNvSpPr>
          <p:nvPr/>
        </p:nvSpPr>
        <p:spPr bwMode="auto">
          <a:xfrm>
            <a:off x="5177028" y="3454479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007352" y="2127504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7007352" y="33497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921752" y="2737857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66" name="Straight Arrow Connector 65"/>
          <p:cNvCxnSpPr>
            <a:stCxn id="55" idx="5"/>
            <a:endCxn id="64" idx="1"/>
          </p:cNvCxnSpPr>
          <p:nvPr/>
        </p:nvCxnSpPr>
        <p:spPr bwMode="auto">
          <a:xfrm>
            <a:off x="6312604" y="2650432"/>
            <a:ext cx="784468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>
            <a:stCxn id="56" idx="7"/>
            <a:endCxn id="62" idx="3"/>
          </p:cNvCxnSpPr>
          <p:nvPr/>
        </p:nvCxnSpPr>
        <p:spPr bwMode="auto">
          <a:xfrm flipV="1">
            <a:off x="6314128" y="2650432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>
            <a:stCxn id="62" idx="6"/>
            <a:endCxn id="65" idx="0"/>
          </p:cNvCxnSpPr>
          <p:nvPr/>
        </p:nvCxnSpPr>
        <p:spPr bwMode="auto">
          <a:xfrm>
            <a:off x="7620000" y="2433828"/>
            <a:ext cx="608076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ext Box 35"/>
          <p:cNvSpPr txBox="1">
            <a:spLocks noChangeArrowheads="1"/>
          </p:cNvSpPr>
          <p:nvPr/>
        </p:nvSpPr>
        <p:spPr bwMode="auto">
          <a:xfrm>
            <a:off x="6394704" y="2494675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71" name="Text Box 35"/>
          <p:cNvSpPr txBox="1">
            <a:spLocks noChangeArrowheads="1"/>
          </p:cNvSpPr>
          <p:nvPr/>
        </p:nvSpPr>
        <p:spPr bwMode="auto">
          <a:xfrm>
            <a:off x="6394704" y="3202474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72" name="Text Box 35"/>
          <p:cNvSpPr txBox="1">
            <a:spLocks noChangeArrowheads="1"/>
          </p:cNvSpPr>
          <p:nvPr/>
        </p:nvSpPr>
        <p:spPr bwMode="auto">
          <a:xfrm>
            <a:off x="7811590" y="2231478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638607"/>
              </p:ext>
            </p:extLst>
          </p:nvPr>
        </p:nvGraphicFramePr>
        <p:xfrm>
          <a:off x="612648" y="4727448"/>
          <a:ext cx="5245101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6935"/>
                <a:gridCol w="711361"/>
                <a:gridCol w="711361"/>
                <a:gridCol w="711361"/>
                <a:gridCol w="711361"/>
                <a:gridCol w="711361"/>
                <a:gridCol w="711361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owned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(4, 6)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(5, 6)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not_owned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3): 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2): 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4): 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5): 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(4, 6): 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5): 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4): 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(5, 6): 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609600" y="15240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Graph</a:t>
            </a:r>
            <a:endParaRPr lang="en-US" dirty="0" smtClean="0">
              <a:latin typeface="+mn-lt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09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1527048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7048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69" idx="0"/>
            <a:endCxn id="73" idx="2"/>
          </p:cNvCxnSpPr>
          <p:nvPr/>
        </p:nvCxnSpPr>
        <p:spPr bwMode="auto">
          <a:xfrm flipV="1">
            <a:off x="915924" y="2436876"/>
            <a:ext cx="611124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73" idx="6"/>
            <a:endCxn id="81" idx="2"/>
          </p:cNvCxnSpPr>
          <p:nvPr/>
        </p:nvCxnSpPr>
        <p:spPr bwMode="auto">
          <a:xfrm>
            <a:off x="2139696" y="2436876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9" idx="4"/>
            <a:endCxn id="74" idx="2"/>
          </p:cNvCxnSpPr>
          <p:nvPr/>
        </p:nvCxnSpPr>
        <p:spPr bwMode="auto">
          <a:xfrm>
            <a:off x="915924" y="3353553"/>
            <a:ext cx="611124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906780" y="223545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2227871" y="205435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906780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2743200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2743200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3657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89" name="Straight Arrow Connector 88"/>
          <p:cNvCxnSpPr>
            <a:stCxn id="73" idx="5"/>
            <a:endCxn id="87" idx="1"/>
          </p:cNvCxnSpPr>
          <p:nvPr/>
        </p:nvCxnSpPr>
        <p:spPr bwMode="auto">
          <a:xfrm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74" idx="6"/>
            <a:endCxn id="87" idx="2"/>
          </p:cNvCxnSpPr>
          <p:nvPr/>
        </p:nvCxnSpPr>
        <p:spPr bwMode="auto">
          <a:xfrm>
            <a:off x="2139696" y="3659124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74" idx="7"/>
            <a:endCxn id="81" idx="3"/>
          </p:cNvCxnSpPr>
          <p:nvPr/>
        </p:nvCxnSpPr>
        <p:spPr bwMode="auto">
          <a:xfrm flipV="1"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81" idx="6"/>
            <a:endCxn id="88" idx="0"/>
          </p:cNvCxnSpPr>
          <p:nvPr/>
        </p:nvCxnSpPr>
        <p:spPr bwMode="auto">
          <a:xfrm>
            <a:off x="3355848" y="2436876"/>
            <a:ext cx="608076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87" idx="6"/>
            <a:endCxn id="88" idx="4"/>
          </p:cNvCxnSpPr>
          <p:nvPr/>
        </p:nvCxnSpPr>
        <p:spPr bwMode="auto">
          <a:xfrm flipV="1">
            <a:off x="3355848" y="3353553"/>
            <a:ext cx="608076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Text Box 35"/>
          <p:cNvSpPr txBox="1">
            <a:spLocks noChangeArrowheads="1"/>
          </p:cNvSpPr>
          <p:nvPr/>
        </p:nvSpPr>
        <p:spPr bwMode="auto">
          <a:xfrm>
            <a:off x="2124456" y="2497723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5" name="Text Box 35"/>
          <p:cNvSpPr txBox="1">
            <a:spLocks noChangeArrowheads="1"/>
          </p:cNvSpPr>
          <p:nvPr/>
        </p:nvSpPr>
        <p:spPr bwMode="auto">
          <a:xfrm>
            <a:off x="2124456" y="320552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6" name="Text Box 35"/>
          <p:cNvSpPr txBox="1">
            <a:spLocks noChangeArrowheads="1"/>
          </p:cNvSpPr>
          <p:nvPr/>
        </p:nvSpPr>
        <p:spPr bwMode="auto">
          <a:xfrm>
            <a:off x="2224061" y="365931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7" name="Text Box 35"/>
          <p:cNvSpPr txBox="1">
            <a:spLocks noChangeArrowheads="1"/>
          </p:cNvSpPr>
          <p:nvPr/>
        </p:nvSpPr>
        <p:spPr bwMode="auto">
          <a:xfrm>
            <a:off x="3541342" y="223452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8" name="Text Box 35"/>
          <p:cNvSpPr txBox="1">
            <a:spLocks noChangeArrowheads="1"/>
          </p:cNvSpPr>
          <p:nvPr/>
        </p:nvSpPr>
        <p:spPr bwMode="auto">
          <a:xfrm>
            <a:off x="3548962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592092"/>
              </p:ext>
            </p:extLst>
          </p:nvPr>
        </p:nvGraphicFramePr>
        <p:xfrm>
          <a:off x="6400800" y="4727448"/>
          <a:ext cx="19558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distance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parent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9723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" grpId="0"/>
      <p:bldP spid="53" grpId="0" animBg="1"/>
      <p:bldP spid="55" grpId="0" animBg="1"/>
      <p:bldP spid="56" grpId="0" animBg="1"/>
      <p:bldP spid="59" grpId="0"/>
      <p:bldP spid="61" grpId="0"/>
      <p:bldP spid="62" grpId="0" animBg="1"/>
      <p:bldP spid="64" grpId="0" animBg="1"/>
      <p:bldP spid="65" grpId="0" animBg="1"/>
      <p:bldP spid="70" grpId="0"/>
      <p:bldP spid="71" grpId="0"/>
      <p:bldP spid="72" grpId="0"/>
      <p:bldP spid="52" grpId="0"/>
      <p:bldP spid="69" grpId="0" animBg="1"/>
      <p:bldP spid="73" grpId="0" animBg="1"/>
      <p:bldP spid="74" grpId="0" animBg="1"/>
      <p:bldP spid="78" grpId="0"/>
      <p:bldP spid="79" grpId="0"/>
      <p:bldP spid="80" grpId="0"/>
      <p:bldP spid="81" grpId="0" animBg="1"/>
      <p:bldP spid="87" grpId="0" animBg="1"/>
      <p:bldP spid="88" grpId="0" animBg="1"/>
      <p:bldP spid="94" grpId="0"/>
      <p:bldP spid="95" grpId="0"/>
      <p:bldP spid="96" grpId="0"/>
      <p:bldP spid="97" grpId="0"/>
      <p:bldP spid="9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5"/>
          <p:cNvSpPr txBox="1">
            <a:spLocks noChangeArrowheads="1"/>
          </p:cNvSpPr>
          <p:nvPr/>
        </p:nvSpPr>
        <p:spPr bwMode="auto">
          <a:xfrm>
            <a:off x="3044952" y="284870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rebuchet MS" pitchFamily="34" charset="0"/>
              </a:rPr>
              <a:t>ILUSTRASI </a:t>
            </a:r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SOLUSI: PENYISIPAN EDGE (1)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9600" y="15240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Graph</a:t>
            </a:r>
            <a:endParaRPr lang="en-US" dirty="0" smtClean="0">
              <a:latin typeface="+mn-lt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09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1527048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7048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69" idx="0"/>
            <a:endCxn id="73" idx="2"/>
          </p:cNvCxnSpPr>
          <p:nvPr/>
        </p:nvCxnSpPr>
        <p:spPr bwMode="auto">
          <a:xfrm flipV="1">
            <a:off x="915924" y="2436876"/>
            <a:ext cx="611124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73" idx="6"/>
            <a:endCxn id="81" idx="2"/>
          </p:cNvCxnSpPr>
          <p:nvPr/>
        </p:nvCxnSpPr>
        <p:spPr bwMode="auto">
          <a:xfrm>
            <a:off x="2139696" y="2436876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9" idx="4"/>
            <a:endCxn id="74" idx="2"/>
          </p:cNvCxnSpPr>
          <p:nvPr/>
        </p:nvCxnSpPr>
        <p:spPr bwMode="auto">
          <a:xfrm>
            <a:off x="915924" y="3353553"/>
            <a:ext cx="611124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906780" y="223545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2227871" y="205435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906780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2743200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2743200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3657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89" name="Straight Arrow Connector 88"/>
          <p:cNvCxnSpPr>
            <a:stCxn id="73" idx="5"/>
            <a:endCxn id="87" idx="1"/>
          </p:cNvCxnSpPr>
          <p:nvPr/>
        </p:nvCxnSpPr>
        <p:spPr bwMode="auto">
          <a:xfrm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74" idx="6"/>
            <a:endCxn id="87" idx="2"/>
          </p:cNvCxnSpPr>
          <p:nvPr/>
        </p:nvCxnSpPr>
        <p:spPr bwMode="auto">
          <a:xfrm>
            <a:off x="2139696" y="3659124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74" idx="7"/>
            <a:endCxn id="81" idx="3"/>
          </p:cNvCxnSpPr>
          <p:nvPr/>
        </p:nvCxnSpPr>
        <p:spPr bwMode="auto">
          <a:xfrm flipV="1"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81" idx="6"/>
            <a:endCxn id="88" idx="0"/>
          </p:cNvCxnSpPr>
          <p:nvPr/>
        </p:nvCxnSpPr>
        <p:spPr bwMode="auto">
          <a:xfrm>
            <a:off x="3355848" y="2436876"/>
            <a:ext cx="608076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87" idx="6"/>
            <a:endCxn id="88" idx="4"/>
          </p:cNvCxnSpPr>
          <p:nvPr/>
        </p:nvCxnSpPr>
        <p:spPr bwMode="auto">
          <a:xfrm flipV="1">
            <a:off x="3355848" y="3353553"/>
            <a:ext cx="608076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Text Box 35"/>
          <p:cNvSpPr txBox="1">
            <a:spLocks noChangeArrowheads="1"/>
          </p:cNvSpPr>
          <p:nvPr/>
        </p:nvSpPr>
        <p:spPr bwMode="auto">
          <a:xfrm>
            <a:off x="2124456" y="2497723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5" name="Text Box 35"/>
          <p:cNvSpPr txBox="1">
            <a:spLocks noChangeArrowheads="1"/>
          </p:cNvSpPr>
          <p:nvPr/>
        </p:nvSpPr>
        <p:spPr bwMode="auto">
          <a:xfrm>
            <a:off x="2124456" y="320552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6" name="Text Box 35"/>
          <p:cNvSpPr txBox="1">
            <a:spLocks noChangeArrowheads="1"/>
          </p:cNvSpPr>
          <p:nvPr/>
        </p:nvSpPr>
        <p:spPr bwMode="auto">
          <a:xfrm>
            <a:off x="2224061" y="365931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7" name="Text Box 35"/>
          <p:cNvSpPr txBox="1">
            <a:spLocks noChangeArrowheads="1"/>
          </p:cNvSpPr>
          <p:nvPr/>
        </p:nvSpPr>
        <p:spPr bwMode="auto">
          <a:xfrm>
            <a:off x="3541342" y="223452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8" name="Text Box 35"/>
          <p:cNvSpPr txBox="1">
            <a:spLocks noChangeArrowheads="1"/>
          </p:cNvSpPr>
          <p:nvPr/>
        </p:nvSpPr>
        <p:spPr bwMode="auto">
          <a:xfrm>
            <a:off x="3548962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2648" y="427009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 smtClean="0">
              <a:latin typeface="+mn-lt"/>
            </a:endParaRPr>
          </a:p>
        </p:txBody>
      </p:sp>
      <p:cxnSp>
        <p:nvCxnSpPr>
          <p:cNvPr id="50" name="Straight Arrow Connector 49"/>
          <p:cNvCxnSpPr>
            <a:stCxn id="81" idx="4"/>
            <a:endCxn id="87" idx="0"/>
          </p:cNvCxnSpPr>
          <p:nvPr/>
        </p:nvCxnSpPr>
        <p:spPr bwMode="auto">
          <a:xfrm>
            <a:off x="3049524" y="2743200"/>
            <a:ext cx="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407598" y="395768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3 + 1 &lt; 5</a:t>
            </a:r>
            <a:endParaRPr lang="en-US" b="1" dirty="0">
              <a:latin typeface="+mn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779624"/>
              </p:ext>
            </p:extLst>
          </p:nvPr>
        </p:nvGraphicFramePr>
        <p:xfrm>
          <a:off x="6400800" y="4727448"/>
          <a:ext cx="19558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distance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parent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19463"/>
              </p:ext>
            </p:extLst>
          </p:nvPr>
        </p:nvGraphicFramePr>
        <p:xfrm>
          <a:off x="6784848" y="5867400"/>
          <a:ext cx="15716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Worksheet" r:id="rId4" imgW="1571444" imgH="237954" progId="Excel.Sheet.12">
                  <p:embed/>
                </p:oleObj>
              </mc:Choice>
              <mc:Fallback>
                <p:oleObj name="Worksheet" r:id="rId4" imgW="1571444" imgH="2379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84848" y="5867400"/>
                        <a:ext cx="1571625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Oval 81"/>
          <p:cNvSpPr/>
          <p:nvPr/>
        </p:nvSpPr>
        <p:spPr bwMode="auto">
          <a:xfrm>
            <a:off x="2743200" y="3355848"/>
            <a:ext cx="612648" cy="612648"/>
          </a:xfrm>
          <a:prstGeom prst="ellipse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94392"/>
              </p:ext>
            </p:extLst>
          </p:nvPr>
        </p:nvGraphicFramePr>
        <p:xfrm>
          <a:off x="612648" y="4727448"/>
          <a:ext cx="5245101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6935"/>
                <a:gridCol w="711361"/>
                <a:gridCol w="711361"/>
                <a:gridCol w="711361"/>
                <a:gridCol w="711361"/>
                <a:gridCol w="711361"/>
                <a:gridCol w="711361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owned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(4, 5)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(4, 6)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(5, 6)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not_owned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3): 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2): 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4): 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(4, 5): 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(4, 6): 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5): 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4): 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5): 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(5, 6): 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1146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2" grpId="0"/>
      <p:bldP spid="69" grpId="0" animBg="1"/>
      <p:bldP spid="73" grpId="0" animBg="1"/>
      <p:bldP spid="74" grpId="0" animBg="1"/>
      <p:bldP spid="78" grpId="0"/>
      <p:bldP spid="79" grpId="0"/>
      <p:bldP spid="80" grpId="0"/>
      <p:bldP spid="81" grpId="0" animBg="1"/>
      <p:bldP spid="87" grpId="0" animBg="1"/>
      <p:bldP spid="88" grpId="0" animBg="1"/>
      <p:bldP spid="94" grpId="0"/>
      <p:bldP spid="95" grpId="0"/>
      <p:bldP spid="96" grpId="0"/>
      <p:bldP spid="97" grpId="0"/>
      <p:bldP spid="98" grpId="0"/>
      <p:bldP spid="49" grpId="0"/>
      <p:bldP spid="10" grpId="0"/>
      <p:bldP spid="10" grpId="1"/>
      <p:bldP spid="8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5"/>
          <p:cNvSpPr txBox="1">
            <a:spLocks noChangeArrowheads="1"/>
          </p:cNvSpPr>
          <p:nvPr/>
        </p:nvSpPr>
        <p:spPr bwMode="auto">
          <a:xfrm>
            <a:off x="3044952" y="284870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rebuchet MS" pitchFamily="34" charset="0"/>
              </a:rPr>
              <a:t>ILUSTRASI </a:t>
            </a:r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SOLUSI: PENYISIPAN EDGE (2)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9600" y="15240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Graph</a:t>
            </a:r>
            <a:endParaRPr lang="en-US" dirty="0" smtClean="0">
              <a:latin typeface="+mn-lt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09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1527048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7048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69" idx="0"/>
            <a:endCxn id="73" idx="2"/>
          </p:cNvCxnSpPr>
          <p:nvPr/>
        </p:nvCxnSpPr>
        <p:spPr bwMode="auto">
          <a:xfrm flipV="1">
            <a:off x="915924" y="2436876"/>
            <a:ext cx="611124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73" idx="6"/>
            <a:endCxn id="81" idx="2"/>
          </p:cNvCxnSpPr>
          <p:nvPr/>
        </p:nvCxnSpPr>
        <p:spPr bwMode="auto">
          <a:xfrm>
            <a:off x="2139696" y="2436876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9" idx="4"/>
            <a:endCxn id="74" idx="2"/>
          </p:cNvCxnSpPr>
          <p:nvPr/>
        </p:nvCxnSpPr>
        <p:spPr bwMode="auto">
          <a:xfrm>
            <a:off x="915924" y="3353553"/>
            <a:ext cx="611124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906780" y="223545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2227871" y="205435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906780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2743200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2743200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3657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89" name="Straight Arrow Connector 88"/>
          <p:cNvCxnSpPr>
            <a:stCxn id="73" idx="5"/>
            <a:endCxn id="87" idx="1"/>
          </p:cNvCxnSpPr>
          <p:nvPr/>
        </p:nvCxnSpPr>
        <p:spPr bwMode="auto">
          <a:xfrm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74" idx="6"/>
            <a:endCxn id="87" idx="2"/>
          </p:cNvCxnSpPr>
          <p:nvPr/>
        </p:nvCxnSpPr>
        <p:spPr bwMode="auto">
          <a:xfrm>
            <a:off x="2139696" y="3659124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74" idx="7"/>
            <a:endCxn id="81" idx="3"/>
          </p:cNvCxnSpPr>
          <p:nvPr/>
        </p:nvCxnSpPr>
        <p:spPr bwMode="auto">
          <a:xfrm flipV="1"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81" idx="6"/>
            <a:endCxn id="88" idx="0"/>
          </p:cNvCxnSpPr>
          <p:nvPr/>
        </p:nvCxnSpPr>
        <p:spPr bwMode="auto">
          <a:xfrm>
            <a:off x="3355848" y="2436876"/>
            <a:ext cx="608076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87" idx="6"/>
            <a:endCxn id="88" idx="4"/>
          </p:cNvCxnSpPr>
          <p:nvPr/>
        </p:nvCxnSpPr>
        <p:spPr bwMode="auto">
          <a:xfrm flipV="1">
            <a:off x="3355848" y="3353553"/>
            <a:ext cx="608076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Text Box 35"/>
          <p:cNvSpPr txBox="1">
            <a:spLocks noChangeArrowheads="1"/>
          </p:cNvSpPr>
          <p:nvPr/>
        </p:nvSpPr>
        <p:spPr bwMode="auto">
          <a:xfrm>
            <a:off x="2124456" y="2497723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5" name="Text Box 35"/>
          <p:cNvSpPr txBox="1">
            <a:spLocks noChangeArrowheads="1"/>
          </p:cNvSpPr>
          <p:nvPr/>
        </p:nvSpPr>
        <p:spPr bwMode="auto">
          <a:xfrm>
            <a:off x="2124456" y="320552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6" name="Text Box 35"/>
          <p:cNvSpPr txBox="1">
            <a:spLocks noChangeArrowheads="1"/>
          </p:cNvSpPr>
          <p:nvPr/>
        </p:nvSpPr>
        <p:spPr bwMode="auto">
          <a:xfrm>
            <a:off x="2224061" y="365931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7" name="Text Box 35"/>
          <p:cNvSpPr txBox="1">
            <a:spLocks noChangeArrowheads="1"/>
          </p:cNvSpPr>
          <p:nvPr/>
        </p:nvSpPr>
        <p:spPr bwMode="auto">
          <a:xfrm>
            <a:off x="3541342" y="223452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8" name="Text Box 35"/>
          <p:cNvSpPr txBox="1">
            <a:spLocks noChangeArrowheads="1"/>
          </p:cNvSpPr>
          <p:nvPr/>
        </p:nvSpPr>
        <p:spPr bwMode="auto">
          <a:xfrm>
            <a:off x="3548962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2648" y="427009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 smtClean="0">
              <a:latin typeface="+mn-lt"/>
            </a:endParaRPr>
          </a:p>
        </p:txBody>
      </p:sp>
      <p:cxnSp>
        <p:nvCxnSpPr>
          <p:cNvPr id="50" name="Straight Arrow Connector 49"/>
          <p:cNvCxnSpPr>
            <a:stCxn id="81" idx="4"/>
            <a:endCxn id="87" idx="0"/>
          </p:cNvCxnSpPr>
          <p:nvPr/>
        </p:nvCxnSpPr>
        <p:spPr bwMode="auto">
          <a:xfrm>
            <a:off x="3049524" y="2743200"/>
            <a:ext cx="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270249" y="286814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4</a:t>
            </a:r>
            <a:r>
              <a:rPr lang="en-US" b="1" dirty="0" smtClean="0">
                <a:latin typeface="+mn-lt"/>
              </a:rPr>
              <a:t> + 1 &lt; 6</a:t>
            </a:r>
            <a:endParaRPr lang="en-US" b="1" dirty="0">
              <a:latin typeface="+mn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779624"/>
              </p:ext>
            </p:extLst>
          </p:nvPr>
        </p:nvGraphicFramePr>
        <p:xfrm>
          <a:off x="6400800" y="4727448"/>
          <a:ext cx="19558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distance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parent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19463"/>
              </p:ext>
            </p:extLst>
          </p:nvPr>
        </p:nvGraphicFramePr>
        <p:xfrm>
          <a:off x="6784848" y="5867400"/>
          <a:ext cx="15716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Worksheet" r:id="rId4" imgW="1571444" imgH="237954" progId="Excel.Sheet.12">
                  <p:embed/>
                </p:oleObj>
              </mc:Choice>
              <mc:Fallback>
                <p:oleObj name="Worksheet" r:id="rId4" imgW="1571444" imgH="2379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84848" y="5867400"/>
                        <a:ext cx="1571625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Oval 81"/>
          <p:cNvSpPr/>
          <p:nvPr/>
        </p:nvSpPr>
        <p:spPr bwMode="auto">
          <a:xfrm>
            <a:off x="2743200" y="3355848"/>
            <a:ext cx="612648" cy="612648"/>
          </a:xfrm>
          <a:prstGeom prst="ellipse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475411"/>
              </p:ext>
            </p:extLst>
          </p:nvPr>
        </p:nvGraphicFramePr>
        <p:xfrm>
          <a:off x="612648" y="4727448"/>
          <a:ext cx="5245101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6935"/>
                <a:gridCol w="711361"/>
                <a:gridCol w="711361"/>
                <a:gridCol w="711361"/>
                <a:gridCol w="711361"/>
                <a:gridCol w="711361"/>
                <a:gridCol w="711361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owned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(4, 5)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(4, 6)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(5, 6)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not_owned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3): 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2): 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4): 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(4, 5): 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(4, 6): 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5): 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4): 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5): 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(5, 6): 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758514"/>
              </p:ext>
            </p:extLst>
          </p:nvPr>
        </p:nvGraphicFramePr>
        <p:xfrm>
          <a:off x="6784848" y="6099048"/>
          <a:ext cx="15716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Worksheet" r:id="rId7" imgW="1571444" imgH="237954" progId="Excel.Sheet.12">
                  <p:embed/>
                </p:oleObj>
              </mc:Choice>
              <mc:Fallback>
                <p:oleObj name="Worksheet" r:id="rId7" imgW="1571444" imgH="2379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84848" y="6099048"/>
                        <a:ext cx="1571625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Oval 38"/>
          <p:cNvSpPr/>
          <p:nvPr/>
        </p:nvSpPr>
        <p:spPr bwMode="auto">
          <a:xfrm>
            <a:off x="3657600" y="2743200"/>
            <a:ext cx="612648" cy="612648"/>
          </a:xfrm>
          <a:prstGeom prst="ellipse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462428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2" grpId="0"/>
      <p:bldP spid="69" grpId="0" animBg="1"/>
      <p:bldP spid="73" grpId="0" animBg="1"/>
      <p:bldP spid="74" grpId="0" animBg="1"/>
      <p:bldP spid="78" grpId="0"/>
      <p:bldP spid="79" grpId="0"/>
      <p:bldP spid="80" grpId="0"/>
      <p:bldP spid="81" grpId="0" animBg="1"/>
      <p:bldP spid="87" grpId="0" animBg="1"/>
      <p:bldP spid="88" grpId="0" animBg="1"/>
      <p:bldP spid="94" grpId="0"/>
      <p:bldP spid="95" grpId="0"/>
      <p:bldP spid="96" grpId="0"/>
      <p:bldP spid="97" grpId="0"/>
      <p:bldP spid="98" grpId="0"/>
      <p:bldP spid="49" grpId="0"/>
      <p:bldP spid="10" grpId="0"/>
      <p:bldP spid="10" grpId="1"/>
      <p:bldP spid="82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KERANGKA PRESENTASI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5486400" y="1831848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err="1" smtClean="0">
                <a:latin typeface="Tahoma" pitchFamily="34" charset="0"/>
              </a:rPr>
              <a:t>Latar</a:t>
            </a:r>
            <a:r>
              <a:rPr lang="en-US" sz="1600" b="1" dirty="0" smtClean="0">
                <a:latin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</a:rPr>
              <a:t>Belakang</a:t>
            </a:r>
            <a:endParaRPr lang="en-US" sz="1600" b="1" dirty="0" smtClean="0">
              <a:latin typeface="Tahoma" pitchFamily="34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5486399" y="2746248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Rumusan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Masalah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5483352" y="3660648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Batasan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Masalah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5483352" y="4575048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Tujuan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609599" y="1828800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Pendahuluan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609600" y="3048000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Ilustrasi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609599" y="4270248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Uji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Coba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Evaluasi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609599" y="5486400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Kesimpulan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dan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Saran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7" name="Straight Connector 36"/>
          <p:cNvCxnSpPr>
            <a:stCxn id="28" idx="3"/>
            <a:endCxn id="18" idx="1"/>
          </p:cNvCxnSpPr>
          <p:nvPr/>
        </p:nvCxnSpPr>
        <p:spPr bwMode="auto">
          <a:xfrm>
            <a:off x="3657599" y="2133600"/>
            <a:ext cx="1828801" cy="3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hape 40"/>
          <p:cNvCxnSpPr/>
          <p:nvPr/>
        </p:nvCxnSpPr>
        <p:spPr bwMode="auto">
          <a:xfrm rot="10800000">
            <a:off x="4571999" y="2130552"/>
            <a:ext cx="914400" cy="9144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hape 42"/>
          <p:cNvCxnSpPr>
            <a:stCxn id="24" idx="1"/>
          </p:cNvCxnSpPr>
          <p:nvPr/>
        </p:nvCxnSpPr>
        <p:spPr bwMode="auto">
          <a:xfrm rot="10800000">
            <a:off x="4568953" y="3048000"/>
            <a:ext cx="914400" cy="91744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hape 44"/>
          <p:cNvCxnSpPr/>
          <p:nvPr/>
        </p:nvCxnSpPr>
        <p:spPr bwMode="auto">
          <a:xfrm rot="10800000">
            <a:off x="4572000" y="3959352"/>
            <a:ext cx="914400" cy="9144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0" grpId="1" animBg="1"/>
      <p:bldP spid="32" grpId="0" animBg="1"/>
      <p:bldP spid="32" grpId="1" animBg="1"/>
      <p:bldP spid="34" grpId="0" animBg="1"/>
      <p:bldP spid="34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5"/>
          <p:cNvSpPr txBox="1">
            <a:spLocks noChangeArrowheads="1"/>
          </p:cNvSpPr>
          <p:nvPr/>
        </p:nvSpPr>
        <p:spPr bwMode="auto">
          <a:xfrm>
            <a:off x="3044952" y="284870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rebuchet MS" pitchFamily="34" charset="0"/>
              </a:rPr>
              <a:t>ILUSTRASI </a:t>
            </a:r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SOLUSI: PENYISIPAN EDGE (3)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9600" y="15240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Graph</a:t>
            </a:r>
            <a:endParaRPr lang="en-US" dirty="0" smtClean="0">
              <a:latin typeface="+mn-lt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09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1527048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7048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69" idx="0"/>
            <a:endCxn id="73" idx="2"/>
          </p:cNvCxnSpPr>
          <p:nvPr/>
        </p:nvCxnSpPr>
        <p:spPr bwMode="auto">
          <a:xfrm flipV="1">
            <a:off x="915924" y="2436876"/>
            <a:ext cx="611124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73" idx="6"/>
            <a:endCxn id="81" idx="2"/>
          </p:cNvCxnSpPr>
          <p:nvPr/>
        </p:nvCxnSpPr>
        <p:spPr bwMode="auto">
          <a:xfrm>
            <a:off x="2139696" y="2436876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9" idx="4"/>
            <a:endCxn id="74" idx="2"/>
          </p:cNvCxnSpPr>
          <p:nvPr/>
        </p:nvCxnSpPr>
        <p:spPr bwMode="auto">
          <a:xfrm>
            <a:off x="915924" y="3353553"/>
            <a:ext cx="611124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906780" y="223545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2227871" y="205435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906780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2743200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2743200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3657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89" name="Straight Arrow Connector 88"/>
          <p:cNvCxnSpPr>
            <a:stCxn id="73" idx="5"/>
            <a:endCxn id="87" idx="1"/>
          </p:cNvCxnSpPr>
          <p:nvPr/>
        </p:nvCxnSpPr>
        <p:spPr bwMode="auto">
          <a:xfrm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74" idx="6"/>
            <a:endCxn id="87" idx="2"/>
          </p:cNvCxnSpPr>
          <p:nvPr/>
        </p:nvCxnSpPr>
        <p:spPr bwMode="auto">
          <a:xfrm>
            <a:off x="2139696" y="3659124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74" idx="7"/>
            <a:endCxn id="81" idx="3"/>
          </p:cNvCxnSpPr>
          <p:nvPr/>
        </p:nvCxnSpPr>
        <p:spPr bwMode="auto">
          <a:xfrm flipV="1"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81" idx="6"/>
            <a:endCxn id="88" idx="0"/>
          </p:cNvCxnSpPr>
          <p:nvPr/>
        </p:nvCxnSpPr>
        <p:spPr bwMode="auto">
          <a:xfrm>
            <a:off x="3355848" y="2436876"/>
            <a:ext cx="608076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87" idx="6"/>
            <a:endCxn id="88" idx="4"/>
          </p:cNvCxnSpPr>
          <p:nvPr/>
        </p:nvCxnSpPr>
        <p:spPr bwMode="auto">
          <a:xfrm flipV="1">
            <a:off x="3355848" y="3353553"/>
            <a:ext cx="608076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Text Box 35"/>
          <p:cNvSpPr txBox="1">
            <a:spLocks noChangeArrowheads="1"/>
          </p:cNvSpPr>
          <p:nvPr/>
        </p:nvSpPr>
        <p:spPr bwMode="auto">
          <a:xfrm>
            <a:off x="2124456" y="2497723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5" name="Text Box 35"/>
          <p:cNvSpPr txBox="1">
            <a:spLocks noChangeArrowheads="1"/>
          </p:cNvSpPr>
          <p:nvPr/>
        </p:nvSpPr>
        <p:spPr bwMode="auto">
          <a:xfrm>
            <a:off x="2124456" y="320552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6" name="Text Box 35"/>
          <p:cNvSpPr txBox="1">
            <a:spLocks noChangeArrowheads="1"/>
          </p:cNvSpPr>
          <p:nvPr/>
        </p:nvSpPr>
        <p:spPr bwMode="auto">
          <a:xfrm>
            <a:off x="2224061" y="365931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7" name="Text Box 35"/>
          <p:cNvSpPr txBox="1">
            <a:spLocks noChangeArrowheads="1"/>
          </p:cNvSpPr>
          <p:nvPr/>
        </p:nvSpPr>
        <p:spPr bwMode="auto">
          <a:xfrm>
            <a:off x="3541342" y="223452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8" name="Text Box 35"/>
          <p:cNvSpPr txBox="1">
            <a:spLocks noChangeArrowheads="1"/>
          </p:cNvSpPr>
          <p:nvPr/>
        </p:nvSpPr>
        <p:spPr bwMode="auto">
          <a:xfrm>
            <a:off x="3548962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2648" y="427009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 smtClean="0">
              <a:latin typeface="+mn-lt"/>
            </a:endParaRPr>
          </a:p>
        </p:txBody>
      </p:sp>
      <p:cxnSp>
        <p:nvCxnSpPr>
          <p:cNvPr id="50" name="Straight Arrow Connector 49"/>
          <p:cNvCxnSpPr>
            <a:stCxn id="81" idx="4"/>
            <a:endCxn id="87" idx="0"/>
          </p:cNvCxnSpPr>
          <p:nvPr/>
        </p:nvCxnSpPr>
        <p:spPr bwMode="auto">
          <a:xfrm>
            <a:off x="3049524" y="2743200"/>
            <a:ext cx="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779624"/>
              </p:ext>
            </p:extLst>
          </p:nvPr>
        </p:nvGraphicFramePr>
        <p:xfrm>
          <a:off x="6400800" y="4727448"/>
          <a:ext cx="19558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distance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parent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19463"/>
              </p:ext>
            </p:extLst>
          </p:nvPr>
        </p:nvGraphicFramePr>
        <p:xfrm>
          <a:off x="6784848" y="5867400"/>
          <a:ext cx="15716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" name="Worksheet" r:id="rId4" imgW="1571444" imgH="237954" progId="Excel.Sheet.12">
                  <p:embed/>
                </p:oleObj>
              </mc:Choice>
              <mc:Fallback>
                <p:oleObj name="Worksheet" r:id="rId4" imgW="1571444" imgH="2379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84848" y="5867400"/>
                        <a:ext cx="1571625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Oval 81"/>
          <p:cNvSpPr/>
          <p:nvPr/>
        </p:nvSpPr>
        <p:spPr bwMode="auto">
          <a:xfrm>
            <a:off x="2743200" y="3355848"/>
            <a:ext cx="612648" cy="612648"/>
          </a:xfrm>
          <a:prstGeom prst="ellipse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758514"/>
              </p:ext>
            </p:extLst>
          </p:nvPr>
        </p:nvGraphicFramePr>
        <p:xfrm>
          <a:off x="6784848" y="6099048"/>
          <a:ext cx="15716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" name="Worksheet" r:id="rId7" imgW="1571444" imgH="237954" progId="Excel.Sheet.12">
                  <p:embed/>
                </p:oleObj>
              </mc:Choice>
              <mc:Fallback>
                <p:oleObj name="Worksheet" r:id="rId7" imgW="1571444" imgH="2379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84848" y="6099048"/>
                        <a:ext cx="1571625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Oval 38"/>
          <p:cNvSpPr/>
          <p:nvPr/>
        </p:nvSpPr>
        <p:spPr bwMode="auto">
          <a:xfrm>
            <a:off x="3657600" y="2743200"/>
            <a:ext cx="612648" cy="612648"/>
          </a:xfrm>
          <a:prstGeom prst="ellipse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423571"/>
              </p:ext>
            </p:extLst>
          </p:nvPr>
        </p:nvGraphicFramePr>
        <p:xfrm>
          <a:off x="612648" y="4727448"/>
          <a:ext cx="5245101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6935"/>
                <a:gridCol w="711361"/>
                <a:gridCol w="711361"/>
                <a:gridCol w="711361"/>
                <a:gridCol w="711361"/>
                <a:gridCol w="711361"/>
                <a:gridCol w="711361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owned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(4, 5)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(5, 6)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(2, 5)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(4, 6)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not_owned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3): 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2): 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4): 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(4, 5): 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(5, 6): 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4): 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(2, 5): 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(4, 6): 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5): 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8621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2" grpId="0"/>
      <p:bldP spid="69" grpId="0" animBg="1"/>
      <p:bldP spid="73" grpId="0" animBg="1"/>
      <p:bldP spid="74" grpId="0" animBg="1"/>
      <p:bldP spid="78" grpId="0"/>
      <p:bldP spid="79" grpId="0"/>
      <p:bldP spid="80" grpId="0"/>
      <p:bldP spid="81" grpId="0" animBg="1"/>
      <p:bldP spid="87" grpId="0" animBg="1"/>
      <p:bldP spid="88" grpId="0" animBg="1"/>
      <p:bldP spid="94" grpId="0"/>
      <p:bldP spid="95" grpId="0"/>
      <p:bldP spid="96" grpId="0"/>
      <p:bldP spid="97" grpId="0"/>
      <p:bldP spid="98" grpId="0"/>
      <p:bldP spid="49" grpId="0"/>
      <p:bldP spid="82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5"/>
          <p:cNvSpPr txBox="1">
            <a:spLocks noChangeArrowheads="1"/>
          </p:cNvSpPr>
          <p:nvPr/>
        </p:nvSpPr>
        <p:spPr bwMode="auto">
          <a:xfrm>
            <a:off x="3044952" y="284870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100" dirty="0">
                <a:solidFill>
                  <a:schemeClr val="bg1"/>
                </a:solidFill>
                <a:latin typeface="Trebuchet MS" pitchFamily="34" charset="0"/>
              </a:rPr>
              <a:t>ILUSTRASI </a:t>
            </a:r>
            <a:r>
              <a:rPr lang="en-US" sz="2100" dirty="0" smtClean="0">
                <a:solidFill>
                  <a:schemeClr val="bg1"/>
                </a:solidFill>
                <a:latin typeface="Trebuchet MS" pitchFamily="34" charset="0"/>
              </a:rPr>
              <a:t>SOLUSI: PENGHAPUSAN EDGE (1)</a:t>
            </a:r>
            <a:endParaRPr lang="en-US" sz="21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9600" y="15240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Graph</a:t>
            </a:r>
            <a:endParaRPr lang="en-US" dirty="0" smtClean="0">
              <a:latin typeface="+mn-lt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09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1527048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7048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69" idx="0"/>
            <a:endCxn id="73" idx="2"/>
          </p:cNvCxnSpPr>
          <p:nvPr/>
        </p:nvCxnSpPr>
        <p:spPr bwMode="auto">
          <a:xfrm flipV="1">
            <a:off x="915924" y="2436876"/>
            <a:ext cx="611124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73" idx="6"/>
            <a:endCxn id="81" idx="2"/>
          </p:cNvCxnSpPr>
          <p:nvPr/>
        </p:nvCxnSpPr>
        <p:spPr bwMode="auto">
          <a:xfrm>
            <a:off x="2139696" y="2436876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9" idx="4"/>
            <a:endCxn id="74" idx="2"/>
          </p:cNvCxnSpPr>
          <p:nvPr/>
        </p:nvCxnSpPr>
        <p:spPr bwMode="auto">
          <a:xfrm>
            <a:off x="915924" y="3353553"/>
            <a:ext cx="611124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906780" y="223545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2227871" y="205435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906780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2743200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2743200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3657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89" name="Straight Arrow Connector 88"/>
          <p:cNvCxnSpPr>
            <a:stCxn id="73" idx="5"/>
            <a:endCxn id="87" idx="1"/>
          </p:cNvCxnSpPr>
          <p:nvPr/>
        </p:nvCxnSpPr>
        <p:spPr bwMode="auto">
          <a:xfrm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74" idx="6"/>
            <a:endCxn id="87" idx="2"/>
          </p:cNvCxnSpPr>
          <p:nvPr/>
        </p:nvCxnSpPr>
        <p:spPr bwMode="auto">
          <a:xfrm>
            <a:off x="2139696" y="3659124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74" idx="7"/>
            <a:endCxn id="81" idx="3"/>
          </p:cNvCxnSpPr>
          <p:nvPr/>
        </p:nvCxnSpPr>
        <p:spPr bwMode="auto">
          <a:xfrm flipV="1"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81" idx="6"/>
            <a:endCxn id="88" idx="0"/>
          </p:cNvCxnSpPr>
          <p:nvPr/>
        </p:nvCxnSpPr>
        <p:spPr bwMode="auto">
          <a:xfrm>
            <a:off x="3355848" y="2436876"/>
            <a:ext cx="608076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87" idx="6"/>
            <a:endCxn id="88" idx="4"/>
          </p:cNvCxnSpPr>
          <p:nvPr/>
        </p:nvCxnSpPr>
        <p:spPr bwMode="auto">
          <a:xfrm flipV="1">
            <a:off x="3355848" y="3353553"/>
            <a:ext cx="608076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Text Box 35"/>
          <p:cNvSpPr txBox="1">
            <a:spLocks noChangeArrowheads="1"/>
          </p:cNvSpPr>
          <p:nvPr/>
        </p:nvSpPr>
        <p:spPr bwMode="auto">
          <a:xfrm>
            <a:off x="2124456" y="2497723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5" name="Text Box 35"/>
          <p:cNvSpPr txBox="1">
            <a:spLocks noChangeArrowheads="1"/>
          </p:cNvSpPr>
          <p:nvPr/>
        </p:nvSpPr>
        <p:spPr bwMode="auto">
          <a:xfrm>
            <a:off x="2124456" y="320552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6" name="Text Box 35"/>
          <p:cNvSpPr txBox="1">
            <a:spLocks noChangeArrowheads="1"/>
          </p:cNvSpPr>
          <p:nvPr/>
        </p:nvSpPr>
        <p:spPr bwMode="auto">
          <a:xfrm>
            <a:off x="2224061" y="365931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7" name="Text Box 35"/>
          <p:cNvSpPr txBox="1">
            <a:spLocks noChangeArrowheads="1"/>
          </p:cNvSpPr>
          <p:nvPr/>
        </p:nvSpPr>
        <p:spPr bwMode="auto">
          <a:xfrm>
            <a:off x="3541342" y="223452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8" name="Text Box 35"/>
          <p:cNvSpPr txBox="1">
            <a:spLocks noChangeArrowheads="1"/>
          </p:cNvSpPr>
          <p:nvPr/>
        </p:nvSpPr>
        <p:spPr bwMode="auto">
          <a:xfrm>
            <a:off x="3548962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2648" y="427009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 smtClean="0">
              <a:latin typeface="+mn-lt"/>
            </a:endParaRPr>
          </a:p>
        </p:txBody>
      </p:sp>
      <p:cxnSp>
        <p:nvCxnSpPr>
          <p:cNvPr id="50" name="Straight Arrow Connector 49"/>
          <p:cNvCxnSpPr>
            <a:stCxn id="81" idx="4"/>
            <a:endCxn id="87" idx="0"/>
          </p:cNvCxnSpPr>
          <p:nvPr/>
        </p:nvCxnSpPr>
        <p:spPr bwMode="auto">
          <a:xfrm>
            <a:off x="3049524" y="2743200"/>
            <a:ext cx="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822599"/>
              </p:ext>
            </p:extLst>
          </p:nvPr>
        </p:nvGraphicFramePr>
        <p:xfrm>
          <a:off x="6400800" y="4727448"/>
          <a:ext cx="19558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distance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parent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80259"/>
              </p:ext>
            </p:extLst>
          </p:nvPr>
        </p:nvGraphicFramePr>
        <p:xfrm>
          <a:off x="612648" y="4727448"/>
          <a:ext cx="5245101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6935"/>
                <a:gridCol w="711361"/>
                <a:gridCol w="711361"/>
                <a:gridCol w="711361"/>
                <a:gridCol w="711361"/>
                <a:gridCol w="711361"/>
                <a:gridCol w="711361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owned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(4, 5)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(5, 6)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(4, 6)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not_owned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3): 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2): 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4): 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(4, 5): 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(5, 6): 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4): 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5): 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(4, 6): 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5): 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2611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50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50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4" grpId="1"/>
      <p:bldP spid="52" grpId="0"/>
      <p:bldP spid="69" grpId="0" animBg="1"/>
      <p:bldP spid="73" grpId="0" animBg="1"/>
      <p:bldP spid="74" grpId="0" animBg="1"/>
      <p:bldP spid="78" grpId="0"/>
      <p:bldP spid="79" grpId="0"/>
      <p:bldP spid="80" grpId="0"/>
      <p:bldP spid="81" grpId="0" animBg="1"/>
      <p:bldP spid="87" grpId="0" animBg="1"/>
      <p:bldP spid="88" grpId="0" animBg="1"/>
      <p:bldP spid="94" grpId="0"/>
      <p:bldP spid="95" grpId="0"/>
      <p:bldP spid="96" grpId="0"/>
      <p:bldP spid="97" grpId="0"/>
      <p:bldP spid="98" grpId="0"/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5"/>
          <p:cNvSpPr txBox="1">
            <a:spLocks noChangeArrowheads="1"/>
          </p:cNvSpPr>
          <p:nvPr/>
        </p:nvSpPr>
        <p:spPr bwMode="auto">
          <a:xfrm>
            <a:off x="3044952" y="284870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100" dirty="0">
                <a:solidFill>
                  <a:schemeClr val="bg1"/>
                </a:solidFill>
                <a:latin typeface="Trebuchet MS" pitchFamily="34" charset="0"/>
              </a:rPr>
              <a:t>ILUSTRASI </a:t>
            </a:r>
            <a:r>
              <a:rPr lang="en-US" sz="2100" dirty="0" smtClean="0">
                <a:solidFill>
                  <a:schemeClr val="bg1"/>
                </a:solidFill>
                <a:latin typeface="Trebuchet MS" pitchFamily="34" charset="0"/>
              </a:rPr>
              <a:t>SOLUSI: PENGHAPUSAN EDGE (2)</a:t>
            </a:r>
            <a:endParaRPr lang="en-US" sz="21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9600" y="15240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Graph</a:t>
            </a:r>
            <a:endParaRPr lang="en-US" dirty="0" smtClean="0">
              <a:latin typeface="+mn-lt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09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1527048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7048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69" idx="0"/>
            <a:endCxn id="73" idx="2"/>
          </p:cNvCxnSpPr>
          <p:nvPr/>
        </p:nvCxnSpPr>
        <p:spPr bwMode="auto">
          <a:xfrm flipV="1">
            <a:off x="915924" y="2436876"/>
            <a:ext cx="611124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73" idx="6"/>
            <a:endCxn id="81" idx="2"/>
          </p:cNvCxnSpPr>
          <p:nvPr/>
        </p:nvCxnSpPr>
        <p:spPr bwMode="auto">
          <a:xfrm>
            <a:off x="2139696" y="2436876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9" idx="4"/>
            <a:endCxn id="74" idx="2"/>
          </p:cNvCxnSpPr>
          <p:nvPr/>
        </p:nvCxnSpPr>
        <p:spPr bwMode="auto">
          <a:xfrm>
            <a:off x="915924" y="3353553"/>
            <a:ext cx="611124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906780" y="223545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2227871" y="205435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906780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2743200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2743200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3657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89" name="Straight Arrow Connector 88"/>
          <p:cNvCxnSpPr>
            <a:stCxn id="73" idx="5"/>
            <a:endCxn id="87" idx="1"/>
          </p:cNvCxnSpPr>
          <p:nvPr/>
        </p:nvCxnSpPr>
        <p:spPr bwMode="auto">
          <a:xfrm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74" idx="6"/>
            <a:endCxn id="87" idx="2"/>
          </p:cNvCxnSpPr>
          <p:nvPr/>
        </p:nvCxnSpPr>
        <p:spPr bwMode="auto">
          <a:xfrm>
            <a:off x="2139696" y="3659124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74" idx="7"/>
            <a:endCxn id="81" idx="3"/>
          </p:cNvCxnSpPr>
          <p:nvPr/>
        </p:nvCxnSpPr>
        <p:spPr bwMode="auto">
          <a:xfrm flipV="1"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81" idx="6"/>
            <a:endCxn id="88" idx="0"/>
          </p:cNvCxnSpPr>
          <p:nvPr/>
        </p:nvCxnSpPr>
        <p:spPr bwMode="auto">
          <a:xfrm>
            <a:off x="3355848" y="2436876"/>
            <a:ext cx="608076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87" idx="6"/>
            <a:endCxn id="88" idx="4"/>
          </p:cNvCxnSpPr>
          <p:nvPr/>
        </p:nvCxnSpPr>
        <p:spPr bwMode="auto">
          <a:xfrm flipV="1">
            <a:off x="3355848" y="3353553"/>
            <a:ext cx="608076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Text Box 35"/>
          <p:cNvSpPr txBox="1">
            <a:spLocks noChangeArrowheads="1"/>
          </p:cNvSpPr>
          <p:nvPr/>
        </p:nvSpPr>
        <p:spPr bwMode="auto">
          <a:xfrm>
            <a:off x="2124456" y="2497723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5" name="Text Box 35"/>
          <p:cNvSpPr txBox="1">
            <a:spLocks noChangeArrowheads="1"/>
          </p:cNvSpPr>
          <p:nvPr/>
        </p:nvSpPr>
        <p:spPr bwMode="auto">
          <a:xfrm>
            <a:off x="2124456" y="320552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6" name="Text Box 35"/>
          <p:cNvSpPr txBox="1">
            <a:spLocks noChangeArrowheads="1"/>
          </p:cNvSpPr>
          <p:nvPr/>
        </p:nvSpPr>
        <p:spPr bwMode="auto">
          <a:xfrm>
            <a:off x="2224061" y="365931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7" name="Text Box 35"/>
          <p:cNvSpPr txBox="1">
            <a:spLocks noChangeArrowheads="1"/>
          </p:cNvSpPr>
          <p:nvPr/>
        </p:nvSpPr>
        <p:spPr bwMode="auto">
          <a:xfrm>
            <a:off x="3541342" y="223452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8" name="Text Box 35"/>
          <p:cNvSpPr txBox="1">
            <a:spLocks noChangeArrowheads="1"/>
          </p:cNvSpPr>
          <p:nvPr/>
        </p:nvSpPr>
        <p:spPr bwMode="auto">
          <a:xfrm>
            <a:off x="3548962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2648" y="427009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 smtClean="0">
              <a:latin typeface="+mn-lt"/>
            </a:endParaRPr>
          </a:p>
        </p:txBody>
      </p:sp>
      <p:cxnSp>
        <p:nvCxnSpPr>
          <p:cNvPr id="50" name="Straight Arrow Connector 49"/>
          <p:cNvCxnSpPr>
            <a:stCxn id="81" idx="4"/>
            <a:endCxn id="87" idx="0"/>
          </p:cNvCxnSpPr>
          <p:nvPr/>
        </p:nvCxnSpPr>
        <p:spPr bwMode="auto">
          <a:xfrm>
            <a:off x="3049524" y="2743200"/>
            <a:ext cx="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407598" y="395768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1</a:t>
            </a:r>
            <a:r>
              <a:rPr lang="en-US" b="1" dirty="0" smtClean="0">
                <a:latin typeface="+mn-lt"/>
              </a:rPr>
              <a:t> + 4 </a:t>
            </a:r>
            <a:r>
              <a:rPr lang="en-US" b="1" dirty="0">
                <a:latin typeface="+mn-lt"/>
              </a:rPr>
              <a:t>&gt;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>
                <a:latin typeface="+mn-lt"/>
              </a:rPr>
              <a:t>4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822599"/>
              </p:ext>
            </p:extLst>
          </p:nvPr>
        </p:nvGraphicFramePr>
        <p:xfrm>
          <a:off x="6400800" y="4727448"/>
          <a:ext cx="19558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distance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parent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2" name="Oval 81"/>
          <p:cNvSpPr/>
          <p:nvPr/>
        </p:nvSpPr>
        <p:spPr bwMode="auto">
          <a:xfrm>
            <a:off x="2743200" y="3355848"/>
            <a:ext cx="612648" cy="612648"/>
          </a:xfrm>
          <a:prstGeom prst="ellipse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076578"/>
              </p:ext>
            </p:extLst>
          </p:nvPr>
        </p:nvGraphicFramePr>
        <p:xfrm>
          <a:off x="612648" y="4727448"/>
          <a:ext cx="5245101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6935"/>
                <a:gridCol w="711361"/>
                <a:gridCol w="711361"/>
                <a:gridCol w="711361"/>
                <a:gridCol w="711361"/>
                <a:gridCol w="711361"/>
                <a:gridCol w="711361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owned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(4, 6)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(5, 6)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not_owned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3): 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2): 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4): 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(2, 5): 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(5, 6): 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4): 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5): 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(4, 6): 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7" name="Oval 36"/>
          <p:cNvSpPr/>
          <p:nvPr/>
        </p:nvSpPr>
        <p:spPr bwMode="auto">
          <a:xfrm>
            <a:off x="1527048" y="2130552"/>
            <a:ext cx="612648" cy="612648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745159" y="2130552"/>
            <a:ext cx="612648" cy="612648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270249" y="286814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3</a:t>
            </a:r>
            <a:r>
              <a:rPr lang="en-US" b="1" dirty="0" smtClean="0">
                <a:latin typeface="+mn-lt"/>
              </a:rPr>
              <a:t> + </a:t>
            </a:r>
            <a:r>
              <a:rPr lang="en-US" b="1" dirty="0">
                <a:latin typeface="+mn-lt"/>
              </a:rPr>
              <a:t>3</a:t>
            </a:r>
            <a:r>
              <a:rPr lang="en-US" b="1" dirty="0" smtClean="0">
                <a:latin typeface="+mn-lt"/>
              </a:rPr>
              <a:t> &gt; </a:t>
            </a:r>
            <a:r>
              <a:rPr lang="en-US" b="1" dirty="0">
                <a:latin typeface="+mn-lt"/>
              </a:rPr>
              <a:t>5</a:t>
            </a:r>
          </a:p>
        </p:txBody>
      </p:sp>
      <p:sp>
        <p:nvSpPr>
          <p:cNvPr id="42" name="Oval 41"/>
          <p:cNvSpPr/>
          <p:nvPr/>
        </p:nvSpPr>
        <p:spPr bwMode="auto">
          <a:xfrm>
            <a:off x="3657600" y="2743200"/>
            <a:ext cx="612648" cy="612648"/>
          </a:xfrm>
          <a:prstGeom prst="ellipse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462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2" grpId="0"/>
      <p:bldP spid="69" grpId="0" animBg="1"/>
      <p:bldP spid="73" grpId="0" animBg="1"/>
      <p:bldP spid="74" grpId="0" animBg="1"/>
      <p:bldP spid="78" grpId="0"/>
      <p:bldP spid="79" grpId="0"/>
      <p:bldP spid="80" grpId="0"/>
      <p:bldP spid="81" grpId="0" animBg="1"/>
      <p:bldP spid="87" grpId="0" animBg="1"/>
      <p:bldP spid="88" grpId="0" animBg="1"/>
      <p:bldP spid="94" grpId="0"/>
      <p:bldP spid="95" grpId="0"/>
      <p:bldP spid="96" grpId="0"/>
      <p:bldP spid="97" grpId="0"/>
      <p:bldP spid="98" grpId="0"/>
      <p:bldP spid="49" grpId="0"/>
      <p:bldP spid="10" grpId="0"/>
      <p:bldP spid="10" grpId="1"/>
      <p:bldP spid="82" grpId="0" animBg="1"/>
      <p:bldP spid="37" grpId="0" animBg="1"/>
      <p:bldP spid="37" grpId="1" animBg="1"/>
      <p:bldP spid="38" grpId="0" animBg="1"/>
      <p:bldP spid="38" grpId="1" animBg="1"/>
      <p:bldP spid="41" grpId="0"/>
      <p:bldP spid="41" grpId="1"/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5"/>
          <p:cNvSpPr txBox="1">
            <a:spLocks noChangeArrowheads="1"/>
          </p:cNvSpPr>
          <p:nvPr/>
        </p:nvSpPr>
        <p:spPr bwMode="auto">
          <a:xfrm>
            <a:off x="3044952" y="284870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100" dirty="0">
                <a:solidFill>
                  <a:schemeClr val="bg1"/>
                </a:solidFill>
                <a:latin typeface="Trebuchet MS" pitchFamily="34" charset="0"/>
              </a:rPr>
              <a:t>ILUSTRASI </a:t>
            </a:r>
            <a:r>
              <a:rPr lang="en-US" sz="2100" dirty="0" smtClean="0">
                <a:solidFill>
                  <a:schemeClr val="bg1"/>
                </a:solidFill>
                <a:latin typeface="Trebuchet MS" pitchFamily="34" charset="0"/>
              </a:rPr>
              <a:t>SOLUSI: PENGHAPUSAN EDGE (3)</a:t>
            </a:r>
            <a:endParaRPr lang="en-US" sz="21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9600" y="15240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Graph</a:t>
            </a:r>
            <a:endParaRPr lang="en-US" dirty="0" smtClean="0">
              <a:latin typeface="+mn-lt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09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1527048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7048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69" idx="0"/>
            <a:endCxn id="73" idx="2"/>
          </p:cNvCxnSpPr>
          <p:nvPr/>
        </p:nvCxnSpPr>
        <p:spPr bwMode="auto">
          <a:xfrm flipV="1">
            <a:off x="915924" y="2436876"/>
            <a:ext cx="611124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73" idx="6"/>
            <a:endCxn id="81" idx="2"/>
          </p:cNvCxnSpPr>
          <p:nvPr/>
        </p:nvCxnSpPr>
        <p:spPr bwMode="auto">
          <a:xfrm>
            <a:off x="2139696" y="2436876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9" idx="4"/>
            <a:endCxn id="74" idx="2"/>
          </p:cNvCxnSpPr>
          <p:nvPr/>
        </p:nvCxnSpPr>
        <p:spPr bwMode="auto">
          <a:xfrm>
            <a:off x="915924" y="3353553"/>
            <a:ext cx="611124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906780" y="223545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2227871" y="205435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906780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2743200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2743200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3657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89" name="Straight Arrow Connector 88"/>
          <p:cNvCxnSpPr>
            <a:stCxn id="73" idx="5"/>
            <a:endCxn id="87" idx="1"/>
          </p:cNvCxnSpPr>
          <p:nvPr/>
        </p:nvCxnSpPr>
        <p:spPr bwMode="auto">
          <a:xfrm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74" idx="6"/>
            <a:endCxn id="87" idx="2"/>
          </p:cNvCxnSpPr>
          <p:nvPr/>
        </p:nvCxnSpPr>
        <p:spPr bwMode="auto">
          <a:xfrm>
            <a:off x="2139696" y="3659124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74" idx="7"/>
            <a:endCxn id="81" idx="3"/>
          </p:cNvCxnSpPr>
          <p:nvPr/>
        </p:nvCxnSpPr>
        <p:spPr bwMode="auto">
          <a:xfrm flipV="1"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81" idx="6"/>
            <a:endCxn id="88" idx="0"/>
          </p:cNvCxnSpPr>
          <p:nvPr/>
        </p:nvCxnSpPr>
        <p:spPr bwMode="auto">
          <a:xfrm>
            <a:off x="3355848" y="2436876"/>
            <a:ext cx="608076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87" idx="6"/>
            <a:endCxn id="88" idx="4"/>
          </p:cNvCxnSpPr>
          <p:nvPr/>
        </p:nvCxnSpPr>
        <p:spPr bwMode="auto">
          <a:xfrm flipV="1">
            <a:off x="3355848" y="3353553"/>
            <a:ext cx="608076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Text Box 35"/>
          <p:cNvSpPr txBox="1">
            <a:spLocks noChangeArrowheads="1"/>
          </p:cNvSpPr>
          <p:nvPr/>
        </p:nvSpPr>
        <p:spPr bwMode="auto">
          <a:xfrm>
            <a:off x="2124456" y="2497723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5" name="Text Box 35"/>
          <p:cNvSpPr txBox="1">
            <a:spLocks noChangeArrowheads="1"/>
          </p:cNvSpPr>
          <p:nvPr/>
        </p:nvSpPr>
        <p:spPr bwMode="auto">
          <a:xfrm>
            <a:off x="2124456" y="320552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6" name="Text Box 35"/>
          <p:cNvSpPr txBox="1">
            <a:spLocks noChangeArrowheads="1"/>
          </p:cNvSpPr>
          <p:nvPr/>
        </p:nvSpPr>
        <p:spPr bwMode="auto">
          <a:xfrm>
            <a:off x="2224061" y="365931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7" name="Text Box 35"/>
          <p:cNvSpPr txBox="1">
            <a:spLocks noChangeArrowheads="1"/>
          </p:cNvSpPr>
          <p:nvPr/>
        </p:nvSpPr>
        <p:spPr bwMode="auto">
          <a:xfrm>
            <a:off x="3541342" y="223452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8" name="Text Box 35"/>
          <p:cNvSpPr txBox="1">
            <a:spLocks noChangeArrowheads="1"/>
          </p:cNvSpPr>
          <p:nvPr/>
        </p:nvSpPr>
        <p:spPr bwMode="auto">
          <a:xfrm>
            <a:off x="3548962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2648" y="427009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 smtClean="0">
              <a:latin typeface="+mn-lt"/>
            </a:endParaRPr>
          </a:p>
        </p:txBody>
      </p:sp>
      <p:cxnSp>
        <p:nvCxnSpPr>
          <p:cNvPr id="50" name="Straight Arrow Connector 49"/>
          <p:cNvCxnSpPr>
            <a:stCxn id="81" idx="4"/>
            <a:endCxn id="87" idx="0"/>
          </p:cNvCxnSpPr>
          <p:nvPr/>
        </p:nvCxnSpPr>
        <p:spPr bwMode="auto">
          <a:xfrm>
            <a:off x="3049524" y="2743200"/>
            <a:ext cx="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822599"/>
              </p:ext>
            </p:extLst>
          </p:nvPr>
        </p:nvGraphicFramePr>
        <p:xfrm>
          <a:off x="6400800" y="4727448"/>
          <a:ext cx="19558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distance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parent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2" name="Oval 81"/>
          <p:cNvSpPr/>
          <p:nvPr/>
        </p:nvSpPr>
        <p:spPr bwMode="auto">
          <a:xfrm>
            <a:off x="2743200" y="3355848"/>
            <a:ext cx="612648" cy="612648"/>
          </a:xfrm>
          <a:prstGeom prst="ellipse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076578"/>
              </p:ext>
            </p:extLst>
          </p:nvPr>
        </p:nvGraphicFramePr>
        <p:xfrm>
          <a:off x="612648" y="4727448"/>
          <a:ext cx="5245101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6935"/>
                <a:gridCol w="711361"/>
                <a:gridCol w="711361"/>
                <a:gridCol w="711361"/>
                <a:gridCol w="711361"/>
                <a:gridCol w="711361"/>
                <a:gridCol w="711361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owned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(4, 6)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(5, 6)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not_owned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3): 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2): 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4): 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(2, 5): 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(5, 6): 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4): 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5): 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(4, 6): 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7" name="Oval 36"/>
          <p:cNvSpPr/>
          <p:nvPr/>
        </p:nvSpPr>
        <p:spPr bwMode="auto">
          <a:xfrm>
            <a:off x="1527048" y="2130552"/>
            <a:ext cx="612648" cy="612648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745159" y="2130552"/>
            <a:ext cx="612648" cy="612648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2" name="Oval 41"/>
          <p:cNvSpPr/>
          <p:nvPr/>
        </p:nvSpPr>
        <p:spPr bwMode="auto">
          <a:xfrm>
            <a:off x="3657600" y="2743200"/>
            <a:ext cx="612648" cy="612648"/>
          </a:xfrm>
          <a:prstGeom prst="ellipse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350832"/>
              </p:ext>
            </p:extLst>
          </p:nvPr>
        </p:nvGraphicFramePr>
        <p:xfrm>
          <a:off x="6784848" y="5870448"/>
          <a:ext cx="15716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" name="Worksheet" r:id="rId4" imgW="1571444" imgH="237954" progId="Excel.Sheet.12">
                  <p:embed/>
                </p:oleObj>
              </mc:Choice>
              <mc:Fallback>
                <p:oleObj name="Worksheet" r:id="rId4" imgW="1571444" imgH="2379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84848" y="5870448"/>
                        <a:ext cx="1571625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154007"/>
              </p:ext>
            </p:extLst>
          </p:nvPr>
        </p:nvGraphicFramePr>
        <p:xfrm>
          <a:off x="6784848" y="6099048"/>
          <a:ext cx="15716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2" name="Worksheet" r:id="rId7" imgW="1571444" imgH="237954" progId="Excel.Sheet.12">
                  <p:embed/>
                </p:oleObj>
              </mc:Choice>
              <mc:Fallback>
                <p:oleObj name="Worksheet" r:id="rId7" imgW="1571444" imgH="2379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84848" y="6099048"/>
                        <a:ext cx="1571625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4270249" y="2868148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5 + </a:t>
            </a:r>
            <a:r>
              <a:rPr lang="en-US" b="1" dirty="0">
                <a:latin typeface="+mn-lt"/>
              </a:rPr>
              <a:t>1 ≮ </a:t>
            </a:r>
            <a:r>
              <a:rPr lang="en-US" b="1" dirty="0" smtClean="0">
                <a:latin typeface="+mn-lt"/>
              </a:rPr>
              <a:t>6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94690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2" grpId="0"/>
      <p:bldP spid="69" grpId="0" animBg="1"/>
      <p:bldP spid="73" grpId="0" animBg="1"/>
      <p:bldP spid="74" grpId="0" animBg="1"/>
      <p:bldP spid="78" grpId="0"/>
      <p:bldP spid="79" grpId="0"/>
      <p:bldP spid="80" grpId="0"/>
      <p:bldP spid="81" grpId="0" animBg="1"/>
      <p:bldP spid="87" grpId="0" animBg="1"/>
      <p:bldP spid="88" grpId="0" animBg="1"/>
      <p:bldP spid="94" grpId="0"/>
      <p:bldP spid="95" grpId="0"/>
      <p:bldP spid="96" grpId="0"/>
      <p:bldP spid="97" grpId="0"/>
      <p:bldP spid="98" grpId="0"/>
      <p:bldP spid="49" grpId="0"/>
      <p:bldP spid="82" grpId="0" animBg="1"/>
      <p:bldP spid="37" grpId="0" animBg="1"/>
      <p:bldP spid="37" grpId="1" animBg="1"/>
      <p:bldP spid="38" grpId="0" animBg="1"/>
      <p:bldP spid="38" grpId="1" animBg="1"/>
      <p:bldP spid="42" grpId="0" animBg="1"/>
      <p:bldP spid="44" grpId="0"/>
      <p:bldP spid="4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 Box 35"/>
          <p:cNvSpPr txBox="1">
            <a:spLocks noChangeArrowheads="1"/>
          </p:cNvSpPr>
          <p:nvPr/>
        </p:nvSpPr>
        <p:spPr bwMode="auto">
          <a:xfrm>
            <a:off x="3044952" y="284870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100" dirty="0">
                <a:solidFill>
                  <a:schemeClr val="bg1"/>
                </a:solidFill>
                <a:latin typeface="Trebuchet MS" pitchFamily="34" charset="0"/>
              </a:rPr>
              <a:t>ILUSTRASI </a:t>
            </a:r>
            <a:r>
              <a:rPr lang="en-US" sz="2100" dirty="0" smtClean="0">
                <a:solidFill>
                  <a:schemeClr val="bg1"/>
                </a:solidFill>
                <a:latin typeface="Trebuchet MS" pitchFamily="34" charset="0"/>
              </a:rPr>
              <a:t>SOLUSI: PENGHAPUSAN EDGE (4)</a:t>
            </a:r>
            <a:endParaRPr lang="en-US" sz="21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9600" y="15240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Graph</a:t>
            </a:r>
            <a:endParaRPr lang="en-US" dirty="0" smtClean="0">
              <a:latin typeface="+mn-lt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09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1527048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7048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69" idx="0"/>
            <a:endCxn id="73" idx="2"/>
          </p:cNvCxnSpPr>
          <p:nvPr/>
        </p:nvCxnSpPr>
        <p:spPr bwMode="auto">
          <a:xfrm flipV="1">
            <a:off x="915924" y="2436876"/>
            <a:ext cx="611124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73" idx="6"/>
            <a:endCxn id="81" idx="2"/>
          </p:cNvCxnSpPr>
          <p:nvPr/>
        </p:nvCxnSpPr>
        <p:spPr bwMode="auto">
          <a:xfrm>
            <a:off x="2139696" y="2436876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9" idx="4"/>
            <a:endCxn id="74" idx="2"/>
          </p:cNvCxnSpPr>
          <p:nvPr/>
        </p:nvCxnSpPr>
        <p:spPr bwMode="auto">
          <a:xfrm>
            <a:off x="915924" y="3353553"/>
            <a:ext cx="611124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906780" y="223545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2227871" y="205435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906780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2743200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2743200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3657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89" name="Straight Arrow Connector 88"/>
          <p:cNvCxnSpPr>
            <a:stCxn id="73" idx="5"/>
            <a:endCxn id="87" idx="1"/>
          </p:cNvCxnSpPr>
          <p:nvPr/>
        </p:nvCxnSpPr>
        <p:spPr bwMode="auto">
          <a:xfrm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74" idx="6"/>
            <a:endCxn id="87" idx="2"/>
          </p:cNvCxnSpPr>
          <p:nvPr/>
        </p:nvCxnSpPr>
        <p:spPr bwMode="auto">
          <a:xfrm>
            <a:off x="2139696" y="3659124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74" idx="7"/>
            <a:endCxn id="81" idx="3"/>
          </p:cNvCxnSpPr>
          <p:nvPr/>
        </p:nvCxnSpPr>
        <p:spPr bwMode="auto">
          <a:xfrm flipV="1"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81" idx="6"/>
            <a:endCxn id="88" idx="0"/>
          </p:cNvCxnSpPr>
          <p:nvPr/>
        </p:nvCxnSpPr>
        <p:spPr bwMode="auto">
          <a:xfrm>
            <a:off x="3355848" y="2436876"/>
            <a:ext cx="608076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87" idx="6"/>
            <a:endCxn id="88" idx="4"/>
          </p:cNvCxnSpPr>
          <p:nvPr/>
        </p:nvCxnSpPr>
        <p:spPr bwMode="auto">
          <a:xfrm flipV="1">
            <a:off x="3355848" y="3353553"/>
            <a:ext cx="608076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Text Box 35"/>
          <p:cNvSpPr txBox="1">
            <a:spLocks noChangeArrowheads="1"/>
          </p:cNvSpPr>
          <p:nvPr/>
        </p:nvSpPr>
        <p:spPr bwMode="auto">
          <a:xfrm>
            <a:off x="2124456" y="2497723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5" name="Text Box 35"/>
          <p:cNvSpPr txBox="1">
            <a:spLocks noChangeArrowheads="1"/>
          </p:cNvSpPr>
          <p:nvPr/>
        </p:nvSpPr>
        <p:spPr bwMode="auto">
          <a:xfrm>
            <a:off x="2124456" y="320552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6" name="Text Box 35"/>
          <p:cNvSpPr txBox="1">
            <a:spLocks noChangeArrowheads="1"/>
          </p:cNvSpPr>
          <p:nvPr/>
        </p:nvSpPr>
        <p:spPr bwMode="auto">
          <a:xfrm>
            <a:off x="2224061" y="365931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7" name="Text Box 35"/>
          <p:cNvSpPr txBox="1">
            <a:spLocks noChangeArrowheads="1"/>
          </p:cNvSpPr>
          <p:nvPr/>
        </p:nvSpPr>
        <p:spPr bwMode="auto">
          <a:xfrm>
            <a:off x="3541342" y="223452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8" name="Text Box 35"/>
          <p:cNvSpPr txBox="1">
            <a:spLocks noChangeArrowheads="1"/>
          </p:cNvSpPr>
          <p:nvPr/>
        </p:nvSpPr>
        <p:spPr bwMode="auto">
          <a:xfrm>
            <a:off x="3548962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2648" y="427009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 smtClean="0">
              <a:latin typeface="+mn-lt"/>
            </a:endParaRPr>
          </a:p>
        </p:txBody>
      </p:sp>
      <p:cxnSp>
        <p:nvCxnSpPr>
          <p:cNvPr id="50" name="Straight Arrow Connector 49"/>
          <p:cNvCxnSpPr>
            <a:stCxn id="81" idx="4"/>
            <a:endCxn id="87" idx="0"/>
          </p:cNvCxnSpPr>
          <p:nvPr/>
        </p:nvCxnSpPr>
        <p:spPr bwMode="auto">
          <a:xfrm>
            <a:off x="3049524" y="2743200"/>
            <a:ext cx="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822599"/>
              </p:ext>
            </p:extLst>
          </p:nvPr>
        </p:nvGraphicFramePr>
        <p:xfrm>
          <a:off x="6400800" y="4727448"/>
          <a:ext cx="19558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distance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parent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2" name="Oval 81"/>
          <p:cNvSpPr/>
          <p:nvPr/>
        </p:nvSpPr>
        <p:spPr bwMode="auto">
          <a:xfrm>
            <a:off x="2743200" y="3355848"/>
            <a:ext cx="612648" cy="612648"/>
          </a:xfrm>
          <a:prstGeom prst="ellipse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3657600" y="2743200"/>
            <a:ext cx="612648" cy="612648"/>
          </a:xfrm>
          <a:prstGeom prst="ellipse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350832"/>
              </p:ext>
            </p:extLst>
          </p:nvPr>
        </p:nvGraphicFramePr>
        <p:xfrm>
          <a:off x="6784848" y="5870448"/>
          <a:ext cx="15716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9" name="Worksheet" r:id="rId4" imgW="1571444" imgH="237954" progId="Excel.Sheet.12">
                  <p:embed/>
                </p:oleObj>
              </mc:Choice>
              <mc:Fallback>
                <p:oleObj name="Worksheet" r:id="rId4" imgW="1571444" imgH="2379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84848" y="5870448"/>
                        <a:ext cx="1571625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154007"/>
              </p:ext>
            </p:extLst>
          </p:nvPr>
        </p:nvGraphicFramePr>
        <p:xfrm>
          <a:off x="6784848" y="6099048"/>
          <a:ext cx="15716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0" name="Worksheet" r:id="rId7" imgW="1571444" imgH="237954" progId="Excel.Sheet.12">
                  <p:embed/>
                </p:oleObj>
              </mc:Choice>
              <mc:Fallback>
                <p:oleObj name="Worksheet" r:id="rId7" imgW="1571444" imgH="2379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84848" y="6099048"/>
                        <a:ext cx="1571625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873582"/>
              </p:ext>
            </p:extLst>
          </p:nvPr>
        </p:nvGraphicFramePr>
        <p:xfrm>
          <a:off x="612648" y="4727448"/>
          <a:ext cx="5245101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6935"/>
                <a:gridCol w="711361"/>
                <a:gridCol w="711361"/>
                <a:gridCol w="711361"/>
                <a:gridCol w="711361"/>
                <a:gridCol w="711361"/>
                <a:gridCol w="711361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owned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(4, 6)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(5, 6)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not_owned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3): 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2): 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4): 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5): 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(4, 6): 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4): 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5): 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(5, 6): 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2372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2" grpId="0"/>
      <p:bldP spid="69" grpId="0" animBg="1"/>
      <p:bldP spid="73" grpId="0" animBg="1"/>
      <p:bldP spid="74" grpId="0" animBg="1"/>
      <p:bldP spid="78" grpId="0"/>
      <p:bldP spid="79" grpId="0"/>
      <p:bldP spid="80" grpId="0"/>
      <p:bldP spid="81" grpId="0" animBg="1"/>
      <p:bldP spid="87" grpId="0" animBg="1"/>
      <p:bldP spid="88" grpId="0" animBg="1"/>
      <p:bldP spid="94" grpId="0"/>
      <p:bldP spid="95" grpId="0"/>
      <p:bldP spid="96" grpId="0"/>
      <p:bldP spid="97" grpId="0"/>
      <p:bldP spid="98" grpId="0"/>
      <p:bldP spid="49" grpId="0"/>
      <p:bldP spid="82" grpId="0" animBg="1"/>
      <p:bldP spid="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KERANGKA PRESENTASI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5483352" y="3654552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 err="1" smtClean="0">
                <a:latin typeface="Tahoma" pitchFamily="34" charset="0"/>
              </a:rPr>
              <a:t>Uji</a:t>
            </a:r>
            <a:r>
              <a:rPr lang="en-US" sz="1600" b="1" dirty="0" smtClean="0">
                <a:latin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</a:rPr>
              <a:t>Coba</a:t>
            </a:r>
            <a:r>
              <a:rPr lang="en-US" sz="1600" b="1" dirty="0" smtClean="0">
                <a:latin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</a:rPr>
              <a:t>Kebenaran</a:t>
            </a:r>
            <a:endParaRPr lang="en-US" sz="1600" b="1" dirty="0">
              <a:latin typeface="Tahoma" pitchFamily="34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5483352" y="4876800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 err="1" smtClean="0">
                <a:latin typeface="Tahoma" pitchFamily="34" charset="0"/>
              </a:rPr>
              <a:t>Uji</a:t>
            </a:r>
            <a:r>
              <a:rPr lang="en-US" sz="1600" b="1" dirty="0" smtClean="0">
                <a:latin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</a:rPr>
              <a:t>Coba</a:t>
            </a:r>
            <a:r>
              <a:rPr lang="en-US" sz="1600" b="1" dirty="0" smtClean="0">
                <a:latin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</a:rPr>
              <a:t>Kinerja</a:t>
            </a:r>
            <a:endParaRPr lang="en-US" sz="1600" b="1" dirty="0">
              <a:latin typeface="Tahoma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609599" y="1828800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Pendahuluan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609600" y="3048000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Ilustrasi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609599" y="4270248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Uji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Coba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Evaluasi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609599" y="5486400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Kesimpulan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dan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Saran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7" name="Straight Connector 36"/>
          <p:cNvCxnSpPr>
            <a:stCxn id="32" idx="3"/>
          </p:cNvCxnSpPr>
          <p:nvPr/>
        </p:nvCxnSpPr>
        <p:spPr bwMode="auto">
          <a:xfrm flipV="1">
            <a:off x="3657599" y="4572000"/>
            <a:ext cx="911353" cy="3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hape 42"/>
          <p:cNvCxnSpPr>
            <a:stCxn id="24" idx="1"/>
          </p:cNvCxnSpPr>
          <p:nvPr/>
        </p:nvCxnSpPr>
        <p:spPr bwMode="auto">
          <a:xfrm rot="10800000">
            <a:off x="4568953" y="4568952"/>
            <a:ext cx="914400" cy="61264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hape 40"/>
          <p:cNvCxnSpPr/>
          <p:nvPr/>
        </p:nvCxnSpPr>
        <p:spPr bwMode="auto">
          <a:xfrm rot="10800000" flipV="1">
            <a:off x="4572000" y="3959352"/>
            <a:ext cx="914400" cy="61264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916972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8" grpId="0" animBg="1"/>
      <p:bldP spid="28" grpId="1" animBg="1"/>
      <p:bldP spid="30" grpId="0" animBg="1"/>
      <p:bldP spid="30" grpId="1" animBg="1"/>
      <p:bldP spid="32" grpId="1" animBg="1"/>
      <p:bldP spid="34" grpId="0" animBg="1"/>
      <p:bldP spid="3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799" y="1524000"/>
            <a:ext cx="8534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+mn-lt"/>
              </a:rPr>
              <a:t>Perangkat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Keras</a:t>
            </a:r>
            <a:endParaRPr lang="en-US" dirty="0" smtClean="0">
              <a:latin typeface="+mn-lt"/>
            </a:endParaRPr>
          </a:p>
          <a:p>
            <a:pPr marL="347472"/>
            <a:r>
              <a:rPr lang="en-US" dirty="0" smtClean="0">
                <a:latin typeface="+mn-lt"/>
              </a:rPr>
              <a:t>Processor </a:t>
            </a:r>
            <a:r>
              <a:rPr lang="en-US" dirty="0">
                <a:latin typeface="+mn-lt"/>
              </a:rPr>
              <a:t>Intel® Core™ i7-4702MQ CPU @ 2.20GHz</a:t>
            </a:r>
          </a:p>
          <a:p>
            <a:pPr marL="347472"/>
            <a:r>
              <a:rPr lang="en-US" dirty="0">
                <a:latin typeface="+mn-lt"/>
              </a:rPr>
              <a:t>RAM 8.00 GB</a:t>
            </a:r>
          </a:p>
          <a:p>
            <a:pPr marL="347472"/>
            <a:r>
              <a:rPr lang="en-US" dirty="0">
                <a:latin typeface="+mn-lt"/>
              </a:rPr>
              <a:t>64-bit Operating System, x64-based processor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+mn-lt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dirty="0" err="1" smtClean="0">
                <a:latin typeface="+mn-lt"/>
              </a:rPr>
              <a:t>Perangkat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>
                <a:latin typeface="+mn-lt"/>
              </a:rPr>
              <a:t>Lunak</a:t>
            </a:r>
            <a:endParaRPr lang="en-US" dirty="0">
              <a:latin typeface="+mn-lt"/>
            </a:endParaRPr>
          </a:p>
          <a:p>
            <a:pPr marL="347472"/>
            <a:r>
              <a:rPr lang="en-US" dirty="0">
                <a:latin typeface="+mn-lt"/>
              </a:rPr>
              <a:t>Operating System Windows 8.1</a:t>
            </a:r>
          </a:p>
          <a:p>
            <a:pPr marL="347472"/>
            <a:r>
              <a:rPr lang="en-US" dirty="0">
                <a:latin typeface="+mn-lt"/>
              </a:rPr>
              <a:t>Integrated Development Environment Code::Blocks 13.12</a:t>
            </a:r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LINGKUNGAN UJI COBA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1524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799" y="1524000"/>
            <a:ext cx="85344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>
                <a:latin typeface="+mn-lt"/>
              </a:rPr>
              <a:t>Implementasi</a:t>
            </a:r>
            <a:r>
              <a:rPr lang="en-US" sz="1600" dirty="0" smtClean="0">
                <a:latin typeface="+mn-lt"/>
              </a:rPr>
              <a:t> yang </a:t>
            </a:r>
            <a:r>
              <a:rPr lang="en-US" sz="1600" dirty="0" err="1" smtClean="0">
                <a:latin typeface="+mn-lt"/>
              </a:rPr>
              <a:t>telah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dilakukan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mendapat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umpan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balik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b="1" i="1" dirty="0">
                <a:latin typeface="+mn-lt"/>
              </a:rPr>
              <a:t>Accepted</a:t>
            </a:r>
            <a:r>
              <a:rPr lang="en-US" sz="1600" dirty="0">
                <a:latin typeface="+mn-lt"/>
              </a:rPr>
              <a:t>. </a:t>
            </a:r>
            <a:r>
              <a:rPr lang="en-US" sz="1600" dirty="0" err="1">
                <a:latin typeface="+mn-lt"/>
              </a:rPr>
              <a:t>Waktu</a:t>
            </a:r>
            <a:r>
              <a:rPr lang="en-US" sz="1600" dirty="0">
                <a:latin typeface="+mn-lt"/>
              </a:rPr>
              <a:t> yang </a:t>
            </a:r>
            <a:r>
              <a:rPr lang="en-US" sz="1600" dirty="0" err="1">
                <a:latin typeface="+mn-lt"/>
              </a:rPr>
              <a:t>dibutuhkan</a:t>
            </a:r>
            <a:r>
              <a:rPr lang="en-US" sz="1600" dirty="0">
                <a:latin typeface="+mn-lt"/>
              </a:rPr>
              <a:t> program </a:t>
            </a:r>
            <a:r>
              <a:rPr lang="en-US" sz="1600" dirty="0" err="1">
                <a:latin typeface="+mn-lt"/>
              </a:rPr>
              <a:t>adalah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0,37 </a:t>
            </a:r>
            <a:r>
              <a:rPr lang="en-US" sz="1600" dirty="0" err="1">
                <a:latin typeface="+mn-lt"/>
              </a:rPr>
              <a:t>detik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dan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memori</a:t>
            </a:r>
            <a:r>
              <a:rPr lang="en-US" sz="1600" dirty="0">
                <a:latin typeface="+mn-lt"/>
              </a:rPr>
              <a:t> yang </a:t>
            </a:r>
            <a:r>
              <a:rPr lang="en-US" sz="1600" dirty="0" err="1">
                <a:latin typeface="+mn-lt"/>
              </a:rPr>
              <a:t>dibutuhkan</a:t>
            </a:r>
            <a:r>
              <a:rPr lang="en-US" sz="1600" dirty="0">
                <a:latin typeface="+mn-lt"/>
              </a:rPr>
              <a:t> program </a:t>
            </a:r>
            <a:r>
              <a:rPr lang="en-US" sz="1600" dirty="0" err="1">
                <a:latin typeface="+mn-lt"/>
              </a:rPr>
              <a:t>adalah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4,1 </a:t>
            </a:r>
            <a:r>
              <a:rPr lang="en-US" sz="1600" dirty="0">
                <a:latin typeface="+mn-lt"/>
              </a:rPr>
              <a:t>MB</a:t>
            </a:r>
            <a:r>
              <a:rPr lang="en-US" sz="1600" dirty="0" smtClean="0">
                <a:latin typeface="+mn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 smtClean="0">
                <a:latin typeface="+mn-lt"/>
              </a:rPr>
              <a:t>Waktu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yang </a:t>
            </a:r>
            <a:r>
              <a:rPr lang="en-US" sz="1600" dirty="0" err="1">
                <a:latin typeface="+mn-lt"/>
              </a:rPr>
              <a:t>dibutuhkan</a:t>
            </a:r>
            <a:r>
              <a:rPr lang="en-US" sz="1600" dirty="0">
                <a:latin typeface="+mn-lt"/>
              </a:rPr>
              <a:t> program minimum </a:t>
            </a:r>
            <a:r>
              <a:rPr lang="en-US" sz="1600" dirty="0" smtClean="0">
                <a:latin typeface="+mn-lt"/>
              </a:rPr>
              <a:t>0,33 </a:t>
            </a:r>
            <a:r>
              <a:rPr lang="en-US" sz="1600" dirty="0" err="1">
                <a:latin typeface="+mn-lt"/>
              </a:rPr>
              <a:t>detik</a:t>
            </a:r>
            <a:r>
              <a:rPr lang="en-US" sz="1600" dirty="0">
                <a:latin typeface="+mn-lt"/>
              </a:rPr>
              <a:t>, </a:t>
            </a:r>
            <a:r>
              <a:rPr lang="en-US" sz="1600" dirty="0" err="1">
                <a:latin typeface="+mn-lt"/>
              </a:rPr>
              <a:t>maksimum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0,36 </a:t>
            </a:r>
            <a:r>
              <a:rPr lang="en-US" sz="1600" dirty="0" err="1">
                <a:latin typeface="+mn-lt"/>
              </a:rPr>
              <a:t>detik</a:t>
            </a:r>
            <a:r>
              <a:rPr lang="en-US" sz="1600" dirty="0">
                <a:latin typeface="+mn-lt"/>
              </a:rPr>
              <a:t>, </a:t>
            </a:r>
            <a:r>
              <a:rPr lang="en-US" sz="1600" dirty="0" err="1">
                <a:latin typeface="+mn-lt"/>
              </a:rPr>
              <a:t>dan</a:t>
            </a:r>
            <a:r>
              <a:rPr lang="en-US" sz="1600" dirty="0">
                <a:latin typeface="+mn-lt"/>
              </a:rPr>
              <a:t> yang paling </a:t>
            </a:r>
            <a:r>
              <a:rPr lang="en-US" sz="1600" dirty="0" err="1">
                <a:latin typeface="+mn-lt"/>
              </a:rPr>
              <a:t>banyak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adalah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0,34 </a:t>
            </a:r>
            <a:r>
              <a:rPr lang="en-US" sz="1600" dirty="0" err="1">
                <a:latin typeface="+mn-lt"/>
              </a:rPr>
              <a:t>detik</a:t>
            </a:r>
            <a:r>
              <a:rPr lang="en-US" sz="1600" dirty="0">
                <a:latin typeface="+mn-lt"/>
              </a:rPr>
              <a:t>. </a:t>
            </a:r>
            <a:r>
              <a:rPr lang="en-US" sz="1600" dirty="0" err="1">
                <a:latin typeface="+mn-lt"/>
              </a:rPr>
              <a:t>Memori</a:t>
            </a:r>
            <a:r>
              <a:rPr lang="en-US" sz="1600" dirty="0">
                <a:latin typeface="+mn-lt"/>
              </a:rPr>
              <a:t> yang </a:t>
            </a:r>
            <a:r>
              <a:rPr lang="en-US" sz="1600" dirty="0" err="1">
                <a:latin typeface="+mn-lt"/>
              </a:rPr>
              <a:t>dibutuhkan</a:t>
            </a:r>
            <a:r>
              <a:rPr lang="en-US" sz="1600" dirty="0">
                <a:latin typeface="+mn-lt"/>
              </a:rPr>
              <a:t> program </a:t>
            </a:r>
            <a:r>
              <a:rPr lang="en-US" sz="1600" dirty="0" err="1">
                <a:latin typeface="+mn-lt"/>
              </a:rPr>
              <a:t>tetap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4,1 </a:t>
            </a:r>
            <a:r>
              <a:rPr lang="en-US" sz="1600" dirty="0">
                <a:latin typeface="+mn-lt"/>
              </a:rPr>
              <a:t>MB.</a:t>
            </a:r>
            <a:endParaRPr lang="en-US" sz="1600" dirty="0" smtClean="0">
              <a:latin typeface="+mn-lt"/>
            </a:endParaRPr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UJI COBA KEBENARAN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75" y="1527048"/>
            <a:ext cx="7927848" cy="316290"/>
          </a:xfrm>
          <a:prstGeom prst="rect">
            <a:avLst/>
          </a:prstGeom>
        </p:spPr>
      </p:pic>
      <p:graphicFrame>
        <p:nvGraphicFramePr>
          <p:cNvPr id="16" name="Char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07704"/>
              </p:ext>
            </p:extLst>
          </p:nvPr>
        </p:nvGraphicFramePr>
        <p:xfrm>
          <a:off x="2130552" y="2743200"/>
          <a:ext cx="4873752" cy="2924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27279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16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799" y="1524000"/>
            <a:ext cx="85344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+mn-lt"/>
              </a:rPr>
              <a:t>Operasi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berulang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setiap</a:t>
            </a:r>
            <a:r>
              <a:rPr lang="en-US" dirty="0">
                <a:latin typeface="+mn-lt"/>
              </a:rPr>
              <a:t> 4 kali </a:t>
            </a:r>
            <a:r>
              <a:rPr lang="en-US" dirty="0" err="1">
                <a:latin typeface="+mn-lt"/>
              </a:rPr>
              <a:t>dimana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operasi</a:t>
            </a:r>
            <a:r>
              <a:rPr lang="en-US" dirty="0">
                <a:latin typeface="+mn-lt"/>
              </a:rPr>
              <a:t> 1 </a:t>
            </a:r>
            <a:r>
              <a:rPr lang="en-US" dirty="0" err="1">
                <a:latin typeface="+mn-lt"/>
              </a:rPr>
              <a:t>merupakan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operasi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penghapusan</a:t>
            </a:r>
            <a:r>
              <a:rPr lang="en-US" dirty="0">
                <a:latin typeface="+mn-lt"/>
              </a:rPr>
              <a:t> edge, </a:t>
            </a:r>
            <a:r>
              <a:rPr lang="en-US" dirty="0" err="1">
                <a:latin typeface="+mn-lt"/>
              </a:rPr>
              <a:t>operasi</a:t>
            </a:r>
            <a:r>
              <a:rPr lang="en-US" dirty="0">
                <a:latin typeface="+mn-lt"/>
              </a:rPr>
              <a:t> 3 </a:t>
            </a:r>
            <a:r>
              <a:rPr lang="en-US" dirty="0" err="1">
                <a:latin typeface="+mn-lt"/>
              </a:rPr>
              <a:t>merupakan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operasi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penyisipan</a:t>
            </a:r>
            <a:r>
              <a:rPr lang="en-US" dirty="0">
                <a:latin typeface="+mn-lt"/>
              </a:rPr>
              <a:t> edge, </a:t>
            </a:r>
            <a:r>
              <a:rPr lang="en-US" dirty="0" err="1">
                <a:latin typeface="+mn-lt"/>
              </a:rPr>
              <a:t>dan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operasi</a:t>
            </a:r>
            <a:r>
              <a:rPr lang="en-US" dirty="0">
                <a:latin typeface="+mn-lt"/>
              </a:rPr>
              <a:t> 2 </a:t>
            </a:r>
            <a:r>
              <a:rPr lang="en-US" dirty="0" err="1">
                <a:latin typeface="+mn-lt"/>
              </a:rPr>
              <a:t>dan</a:t>
            </a:r>
            <a:r>
              <a:rPr lang="en-US" dirty="0">
                <a:latin typeface="+mn-lt"/>
              </a:rPr>
              <a:t> 4 </a:t>
            </a:r>
            <a:r>
              <a:rPr lang="en-US" dirty="0" err="1">
                <a:latin typeface="+mn-lt"/>
              </a:rPr>
              <a:t>merupakan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operasi</a:t>
            </a:r>
            <a:r>
              <a:rPr lang="en-US" dirty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kueri</a:t>
            </a:r>
            <a:r>
              <a:rPr lang="en-US" dirty="0" smtClean="0">
                <a:latin typeface="+mn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+mn-lt"/>
              </a:rPr>
              <a:t>Untuk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>
                <a:latin typeface="+mn-lt"/>
              </a:rPr>
              <a:t>operasi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penyisipan</a:t>
            </a:r>
            <a:r>
              <a:rPr lang="en-US" dirty="0">
                <a:latin typeface="+mn-lt"/>
              </a:rPr>
              <a:t> edge, </a:t>
            </a:r>
            <a:r>
              <a:rPr lang="en-US" dirty="0" err="1">
                <a:latin typeface="+mn-lt"/>
              </a:rPr>
              <a:t>dipilih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secara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acak</a:t>
            </a:r>
            <a:r>
              <a:rPr lang="en-US" dirty="0">
                <a:latin typeface="+mn-lt"/>
              </a:rPr>
              <a:t> edge yang </a:t>
            </a:r>
            <a:r>
              <a:rPr lang="en-US" dirty="0" err="1">
                <a:latin typeface="+mn-lt"/>
              </a:rPr>
              <a:t>tidak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terdapat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pada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graph.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+mn-lt"/>
              </a:rPr>
              <a:t>Untuk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>
                <a:latin typeface="+mn-lt"/>
              </a:rPr>
              <a:t>operasi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penghapusan</a:t>
            </a:r>
            <a:r>
              <a:rPr lang="en-US" dirty="0">
                <a:latin typeface="+mn-lt"/>
              </a:rPr>
              <a:t> edge, </a:t>
            </a:r>
            <a:r>
              <a:rPr lang="en-US" dirty="0" err="1">
                <a:latin typeface="+mn-lt"/>
              </a:rPr>
              <a:t>dipilih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secara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acak</a:t>
            </a:r>
            <a:r>
              <a:rPr lang="en-US" dirty="0">
                <a:latin typeface="+mn-lt"/>
              </a:rPr>
              <a:t> edge yang </a:t>
            </a:r>
            <a:r>
              <a:rPr lang="en-US" dirty="0" err="1">
                <a:latin typeface="+mn-lt"/>
              </a:rPr>
              <a:t>terdapat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pada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graph.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+mn-lt"/>
              </a:rPr>
              <a:t>Untuk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>
                <a:latin typeface="+mn-lt"/>
              </a:rPr>
              <a:t>operasi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kueri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dipilih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secara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acak</a:t>
            </a:r>
            <a:r>
              <a:rPr lang="en-US" dirty="0">
                <a:latin typeface="+mn-lt"/>
              </a:rPr>
              <a:t> vertex yang </a:t>
            </a:r>
            <a:r>
              <a:rPr lang="en-US" dirty="0" err="1">
                <a:latin typeface="+mn-lt"/>
              </a:rPr>
              <a:t>terdapat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pada</a:t>
            </a:r>
            <a:r>
              <a:rPr lang="en-US" dirty="0">
                <a:latin typeface="+mn-lt"/>
              </a:rPr>
              <a:t> graph.</a:t>
            </a:r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rebuchet MS" pitchFamily="34" charset="0"/>
              </a:rPr>
              <a:t>UJI COBA KINERJA (1)</a:t>
            </a:r>
          </a:p>
        </p:txBody>
      </p:sp>
    </p:spTree>
    <p:extLst>
      <p:ext uri="{BB962C8B-B14F-4D97-AF65-F5344CB8AC3E}">
        <p14:creationId xmlns:p14="http://schemas.microsoft.com/office/powerpoint/2010/main" val="24539157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799" y="1524000"/>
            <a:ext cx="85344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latin typeface="+mn-lt"/>
              </a:rPr>
              <a:t>Banyak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kasus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uji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dibuat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tetap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yaitu</a:t>
            </a:r>
            <a:r>
              <a:rPr lang="en-US" sz="1600" dirty="0">
                <a:latin typeface="+mn-lt"/>
              </a:rPr>
              <a:t> 50. </a:t>
            </a:r>
            <a:r>
              <a:rPr lang="en-US" sz="1600" dirty="0" err="1">
                <a:latin typeface="+mn-lt"/>
              </a:rPr>
              <a:t>Banyak</a:t>
            </a:r>
            <a:r>
              <a:rPr lang="en-US" sz="1600" dirty="0">
                <a:latin typeface="+mn-lt"/>
              </a:rPr>
              <a:t> vertex </a:t>
            </a:r>
            <a:r>
              <a:rPr lang="en-US" sz="1600" dirty="0" err="1">
                <a:latin typeface="+mn-lt"/>
              </a:rPr>
              <a:t>dibuat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bervariasi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antara</a:t>
            </a:r>
            <a:r>
              <a:rPr lang="en-US" sz="1600" dirty="0">
                <a:latin typeface="+mn-lt"/>
              </a:rPr>
              <a:t> 100 </a:t>
            </a:r>
            <a:r>
              <a:rPr lang="en-US" sz="1600" dirty="0" err="1">
                <a:latin typeface="+mn-lt"/>
              </a:rPr>
              <a:t>hingga</a:t>
            </a:r>
            <a:r>
              <a:rPr lang="en-US" sz="1600" dirty="0">
                <a:latin typeface="+mn-lt"/>
              </a:rPr>
              <a:t> 1.000 </a:t>
            </a:r>
            <a:r>
              <a:rPr lang="en-US" sz="1600" dirty="0" err="1">
                <a:latin typeface="+mn-lt"/>
              </a:rPr>
              <a:t>dengan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rentang</a:t>
            </a:r>
            <a:r>
              <a:rPr lang="en-US" sz="1600" dirty="0">
                <a:latin typeface="+mn-lt"/>
              </a:rPr>
              <a:t> 100. </a:t>
            </a:r>
            <a:r>
              <a:rPr lang="en-US" sz="1600" dirty="0" err="1">
                <a:latin typeface="+mn-lt"/>
              </a:rPr>
              <a:t>Banyak</a:t>
            </a:r>
            <a:r>
              <a:rPr lang="en-US" sz="1600" dirty="0">
                <a:latin typeface="+mn-lt"/>
              </a:rPr>
              <a:t> edge </a:t>
            </a:r>
            <a:r>
              <a:rPr lang="en-US" sz="1600" dirty="0" err="1">
                <a:latin typeface="+mn-lt"/>
              </a:rPr>
              <a:t>dibuat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tetap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yaitu</a:t>
            </a:r>
            <a:r>
              <a:rPr lang="en-US" sz="1600" dirty="0">
                <a:latin typeface="+mn-lt"/>
              </a:rPr>
              <a:t> 3.000. </a:t>
            </a:r>
            <a:r>
              <a:rPr lang="en-US" sz="1600" dirty="0" err="1">
                <a:latin typeface="+mn-lt"/>
              </a:rPr>
              <a:t>Banyak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operasi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dibuat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tetap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yaitu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1.000.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latin typeface="+mn-lt"/>
              </a:rPr>
              <a:t>D</a:t>
            </a:r>
            <a:r>
              <a:rPr lang="en-US" sz="1600" dirty="0" err="1" smtClean="0">
                <a:latin typeface="+mn-lt"/>
              </a:rPr>
              <a:t>apat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dilihat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bahwa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pertumbuhan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waktu</a:t>
            </a:r>
            <a:r>
              <a:rPr lang="en-US" sz="1600" dirty="0">
                <a:latin typeface="+mn-lt"/>
              </a:rPr>
              <a:t> yang </a:t>
            </a:r>
            <a:r>
              <a:rPr lang="en-US" sz="1600" dirty="0" err="1">
                <a:latin typeface="+mn-lt"/>
              </a:rPr>
              <a:t>dibutuhkan</a:t>
            </a:r>
            <a:r>
              <a:rPr lang="en-US" sz="1600" dirty="0">
                <a:latin typeface="+mn-lt"/>
              </a:rPr>
              <a:t> program </a:t>
            </a:r>
            <a:r>
              <a:rPr lang="en-US" sz="1600" dirty="0" err="1">
                <a:latin typeface="+mn-lt"/>
              </a:rPr>
              <a:t>mendekati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kurva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logaritmik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seiring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dengan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pertumbuhan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banyak</a:t>
            </a:r>
            <a:r>
              <a:rPr lang="en-US" sz="1600" dirty="0">
                <a:latin typeface="+mn-lt"/>
              </a:rPr>
              <a:t> vertex.</a:t>
            </a:r>
            <a:endParaRPr lang="en-US" sz="1600" dirty="0" smtClean="0">
              <a:latin typeface="+mn-lt"/>
            </a:endParaRPr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UJI COBA KINERJA (2)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graphicFrame>
        <p:nvGraphicFramePr>
          <p:cNvPr id="13" name="Char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340103"/>
              </p:ext>
            </p:extLst>
          </p:nvPr>
        </p:nvGraphicFramePr>
        <p:xfrm>
          <a:off x="2130552" y="2743200"/>
          <a:ext cx="4873752" cy="2924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48809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13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799" y="1524000"/>
            <a:ext cx="8534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+mn-lt"/>
              </a:rPr>
              <a:t>Banyak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permasalahan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dalam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kehidupan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sehari-hari</a:t>
            </a:r>
            <a:r>
              <a:rPr lang="en-US" dirty="0">
                <a:latin typeface="+mn-lt"/>
              </a:rPr>
              <a:t> yang </a:t>
            </a:r>
            <a:r>
              <a:rPr lang="en-US" dirty="0" err="1">
                <a:latin typeface="+mn-lt"/>
              </a:rPr>
              <a:t>bisa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direpresentasikan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sebagai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permasalahan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jalur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terpendek</a:t>
            </a:r>
            <a:r>
              <a:rPr lang="en-US" dirty="0">
                <a:latin typeface="+mn-lt"/>
              </a:rPr>
              <a:t>. </a:t>
            </a:r>
            <a:r>
              <a:rPr lang="en-US" dirty="0" err="1">
                <a:latin typeface="+mn-lt"/>
              </a:rPr>
              <a:t>Permasalahan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tersebut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diantaranya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terdapat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pada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bidang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jaringan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transportasi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komunikasi</a:t>
            </a:r>
            <a:r>
              <a:rPr lang="en-US" dirty="0" smtClean="0">
                <a:latin typeface="+mn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yang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terpendek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graph </a:t>
            </a:r>
            <a:r>
              <a:rPr lang="en-US" dirty="0" err="1"/>
              <a:t>statis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kenyataannya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sehari-hari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 smtClean="0"/>
              <a:t>dinamis</a:t>
            </a:r>
            <a:r>
              <a:rPr lang="en-US" dirty="0" smtClean="0"/>
              <a:t>.</a:t>
            </a:r>
            <a:endParaRPr lang="en-US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+mn-lt"/>
              </a:rPr>
              <a:t>Hal </a:t>
            </a:r>
            <a:r>
              <a:rPr lang="en-US" dirty="0" err="1">
                <a:latin typeface="+mn-lt"/>
              </a:rPr>
              <a:t>tersebut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memunculkan</a:t>
            </a:r>
            <a:r>
              <a:rPr lang="en-US" dirty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permasalahan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>
                <a:latin typeface="+mn-lt"/>
              </a:rPr>
              <a:t>jalur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terpendek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pada</a:t>
            </a:r>
            <a:r>
              <a:rPr lang="en-US" dirty="0">
                <a:latin typeface="+mn-lt"/>
              </a:rPr>
              <a:t> graph </a:t>
            </a:r>
            <a:r>
              <a:rPr lang="en-US" dirty="0" err="1" smtClean="0">
                <a:latin typeface="+mn-lt"/>
              </a:rPr>
              <a:t>dinamis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yaitu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mempertahankan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jalur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terpendek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jika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terjadi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modifikasi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pada</a:t>
            </a:r>
            <a:r>
              <a:rPr lang="en-US" dirty="0">
                <a:latin typeface="+mn-lt"/>
              </a:rPr>
              <a:t> graph, </a:t>
            </a:r>
            <a:r>
              <a:rPr lang="en-US" dirty="0" err="1">
                <a:latin typeface="+mn-lt"/>
              </a:rPr>
              <a:t>termasuk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penyisipan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atau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penghapusan</a:t>
            </a:r>
            <a:r>
              <a:rPr lang="en-US" dirty="0">
                <a:latin typeface="+mn-lt"/>
              </a:rPr>
              <a:t> edge</a:t>
            </a:r>
            <a:r>
              <a:rPr lang="en-US" dirty="0" smtClean="0">
                <a:latin typeface="+mn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+mn-lt"/>
              </a:rPr>
              <a:t>Melakukan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>
                <a:latin typeface="+mn-lt"/>
              </a:rPr>
              <a:t>komputasi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ulang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dari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nol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setiap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terjadi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modifikasi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pada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graph </a:t>
            </a:r>
            <a:r>
              <a:rPr lang="en-US" dirty="0" err="1" smtClean="0">
                <a:latin typeface="+mn-lt"/>
              </a:rPr>
              <a:t>tidak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efisien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 smtClean="0">
                <a:latin typeface="+mn-lt"/>
              </a:rPr>
              <a:t>sehingga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dibutuhkan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solusi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untuk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permasalahan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>
                <a:latin typeface="+mn-lt"/>
              </a:rPr>
              <a:t>jalur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terpendek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pada</a:t>
            </a:r>
            <a:r>
              <a:rPr lang="en-US" dirty="0">
                <a:latin typeface="+mn-lt"/>
              </a:rPr>
              <a:t> graph </a:t>
            </a:r>
            <a:r>
              <a:rPr lang="en-US" dirty="0" err="1" smtClean="0">
                <a:latin typeface="+mn-lt"/>
              </a:rPr>
              <a:t>dinamis</a:t>
            </a:r>
            <a:r>
              <a:rPr lang="en-US" dirty="0" smtClean="0">
                <a:latin typeface="+mn-lt"/>
              </a:rPr>
              <a:t>.</a:t>
            </a:r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LATAR BELAKANG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5471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799" y="1524000"/>
            <a:ext cx="853440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latin typeface="+mn-lt"/>
              </a:rPr>
              <a:t>Banyak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kasus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uji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dibuat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tetap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yaitu</a:t>
            </a:r>
            <a:r>
              <a:rPr lang="en-US" sz="1600" dirty="0">
                <a:latin typeface="+mn-lt"/>
              </a:rPr>
              <a:t> 50. </a:t>
            </a:r>
            <a:r>
              <a:rPr lang="en-US" sz="1600" dirty="0" err="1">
                <a:latin typeface="+mn-lt"/>
              </a:rPr>
              <a:t>Banyak</a:t>
            </a:r>
            <a:r>
              <a:rPr lang="en-US" sz="1600" dirty="0">
                <a:latin typeface="+mn-lt"/>
              </a:rPr>
              <a:t> vertex </a:t>
            </a:r>
            <a:r>
              <a:rPr lang="en-US" sz="1600" dirty="0" err="1">
                <a:latin typeface="+mn-lt"/>
              </a:rPr>
              <a:t>dibuat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tetap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yaitu</a:t>
            </a:r>
            <a:r>
              <a:rPr lang="en-US" sz="1600" dirty="0">
                <a:latin typeface="+mn-lt"/>
              </a:rPr>
              <a:t> 1.000. </a:t>
            </a:r>
            <a:r>
              <a:rPr lang="en-US" sz="1600" dirty="0" err="1">
                <a:latin typeface="+mn-lt"/>
              </a:rPr>
              <a:t>Banyak</a:t>
            </a:r>
            <a:r>
              <a:rPr lang="en-US" sz="1600" dirty="0">
                <a:latin typeface="+mn-lt"/>
              </a:rPr>
              <a:t> edge </a:t>
            </a:r>
            <a:r>
              <a:rPr lang="en-US" sz="1600" dirty="0" err="1">
                <a:latin typeface="+mn-lt"/>
              </a:rPr>
              <a:t>dibuat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bervariasi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antara</a:t>
            </a:r>
            <a:r>
              <a:rPr lang="en-US" sz="1600" dirty="0">
                <a:latin typeface="+mn-lt"/>
              </a:rPr>
              <a:t> 1.000 </a:t>
            </a:r>
            <a:r>
              <a:rPr lang="en-US" sz="1600" dirty="0" err="1">
                <a:latin typeface="+mn-lt"/>
              </a:rPr>
              <a:t>hingga</a:t>
            </a:r>
            <a:r>
              <a:rPr lang="en-US" sz="1600" dirty="0">
                <a:latin typeface="+mn-lt"/>
              </a:rPr>
              <a:t> 10.000 </a:t>
            </a:r>
            <a:r>
              <a:rPr lang="en-US" sz="1600" dirty="0" err="1">
                <a:latin typeface="+mn-lt"/>
              </a:rPr>
              <a:t>dengan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rentang</a:t>
            </a:r>
            <a:r>
              <a:rPr lang="en-US" sz="1600" dirty="0">
                <a:latin typeface="+mn-lt"/>
              </a:rPr>
              <a:t> 1.000. </a:t>
            </a:r>
            <a:r>
              <a:rPr lang="en-US" sz="1600" dirty="0" err="1">
                <a:latin typeface="+mn-lt"/>
              </a:rPr>
              <a:t>Banyak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operasi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dibuat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tetap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yaitu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1.000.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D</a:t>
            </a:r>
            <a:r>
              <a:rPr lang="en-US" sz="1600" dirty="0" err="1" smtClean="0"/>
              <a:t>apat</a:t>
            </a:r>
            <a:r>
              <a:rPr lang="en-US" sz="1600" dirty="0" smtClean="0"/>
              <a:t> </a:t>
            </a:r>
            <a:r>
              <a:rPr lang="en-US" sz="1600" dirty="0" err="1"/>
              <a:t>dilihat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</a:t>
            </a:r>
            <a:r>
              <a:rPr lang="en-US" sz="1600" dirty="0" err="1"/>
              <a:t>pertumbuhan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yang </a:t>
            </a:r>
            <a:r>
              <a:rPr lang="en-US" sz="1600" dirty="0" err="1"/>
              <a:t>dibutuhkan</a:t>
            </a:r>
            <a:r>
              <a:rPr lang="en-US" sz="1600" dirty="0"/>
              <a:t> program </a:t>
            </a:r>
            <a:r>
              <a:rPr lang="en-US" sz="1600" dirty="0" err="1"/>
              <a:t>mendekati</a:t>
            </a:r>
            <a:r>
              <a:rPr lang="en-US" sz="1600" dirty="0"/>
              <a:t> </a:t>
            </a:r>
            <a:r>
              <a:rPr lang="en-US" sz="1600" dirty="0" err="1"/>
              <a:t>kurva</a:t>
            </a:r>
            <a:r>
              <a:rPr lang="en-US" sz="1600" dirty="0"/>
              <a:t> </a:t>
            </a:r>
            <a:r>
              <a:rPr lang="en-US" sz="1600" dirty="0" err="1"/>
              <a:t>akar</a:t>
            </a:r>
            <a:r>
              <a:rPr lang="en-US" sz="1600" dirty="0"/>
              <a:t> </a:t>
            </a:r>
            <a:r>
              <a:rPr lang="en-US" sz="1600" dirty="0" err="1"/>
              <a:t>kuadratik</a:t>
            </a:r>
            <a:r>
              <a:rPr lang="en-US" sz="1600" dirty="0"/>
              <a:t> </a:t>
            </a:r>
            <a:r>
              <a:rPr lang="en-US" sz="1600" dirty="0" err="1"/>
              <a:t>seiring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pertumbuhan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edge.</a:t>
            </a:r>
            <a:endParaRPr lang="en-US" sz="1600" dirty="0" smtClean="0">
              <a:latin typeface="+mn-lt"/>
            </a:endParaRPr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UJI COBA KINERJA (3)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graphicFrame>
        <p:nvGraphicFramePr>
          <p:cNvPr id="11" name="Char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121272"/>
              </p:ext>
            </p:extLst>
          </p:nvPr>
        </p:nvGraphicFramePr>
        <p:xfrm>
          <a:off x="2130552" y="2743200"/>
          <a:ext cx="4873752" cy="2924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26640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11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KERANGKA PRESENTASI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5483352" y="4572000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 err="1" smtClean="0">
                <a:latin typeface="Tahoma" pitchFamily="34" charset="0"/>
              </a:rPr>
              <a:t>Kesimpulan</a:t>
            </a:r>
            <a:endParaRPr lang="en-US" sz="1600" b="1" dirty="0">
              <a:latin typeface="Tahoma" pitchFamily="34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5483352" y="5486400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 smtClean="0">
                <a:latin typeface="Tahoma" pitchFamily="34" charset="0"/>
              </a:rPr>
              <a:t>Saran</a:t>
            </a:r>
            <a:endParaRPr lang="en-US" sz="1600" b="1" dirty="0">
              <a:latin typeface="Tahoma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609599" y="1828800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Pendahuluan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609600" y="3048000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Ilustrasi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609599" y="4270248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Uji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Coba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Evaluasi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609599" y="5486400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Kesimpulan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dan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Saran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1" name="Shape 40"/>
          <p:cNvCxnSpPr/>
          <p:nvPr/>
        </p:nvCxnSpPr>
        <p:spPr bwMode="auto">
          <a:xfrm rot="10800000" flipV="1">
            <a:off x="4572000" y="4876799"/>
            <a:ext cx="914400" cy="9144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34" idx="3"/>
            <a:endCxn id="24" idx="1"/>
          </p:cNvCxnSpPr>
          <p:nvPr/>
        </p:nvCxnSpPr>
        <p:spPr bwMode="auto">
          <a:xfrm>
            <a:off x="3657599" y="5791200"/>
            <a:ext cx="182575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140354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8" grpId="0" animBg="1"/>
      <p:bldP spid="28" grpId="1" animBg="1"/>
      <p:bldP spid="30" grpId="0" animBg="1"/>
      <p:bldP spid="30" grpId="1" animBg="1"/>
      <p:bldP spid="32" grpId="0" animBg="1"/>
      <p:bldP spid="32" grpId="1" animBg="1"/>
      <p:bldP spid="34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4799" y="1524000"/>
                <a:ext cx="8534401" cy="2311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 err="1" smtClean="0">
                    <a:latin typeface="+mn-lt"/>
                  </a:rPr>
                  <a:t>Implementasi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yang </a:t>
                </a:r>
                <a:r>
                  <a:rPr lang="en-US" dirty="0" err="1">
                    <a:latin typeface="+mn-lt"/>
                  </a:rPr>
                  <a:t>telah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dilakukan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dapat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menyelesaikan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permasalahan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jalur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terpendek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satu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sumber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pada</a:t>
                </a:r>
                <a:r>
                  <a:rPr lang="en-US" dirty="0">
                    <a:latin typeface="+mn-lt"/>
                  </a:rPr>
                  <a:t> graph </a:t>
                </a:r>
                <a:r>
                  <a:rPr lang="en-US" dirty="0" err="1">
                    <a:latin typeface="+mn-lt"/>
                  </a:rPr>
                  <a:t>dinamis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dengan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bobot</a:t>
                </a:r>
                <a:r>
                  <a:rPr lang="en-US" dirty="0">
                    <a:latin typeface="+mn-lt"/>
                  </a:rPr>
                  <a:t> edge </a:t>
                </a:r>
                <a:r>
                  <a:rPr lang="en-US" dirty="0" err="1">
                    <a:latin typeface="+mn-lt"/>
                  </a:rPr>
                  <a:t>bilangan</a:t>
                </a:r>
                <a:r>
                  <a:rPr lang="en-US" dirty="0">
                    <a:latin typeface="+mn-lt"/>
                  </a:rPr>
                  <a:t> real </a:t>
                </a:r>
                <a:r>
                  <a:rPr lang="en-US" dirty="0" err="1">
                    <a:latin typeface="+mn-lt"/>
                  </a:rPr>
                  <a:t>positif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dengan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benar</a:t>
                </a:r>
                <a:r>
                  <a:rPr lang="en-US" dirty="0" smtClean="0">
                    <a:latin typeface="+mn-lt"/>
                  </a:rPr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>
                  <a:latin typeface="+mn-lt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 err="1">
                    <a:latin typeface="+mn-lt"/>
                  </a:rPr>
                  <a:t>Algoritma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Dijkstra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Dinamis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mempunyai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kompleksitas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i="1" dirty="0">
                    <a:latin typeface="+mn-lt"/>
                  </a:rPr>
                  <a:t>time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ra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i="1" dirty="0">
                    <a:latin typeface="+mn-lt"/>
                  </a:rPr>
                  <a:t>amortized time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untuk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setiap</a:t>
                </a:r>
                <a:r>
                  <a:rPr lang="en-US" dirty="0">
                    <a:latin typeface="+mn-lt"/>
                  </a:rPr>
                  <a:t> vertex update. </a:t>
                </a:r>
                <a:r>
                  <a:rPr lang="en-US" dirty="0" err="1">
                    <a:latin typeface="+mn-lt"/>
                  </a:rPr>
                  <a:t>Artinya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waktu</a:t>
                </a:r>
                <a:r>
                  <a:rPr lang="en-US" dirty="0">
                    <a:latin typeface="+mn-lt"/>
                  </a:rPr>
                  <a:t> yang </a:t>
                </a:r>
                <a:r>
                  <a:rPr lang="en-US" dirty="0" err="1">
                    <a:latin typeface="+mn-lt"/>
                  </a:rPr>
                  <a:t>dibutuhkan</a:t>
                </a:r>
                <a:r>
                  <a:rPr lang="en-US" dirty="0">
                    <a:latin typeface="+mn-lt"/>
                  </a:rPr>
                  <a:t> program </a:t>
                </a:r>
                <a:r>
                  <a:rPr lang="en-US" dirty="0" err="1">
                    <a:latin typeface="+mn-lt"/>
                  </a:rPr>
                  <a:t>dipengaruhi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oleh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banyak</a:t>
                </a:r>
                <a:r>
                  <a:rPr lang="en-US" dirty="0">
                    <a:latin typeface="+mn-lt"/>
                  </a:rPr>
                  <a:t> vertex </a:t>
                </a:r>
                <a:r>
                  <a:rPr lang="en-US" dirty="0" err="1">
                    <a:latin typeface="+mn-lt"/>
                  </a:rPr>
                  <a:t>secara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logaritmik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banyak</a:t>
                </a:r>
                <a:r>
                  <a:rPr lang="en-US" dirty="0">
                    <a:latin typeface="+mn-lt"/>
                  </a:rPr>
                  <a:t> edge </a:t>
                </a:r>
                <a:r>
                  <a:rPr lang="en-US" dirty="0" err="1">
                    <a:latin typeface="+mn-lt"/>
                  </a:rPr>
                  <a:t>secara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akar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kuadratik</a:t>
                </a:r>
                <a:r>
                  <a:rPr lang="en-US" dirty="0"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" y="1524000"/>
                <a:ext cx="8534401" cy="2311402"/>
              </a:xfrm>
              <a:prstGeom prst="rect">
                <a:avLst/>
              </a:prstGeom>
              <a:blipFill rotWithShape="0">
                <a:blip r:embed="rId2"/>
                <a:stretch>
                  <a:fillRect l="-571" t="-1319" b="-3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KESIMPULAN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5913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799" y="1524000"/>
            <a:ext cx="85344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+mn-lt"/>
              </a:rPr>
              <a:t>Implementasi</a:t>
            </a:r>
            <a:r>
              <a:rPr lang="en-US" dirty="0">
                <a:latin typeface="+mn-lt"/>
              </a:rPr>
              <a:t> yang </a:t>
            </a:r>
            <a:r>
              <a:rPr lang="en-US" dirty="0" err="1">
                <a:latin typeface="+mn-lt"/>
              </a:rPr>
              <a:t>telah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dilakukan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menggunakan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priority queue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pada</a:t>
            </a:r>
            <a:r>
              <a:rPr lang="en-US" dirty="0">
                <a:latin typeface="+mn-lt"/>
              </a:rPr>
              <a:t> Standard Template Library C++ yang </a:t>
            </a:r>
            <a:r>
              <a:rPr lang="en-US" dirty="0" err="1">
                <a:latin typeface="+mn-lt"/>
              </a:rPr>
              <a:t>tidak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mendukung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operasi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decrease key</a:t>
            </a:r>
            <a:r>
              <a:rPr lang="en-US" dirty="0">
                <a:latin typeface="+mn-lt"/>
              </a:rPr>
              <a:t>. </a:t>
            </a:r>
            <a:r>
              <a:rPr lang="en-US" dirty="0" err="1">
                <a:latin typeface="+mn-lt"/>
              </a:rPr>
              <a:t>Selain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itu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priority queue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tersebut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diimplementasikan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menggunakan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binary heap</a:t>
            </a:r>
            <a:r>
              <a:rPr lang="en-US" dirty="0">
                <a:latin typeface="+mn-lt"/>
              </a:rPr>
              <a:t>. </a:t>
            </a:r>
            <a:r>
              <a:rPr lang="en-US" dirty="0" err="1">
                <a:latin typeface="+mn-lt"/>
              </a:rPr>
              <a:t>Pengembangan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implementasi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bisa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dilakukan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dengan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menggunakan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priority queue</a:t>
            </a:r>
            <a:r>
              <a:rPr lang="en-US" dirty="0">
                <a:latin typeface="+mn-lt"/>
              </a:rPr>
              <a:t> yang </a:t>
            </a:r>
            <a:r>
              <a:rPr lang="en-US" dirty="0" err="1">
                <a:latin typeface="+mn-lt"/>
              </a:rPr>
              <a:t>mendukung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operasi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decrease key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diimplementasikan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menggunakan</a:t>
            </a:r>
            <a:r>
              <a:rPr lang="en-US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fibonacci</a:t>
            </a:r>
            <a:r>
              <a:rPr lang="en-US" i="1" dirty="0">
                <a:latin typeface="+mn-lt"/>
              </a:rPr>
              <a:t> heap</a:t>
            </a:r>
            <a:r>
              <a:rPr lang="en-US" dirty="0">
                <a:latin typeface="+mn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+mn-lt"/>
              </a:rPr>
              <a:t>Implementasi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yang </a:t>
            </a:r>
            <a:r>
              <a:rPr lang="en-US" dirty="0" err="1">
                <a:latin typeface="+mn-lt"/>
              </a:rPr>
              <a:t>telah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dilakukan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menggunakan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set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untuk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menggantikan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priority queue</a:t>
            </a:r>
            <a:r>
              <a:rPr lang="en-US" dirty="0">
                <a:latin typeface="+mn-lt"/>
              </a:rPr>
              <a:t> yang </a:t>
            </a:r>
            <a:r>
              <a:rPr lang="en-US" dirty="0" err="1">
                <a:latin typeface="+mn-lt"/>
              </a:rPr>
              <a:t>tidak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mendukung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akses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pada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elemen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dengan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dengan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urutan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priority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tertentu</a:t>
            </a:r>
            <a:r>
              <a:rPr lang="en-US" dirty="0">
                <a:latin typeface="+mn-lt"/>
              </a:rPr>
              <a:t>. </a:t>
            </a:r>
            <a:r>
              <a:rPr lang="en-US" dirty="0" err="1">
                <a:latin typeface="+mn-lt"/>
              </a:rPr>
              <a:t>Pengembangan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implementasi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bisa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dilakukan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mengganti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set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dengan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struktur</a:t>
            </a:r>
            <a:r>
              <a:rPr lang="en-US" dirty="0">
                <a:latin typeface="+mn-lt"/>
              </a:rPr>
              <a:t> data yang </a:t>
            </a:r>
            <a:r>
              <a:rPr lang="en-US" dirty="0" err="1">
                <a:latin typeface="+mn-lt"/>
              </a:rPr>
              <a:t>lebih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efisien</a:t>
            </a:r>
            <a:r>
              <a:rPr lang="en-US" dirty="0">
                <a:latin typeface="+mn-lt"/>
              </a:rPr>
              <a:t> yang </a:t>
            </a:r>
            <a:r>
              <a:rPr lang="en-US" dirty="0" err="1">
                <a:latin typeface="+mn-lt"/>
              </a:rPr>
              <a:t>mendukung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operasi</a:t>
            </a:r>
            <a:r>
              <a:rPr lang="en-US" dirty="0">
                <a:latin typeface="+mn-lt"/>
              </a:rPr>
              <a:t> yang </a:t>
            </a:r>
            <a:r>
              <a:rPr lang="en-US" dirty="0" err="1">
                <a:latin typeface="+mn-lt"/>
              </a:rPr>
              <a:t>dibutuhkan</a:t>
            </a:r>
            <a:r>
              <a:rPr lang="en-US" dirty="0">
                <a:latin typeface="+mn-lt"/>
              </a:rPr>
              <a:t>.</a:t>
            </a:r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SARAN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4018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8800" y="3044952"/>
            <a:ext cx="5486400" cy="91440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TERIMA KASIH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KERANGKA PRESENTASI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5483352" y="2438400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 err="1" smtClean="0">
                <a:latin typeface="Tahoma" pitchFamily="34" charset="0"/>
              </a:rPr>
              <a:t>Algoritma</a:t>
            </a:r>
            <a:r>
              <a:rPr lang="en-US" sz="1600" b="1" dirty="0" smtClean="0">
                <a:latin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</a:rPr>
              <a:t>Dijkstra</a:t>
            </a:r>
            <a:endParaRPr lang="en-US" sz="1600" b="1" dirty="0">
              <a:latin typeface="Tahoma" pitchFamily="34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5483352" y="3660648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 err="1" smtClean="0">
                <a:latin typeface="Tahoma" pitchFamily="34" charset="0"/>
              </a:rPr>
              <a:t>Algoritma</a:t>
            </a:r>
            <a:r>
              <a:rPr lang="en-US" sz="1600" b="1" dirty="0" smtClean="0">
                <a:latin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</a:rPr>
              <a:t>Dijkstra</a:t>
            </a:r>
            <a:r>
              <a:rPr lang="en-US" sz="1600" b="1" dirty="0" smtClean="0">
                <a:latin typeface="Tahoma" pitchFamily="34" charset="0"/>
              </a:rPr>
              <a:t> </a:t>
            </a:r>
            <a:r>
              <a:rPr lang="en-US" sz="1600" b="1" dirty="0" err="1" smtClean="0">
                <a:latin typeface="Tahoma" pitchFamily="34" charset="0"/>
              </a:rPr>
              <a:t>Dinamis</a:t>
            </a:r>
            <a:endParaRPr lang="en-US" sz="1600" b="1" dirty="0">
              <a:latin typeface="Tahoma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609599" y="1828800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Pendahuluan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609600" y="3048000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Tinjauan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Pustaka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609599" y="4270248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Uji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Coba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Evaluasi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609599" y="5486400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Kesimpulan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dan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Saran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7" name="Straight Connector 36"/>
          <p:cNvCxnSpPr>
            <a:stCxn id="30" idx="3"/>
          </p:cNvCxnSpPr>
          <p:nvPr/>
        </p:nvCxnSpPr>
        <p:spPr bwMode="auto">
          <a:xfrm>
            <a:off x="3657600" y="3352800"/>
            <a:ext cx="911352" cy="3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hape 42"/>
          <p:cNvCxnSpPr>
            <a:stCxn id="24" idx="1"/>
          </p:cNvCxnSpPr>
          <p:nvPr/>
        </p:nvCxnSpPr>
        <p:spPr bwMode="auto">
          <a:xfrm rot="10800000">
            <a:off x="4568953" y="3352800"/>
            <a:ext cx="914400" cy="61264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hape 40"/>
          <p:cNvCxnSpPr/>
          <p:nvPr/>
        </p:nvCxnSpPr>
        <p:spPr bwMode="auto">
          <a:xfrm rot="10800000" flipV="1">
            <a:off x="4572000" y="2743200"/>
            <a:ext cx="914400" cy="61264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097241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8" grpId="0" animBg="1"/>
      <p:bldP spid="28" grpId="1" animBg="1"/>
      <p:bldP spid="30" grpId="0" animBg="1"/>
      <p:bldP spid="32" grpId="0" animBg="1"/>
      <p:bldP spid="32" grpId="1" animBg="1"/>
      <p:bldP spid="34" grpId="0" animBg="1"/>
      <p:bldP spid="34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ALGORITMA DIJKSTRA (1)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1" y="1517904"/>
            <a:ext cx="2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Shortest Path Tree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2648" y="427009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 smtClean="0">
              <a:latin typeface="+mn-lt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4873753" y="27432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5789676" y="2127504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5791200" y="3355848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/>
          <p:cNvCxnSpPr>
            <a:stCxn id="53" idx="0"/>
            <a:endCxn id="55" idx="2"/>
          </p:cNvCxnSpPr>
          <p:nvPr/>
        </p:nvCxnSpPr>
        <p:spPr bwMode="auto">
          <a:xfrm flipV="1">
            <a:off x="5180077" y="2433828"/>
            <a:ext cx="609599" cy="3093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53" idx="4"/>
            <a:endCxn id="56" idx="2"/>
          </p:cNvCxnSpPr>
          <p:nvPr/>
        </p:nvCxnSpPr>
        <p:spPr bwMode="auto">
          <a:xfrm>
            <a:off x="5180077" y="3355848"/>
            <a:ext cx="611123" cy="3063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Text Box 35"/>
          <p:cNvSpPr txBox="1">
            <a:spLocks noChangeArrowheads="1"/>
          </p:cNvSpPr>
          <p:nvPr/>
        </p:nvSpPr>
        <p:spPr bwMode="auto">
          <a:xfrm>
            <a:off x="5177028" y="2232408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61" name="Text Box 35"/>
          <p:cNvSpPr txBox="1">
            <a:spLocks noChangeArrowheads="1"/>
          </p:cNvSpPr>
          <p:nvPr/>
        </p:nvSpPr>
        <p:spPr bwMode="auto">
          <a:xfrm>
            <a:off x="5177028" y="3454479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013448" y="2127504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7013448" y="3355848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927848" y="27432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9600" y="15240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Graph</a:t>
            </a:r>
            <a:endParaRPr lang="en-US" dirty="0" smtClean="0">
              <a:latin typeface="+mn-lt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09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1527048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7048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69" idx="0"/>
            <a:endCxn id="73" idx="2"/>
          </p:cNvCxnSpPr>
          <p:nvPr/>
        </p:nvCxnSpPr>
        <p:spPr bwMode="auto">
          <a:xfrm flipV="1">
            <a:off x="915924" y="2436876"/>
            <a:ext cx="611124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73" idx="6"/>
            <a:endCxn id="81" idx="2"/>
          </p:cNvCxnSpPr>
          <p:nvPr/>
        </p:nvCxnSpPr>
        <p:spPr bwMode="auto">
          <a:xfrm>
            <a:off x="2139696" y="2436876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9" idx="4"/>
            <a:endCxn id="74" idx="2"/>
          </p:cNvCxnSpPr>
          <p:nvPr/>
        </p:nvCxnSpPr>
        <p:spPr bwMode="auto">
          <a:xfrm>
            <a:off x="915924" y="3353553"/>
            <a:ext cx="611124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906780" y="223545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2227871" y="205435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906780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2743200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2743200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3657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89" name="Straight Arrow Connector 88"/>
          <p:cNvCxnSpPr>
            <a:stCxn id="73" idx="5"/>
            <a:endCxn id="87" idx="1"/>
          </p:cNvCxnSpPr>
          <p:nvPr/>
        </p:nvCxnSpPr>
        <p:spPr bwMode="auto">
          <a:xfrm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74" idx="6"/>
            <a:endCxn id="87" idx="2"/>
          </p:cNvCxnSpPr>
          <p:nvPr/>
        </p:nvCxnSpPr>
        <p:spPr bwMode="auto">
          <a:xfrm>
            <a:off x="2139696" y="3659124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74" idx="7"/>
            <a:endCxn id="81" idx="3"/>
          </p:cNvCxnSpPr>
          <p:nvPr/>
        </p:nvCxnSpPr>
        <p:spPr bwMode="auto">
          <a:xfrm flipV="1"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81" idx="6"/>
            <a:endCxn id="88" idx="0"/>
          </p:cNvCxnSpPr>
          <p:nvPr/>
        </p:nvCxnSpPr>
        <p:spPr bwMode="auto">
          <a:xfrm>
            <a:off x="3355848" y="2436876"/>
            <a:ext cx="608076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87" idx="6"/>
            <a:endCxn id="88" idx="4"/>
          </p:cNvCxnSpPr>
          <p:nvPr/>
        </p:nvCxnSpPr>
        <p:spPr bwMode="auto">
          <a:xfrm flipV="1">
            <a:off x="3355848" y="3353553"/>
            <a:ext cx="608076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Text Box 35"/>
          <p:cNvSpPr txBox="1">
            <a:spLocks noChangeArrowheads="1"/>
          </p:cNvSpPr>
          <p:nvPr/>
        </p:nvSpPr>
        <p:spPr bwMode="auto">
          <a:xfrm>
            <a:off x="2124456" y="2497723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5" name="Text Box 35"/>
          <p:cNvSpPr txBox="1">
            <a:spLocks noChangeArrowheads="1"/>
          </p:cNvSpPr>
          <p:nvPr/>
        </p:nvSpPr>
        <p:spPr bwMode="auto">
          <a:xfrm>
            <a:off x="2124456" y="320552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6" name="Text Box 35"/>
          <p:cNvSpPr txBox="1">
            <a:spLocks noChangeArrowheads="1"/>
          </p:cNvSpPr>
          <p:nvPr/>
        </p:nvSpPr>
        <p:spPr bwMode="auto">
          <a:xfrm>
            <a:off x="2224061" y="365931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7" name="Text Box 35"/>
          <p:cNvSpPr txBox="1">
            <a:spLocks noChangeArrowheads="1"/>
          </p:cNvSpPr>
          <p:nvPr/>
        </p:nvSpPr>
        <p:spPr bwMode="auto">
          <a:xfrm>
            <a:off x="3541342" y="223452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8" name="Text Box 35"/>
          <p:cNvSpPr txBox="1">
            <a:spLocks noChangeArrowheads="1"/>
          </p:cNvSpPr>
          <p:nvPr/>
        </p:nvSpPr>
        <p:spPr bwMode="auto">
          <a:xfrm>
            <a:off x="3548962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80513"/>
              </p:ext>
            </p:extLst>
          </p:nvPr>
        </p:nvGraphicFramePr>
        <p:xfrm>
          <a:off x="612648" y="4727448"/>
          <a:ext cx="19558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distance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parent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∞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∞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∞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∞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∞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519754"/>
              </p:ext>
            </p:extLst>
          </p:nvPr>
        </p:nvGraphicFramePr>
        <p:xfrm>
          <a:off x="3044952" y="4724400"/>
          <a:ext cx="1574800" cy="2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priority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vertex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217134" y="1801368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0</a:t>
            </a:r>
            <a:r>
              <a:rPr lang="en-US" b="1" dirty="0" smtClean="0">
                <a:latin typeface="+mn-lt"/>
              </a:rPr>
              <a:t> + 1 </a:t>
            </a:r>
            <a:r>
              <a:rPr lang="en-US" b="1" dirty="0">
                <a:latin typeface="+mn-lt"/>
              </a:rPr>
              <a:t>&lt; ∞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927245"/>
              </p:ext>
            </p:extLst>
          </p:nvPr>
        </p:nvGraphicFramePr>
        <p:xfrm>
          <a:off x="3044952" y="4951327"/>
          <a:ext cx="1574800" cy="2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031754"/>
              </p:ext>
            </p:extLst>
          </p:nvPr>
        </p:nvGraphicFramePr>
        <p:xfrm>
          <a:off x="987552" y="5181600"/>
          <a:ext cx="1574800" cy="2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850118"/>
              </p:ext>
            </p:extLst>
          </p:nvPr>
        </p:nvGraphicFramePr>
        <p:xfrm>
          <a:off x="3044952" y="4956048"/>
          <a:ext cx="1574800" cy="2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1211165" y="3933105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0</a:t>
            </a:r>
            <a:r>
              <a:rPr lang="en-US" b="1" dirty="0" smtClean="0">
                <a:latin typeface="+mn-lt"/>
              </a:rPr>
              <a:t> + 2 </a:t>
            </a:r>
            <a:r>
              <a:rPr lang="en-US" b="1" dirty="0">
                <a:latin typeface="+mn-lt"/>
              </a:rPr>
              <a:t>&lt; ∞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078345"/>
              </p:ext>
            </p:extLst>
          </p:nvPr>
        </p:nvGraphicFramePr>
        <p:xfrm>
          <a:off x="3044952" y="4956048"/>
          <a:ext cx="157480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712288"/>
              </p:ext>
            </p:extLst>
          </p:nvPr>
        </p:nvGraphicFramePr>
        <p:xfrm>
          <a:off x="990347" y="5410200"/>
          <a:ext cx="1574800" cy="2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6802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" grpId="0"/>
      <p:bldP spid="53" grpId="0" animBg="1"/>
      <p:bldP spid="55" grpId="0" animBg="1"/>
      <p:bldP spid="56" grpId="0" animBg="1"/>
      <p:bldP spid="59" grpId="0"/>
      <p:bldP spid="61" grpId="0"/>
      <p:bldP spid="62" grpId="0" animBg="1"/>
      <p:bldP spid="64" grpId="0" animBg="1"/>
      <p:bldP spid="65" grpId="0" animBg="1"/>
      <p:bldP spid="52" grpId="0"/>
      <p:bldP spid="69" grpId="0" animBg="1"/>
      <p:bldP spid="73" grpId="0" animBg="1"/>
      <p:bldP spid="74" grpId="0" animBg="1"/>
      <p:bldP spid="78" grpId="0"/>
      <p:bldP spid="79" grpId="0"/>
      <p:bldP spid="80" grpId="0"/>
      <p:bldP spid="81" grpId="0" animBg="1"/>
      <p:bldP spid="87" grpId="0" animBg="1"/>
      <p:bldP spid="88" grpId="0" animBg="1"/>
      <p:bldP spid="94" grpId="0"/>
      <p:bldP spid="95" grpId="0"/>
      <p:bldP spid="96" grpId="0"/>
      <p:bldP spid="97" grpId="0"/>
      <p:bldP spid="98" grpId="0"/>
      <p:bldP spid="54" grpId="0"/>
      <p:bldP spid="54" grpId="1"/>
      <p:bldP spid="63" grpId="0"/>
      <p:bldP spid="63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ALGORITMA DIJKSTRA (2)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1" y="1517904"/>
            <a:ext cx="2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Shortest Path Tree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2648" y="427009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 smtClean="0">
              <a:latin typeface="+mn-lt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4873753" y="2737857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5789676" y="2127504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5791200" y="33497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/>
          <p:cNvCxnSpPr>
            <a:stCxn id="53" idx="0"/>
            <a:endCxn id="55" idx="2"/>
          </p:cNvCxnSpPr>
          <p:nvPr/>
        </p:nvCxnSpPr>
        <p:spPr bwMode="auto">
          <a:xfrm flipV="1">
            <a:off x="5180077" y="2433828"/>
            <a:ext cx="609599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53" idx="4"/>
            <a:endCxn id="56" idx="2"/>
          </p:cNvCxnSpPr>
          <p:nvPr/>
        </p:nvCxnSpPr>
        <p:spPr bwMode="auto">
          <a:xfrm>
            <a:off x="5180077" y="3350505"/>
            <a:ext cx="611123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Text Box 35"/>
          <p:cNvSpPr txBox="1">
            <a:spLocks noChangeArrowheads="1"/>
          </p:cNvSpPr>
          <p:nvPr/>
        </p:nvSpPr>
        <p:spPr bwMode="auto">
          <a:xfrm>
            <a:off x="5177028" y="2232408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61" name="Text Box 35"/>
          <p:cNvSpPr txBox="1">
            <a:spLocks noChangeArrowheads="1"/>
          </p:cNvSpPr>
          <p:nvPr/>
        </p:nvSpPr>
        <p:spPr bwMode="auto">
          <a:xfrm>
            <a:off x="5177028" y="3454479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007352" y="2127504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7007352" y="33497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921752" y="2737857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66" name="Straight Arrow Connector 65"/>
          <p:cNvCxnSpPr>
            <a:stCxn id="55" idx="5"/>
            <a:endCxn id="64" idx="1"/>
          </p:cNvCxnSpPr>
          <p:nvPr/>
        </p:nvCxnSpPr>
        <p:spPr bwMode="auto">
          <a:xfrm>
            <a:off x="6312604" y="2650432"/>
            <a:ext cx="784468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ext Box 35"/>
          <p:cNvSpPr txBox="1">
            <a:spLocks noChangeArrowheads="1"/>
          </p:cNvSpPr>
          <p:nvPr/>
        </p:nvSpPr>
        <p:spPr bwMode="auto">
          <a:xfrm>
            <a:off x="6394704" y="2494675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9600" y="15240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Graph</a:t>
            </a:r>
            <a:endParaRPr lang="en-US" dirty="0" smtClean="0">
              <a:latin typeface="+mn-lt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09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1527048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7048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69" idx="0"/>
            <a:endCxn id="73" idx="2"/>
          </p:cNvCxnSpPr>
          <p:nvPr/>
        </p:nvCxnSpPr>
        <p:spPr bwMode="auto">
          <a:xfrm flipV="1">
            <a:off x="915924" y="2436876"/>
            <a:ext cx="611124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73" idx="6"/>
            <a:endCxn id="81" idx="2"/>
          </p:cNvCxnSpPr>
          <p:nvPr/>
        </p:nvCxnSpPr>
        <p:spPr bwMode="auto">
          <a:xfrm>
            <a:off x="2139696" y="2436876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9" idx="4"/>
            <a:endCxn id="74" idx="2"/>
          </p:cNvCxnSpPr>
          <p:nvPr/>
        </p:nvCxnSpPr>
        <p:spPr bwMode="auto">
          <a:xfrm>
            <a:off x="915924" y="3353553"/>
            <a:ext cx="611124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906780" y="223545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2227871" y="205435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906780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2743200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2743200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3657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89" name="Straight Arrow Connector 88"/>
          <p:cNvCxnSpPr>
            <a:stCxn id="73" idx="5"/>
            <a:endCxn id="87" idx="1"/>
          </p:cNvCxnSpPr>
          <p:nvPr/>
        </p:nvCxnSpPr>
        <p:spPr bwMode="auto">
          <a:xfrm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74" idx="6"/>
            <a:endCxn id="87" idx="2"/>
          </p:cNvCxnSpPr>
          <p:nvPr/>
        </p:nvCxnSpPr>
        <p:spPr bwMode="auto">
          <a:xfrm>
            <a:off x="2139696" y="3659124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74" idx="7"/>
            <a:endCxn id="81" idx="3"/>
          </p:cNvCxnSpPr>
          <p:nvPr/>
        </p:nvCxnSpPr>
        <p:spPr bwMode="auto">
          <a:xfrm flipV="1"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81" idx="6"/>
            <a:endCxn id="88" idx="0"/>
          </p:cNvCxnSpPr>
          <p:nvPr/>
        </p:nvCxnSpPr>
        <p:spPr bwMode="auto">
          <a:xfrm>
            <a:off x="3355848" y="2436876"/>
            <a:ext cx="608076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87" idx="6"/>
            <a:endCxn id="88" idx="4"/>
          </p:cNvCxnSpPr>
          <p:nvPr/>
        </p:nvCxnSpPr>
        <p:spPr bwMode="auto">
          <a:xfrm flipV="1">
            <a:off x="3355848" y="3353553"/>
            <a:ext cx="608076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Text Box 35"/>
          <p:cNvSpPr txBox="1">
            <a:spLocks noChangeArrowheads="1"/>
          </p:cNvSpPr>
          <p:nvPr/>
        </p:nvSpPr>
        <p:spPr bwMode="auto">
          <a:xfrm>
            <a:off x="2124456" y="2497723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5" name="Text Box 35"/>
          <p:cNvSpPr txBox="1">
            <a:spLocks noChangeArrowheads="1"/>
          </p:cNvSpPr>
          <p:nvPr/>
        </p:nvSpPr>
        <p:spPr bwMode="auto">
          <a:xfrm>
            <a:off x="2124456" y="320552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6" name="Text Box 35"/>
          <p:cNvSpPr txBox="1">
            <a:spLocks noChangeArrowheads="1"/>
          </p:cNvSpPr>
          <p:nvPr/>
        </p:nvSpPr>
        <p:spPr bwMode="auto">
          <a:xfrm>
            <a:off x="2224061" y="365931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7" name="Text Box 35"/>
          <p:cNvSpPr txBox="1">
            <a:spLocks noChangeArrowheads="1"/>
          </p:cNvSpPr>
          <p:nvPr/>
        </p:nvSpPr>
        <p:spPr bwMode="auto">
          <a:xfrm>
            <a:off x="3541342" y="223452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8" name="Text Box 35"/>
          <p:cNvSpPr txBox="1">
            <a:spLocks noChangeArrowheads="1"/>
          </p:cNvSpPr>
          <p:nvPr/>
        </p:nvSpPr>
        <p:spPr bwMode="auto">
          <a:xfrm>
            <a:off x="3548962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741237"/>
              </p:ext>
            </p:extLst>
          </p:nvPr>
        </p:nvGraphicFramePr>
        <p:xfrm>
          <a:off x="612648" y="4727448"/>
          <a:ext cx="19558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distance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parent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∞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∞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∞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519754"/>
              </p:ext>
            </p:extLst>
          </p:nvPr>
        </p:nvGraphicFramePr>
        <p:xfrm>
          <a:off x="3044952" y="4724400"/>
          <a:ext cx="1574800" cy="2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priority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vertex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2441448" y="1801368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1 + 3 </a:t>
            </a:r>
            <a:r>
              <a:rPr lang="en-US" b="1" dirty="0">
                <a:latin typeface="+mn-lt"/>
              </a:rPr>
              <a:t>&lt; ∞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441448" y="3933105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1 + 4 </a:t>
            </a:r>
            <a:r>
              <a:rPr lang="en-US" b="1" dirty="0">
                <a:latin typeface="+mn-lt"/>
              </a:rPr>
              <a:t>&lt; ∞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507409"/>
              </p:ext>
            </p:extLst>
          </p:nvPr>
        </p:nvGraphicFramePr>
        <p:xfrm>
          <a:off x="3044952" y="4956048"/>
          <a:ext cx="157480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612183"/>
              </p:ext>
            </p:extLst>
          </p:nvPr>
        </p:nvGraphicFramePr>
        <p:xfrm>
          <a:off x="3044952" y="4956048"/>
          <a:ext cx="1574800" cy="2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</a:tr>
            </a:tbl>
          </a:graphicData>
        </a:graphic>
      </p:graphicFrame>
      <p:cxnSp>
        <p:nvCxnSpPr>
          <p:cNvPr id="84" name="Straight Arrow Connector 83"/>
          <p:cNvCxnSpPr>
            <a:stCxn id="55" idx="6"/>
            <a:endCxn id="62" idx="2"/>
          </p:cNvCxnSpPr>
          <p:nvPr/>
        </p:nvCxnSpPr>
        <p:spPr bwMode="auto">
          <a:xfrm>
            <a:off x="6402324" y="2433828"/>
            <a:ext cx="60502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Text Box 35"/>
          <p:cNvSpPr txBox="1">
            <a:spLocks noChangeArrowheads="1"/>
          </p:cNvSpPr>
          <p:nvPr/>
        </p:nvSpPr>
        <p:spPr bwMode="auto">
          <a:xfrm>
            <a:off x="6488975" y="2057400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03309"/>
              </p:ext>
            </p:extLst>
          </p:nvPr>
        </p:nvGraphicFramePr>
        <p:xfrm>
          <a:off x="987552" y="5638800"/>
          <a:ext cx="1574800" cy="2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817940"/>
              </p:ext>
            </p:extLst>
          </p:nvPr>
        </p:nvGraphicFramePr>
        <p:xfrm>
          <a:off x="3044952" y="4956048"/>
          <a:ext cx="157480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935405"/>
              </p:ext>
            </p:extLst>
          </p:nvPr>
        </p:nvGraphicFramePr>
        <p:xfrm>
          <a:off x="987552" y="5867400"/>
          <a:ext cx="1574800" cy="2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275949"/>
              </p:ext>
            </p:extLst>
          </p:nvPr>
        </p:nvGraphicFramePr>
        <p:xfrm>
          <a:off x="3044952" y="4953000"/>
          <a:ext cx="1574800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0915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" grpId="0"/>
      <p:bldP spid="53" grpId="0" animBg="1"/>
      <p:bldP spid="55" grpId="0" animBg="1"/>
      <p:bldP spid="56" grpId="0" animBg="1"/>
      <p:bldP spid="59" grpId="0"/>
      <p:bldP spid="61" grpId="0"/>
      <p:bldP spid="62" grpId="0" animBg="1"/>
      <p:bldP spid="64" grpId="0" animBg="1"/>
      <p:bldP spid="65" grpId="0" animBg="1"/>
      <p:bldP spid="70" grpId="0"/>
      <p:bldP spid="52" grpId="0"/>
      <p:bldP spid="69" grpId="0" animBg="1"/>
      <p:bldP spid="73" grpId="0" animBg="1"/>
      <p:bldP spid="74" grpId="0" animBg="1"/>
      <p:bldP spid="78" grpId="0"/>
      <p:bldP spid="79" grpId="0"/>
      <p:bldP spid="80" grpId="0"/>
      <p:bldP spid="81" grpId="0" animBg="1"/>
      <p:bldP spid="87" grpId="0" animBg="1"/>
      <p:bldP spid="88" grpId="0" animBg="1"/>
      <p:bldP spid="94" grpId="0"/>
      <p:bldP spid="95" grpId="0"/>
      <p:bldP spid="96" grpId="0"/>
      <p:bldP spid="97" grpId="0"/>
      <p:bldP spid="98" grpId="0"/>
      <p:bldP spid="54" grpId="0"/>
      <p:bldP spid="54" grpId="1"/>
      <p:bldP spid="63" grpId="0"/>
      <p:bldP spid="63" grpId="1"/>
      <p:bldP spid="8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ALGORITMA DIJKSTRA (3)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1" y="1517904"/>
            <a:ext cx="2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Shortest Path Tree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2648" y="427009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 smtClean="0">
              <a:latin typeface="+mn-lt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4873753" y="2737857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5789676" y="2127504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5791200" y="33497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/>
          <p:cNvCxnSpPr>
            <a:stCxn id="53" idx="0"/>
            <a:endCxn id="55" idx="2"/>
          </p:cNvCxnSpPr>
          <p:nvPr/>
        </p:nvCxnSpPr>
        <p:spPr bwMode="auto">
          <a:xfrm flipV="1">
            <a:off x="5180077" y="2433828"/>
            <a:ext cx="609599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53" idx="4"/>
            <a:endCxn id="56" idx="2"/>
          </p:cNvCxnSpPr>
          <p:nvPr/>
        </p:nvCxnSpPr>
        <p:spPr bwMode="auto">
          <a:xfrm>
            <a:off x="5180077" y="3350505"/>
            <a:ext cx="611123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Text Box 35"/>
          <p:cNvSpPr txBox="1">
            <a:spLocks noChangeArrowheads="1"/>
          </p:cNvSpPr>
          <p:nvPr/>
        </p:nvSpPr>
        <p:spPr bwMode="auto">
          <a:xfrm>
            <a:off x="5177028" y="2232408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61" name="Text Box 35"/>
          <p:cNvSpPr txBox="1">
            <a:spLocks noChangeArrowheads="1"/>
          </p:cNvSpPr>
          <p:nvPr/>
        </p:nvSpPr>
        <p:spPr bwMode="auto">
          <a:xfrm>
            <a:off x="5177028" y="3454479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007352" y="2127504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7007352" y="33497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921752" y="2737857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66" name="Straight Arrow Connector 65"/>
          <p:cNvCxnSpPr>
            <a:stCxn id="55" idx="5"/>
            <a:endCxn id="64" idx="1"/>
          </p:cNvCxnSpPr>
          <p:nvPr/>
        </p:nvCxnSpPr>
        <p:spPr bwMode="auto">
          <a:xfrm>
            <a:off x="6312604" y="2650432"/>
            <a:ext cx="784468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ext Box 35"/>
          <p:cNvSpPr txBox="1">
            <a:spLocks noChangeArrowheads="1"/>
          </p:cNvSpPr>
          <p:nvPr/>
        </p:nvSpPr>
        <p:spPr bwMode="auto">
          <a:xfrm>
            <a:off x="6394704" y="2494675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9600" y="15240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Graph</a:t>
            </a:r>
            <a:endParaRPr lang="en-US" dirty="0" smtClean="0">
              <a:latin typeface="+mn-lt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09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1527048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7048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69" idx="0"/>
            <a:endCxn id="73" idx="2"/>
          </p:cNvCxnSpPr>
          <p:nvPr/>
        </p:nvCxnSpPr>
        <p:spPr bwMode="auto">
          <a:xfrm flipV="1">
            <a:off x="915924" y="2436876"/>
            <a:ext cx="611124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73" idx="6"/>
            <a:endCxn id="81" idx="2"/>
          </p:cNvCxnSpPr>
          <p:nvPr/>
        </p:nvCxnSpPr>
        <p:spPr bwMode="auto">
          <a:xfrm>
            <a:off x="2139696" y="2436876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9" idx="4"/>
            <a:endCxn id="74" idx="2"/>
          </p:cNvCxnSpPr>
          <p:nvPr/>
        </p:nvCxnSpPr>
        <p:spPr bwMode="auto">
          <a:xfrm>
            <a:off x="915924" y="3353553"/>
            <a:ext cx="611124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906780" y="223545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2227871" y="205435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906780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2743200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2743200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3657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89" name="Straight Arrow Connector 88"/>
          <p:cNvCxnSpPr>
            <a:stCxn id="73" idx="5"/>
            <a:endCxn id="87" idx="1"/>
          </p:cNvCxnSpPr>
          <p:nvPr/>
        </p:nvCxnSpPr>
        <p:spPr bwMode="auto">
          <a:xfrm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74" idx="6"/>
            <a:endCxn id="87" idx="2"/>
          </p:cNvCxnSpPr>
          <p:nvPr/>
        </p:nvCxnSpPr>
        <p:spPr bwMode="auto">
          <a:xfrm>
            <a:off x="2139696" y="3659124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74" idx="7"/>
            <a:endCxn id="81" idx="3"/>
          </p:cNvCxnSpPr>
          <p:nvPr/>
        </p:nvCxnSpPr>
        <p:spPr bwMode="auto">
          <a:xfrm flipV="1"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81" idx="6"/>
            <a:endCxn id="88" idx="0"/>
          </p:cNvCxnSpPr>
          <p:nvPr/>
        </p:nvCxnSpPr>
        <p:spPr bwMode="auto">
          <a:xfrm>
            <a:off x="3355848" y="2436876"/>
            <a:ext cx="608076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87" idx="6"/>
            <a:endCxn id="88" idx="4"/>
          </p:cNvCxnSpPr>
          <p:nvPr/>
        </p:nvCxnSpPr>
        <p:spPr bwMode="auto">
          <a:xfrm flipV="1">
            <a:off x="3355848" y="3353553"/>
            <a:ext cx="608076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Text Box 35"/>
          <p:cNvSpPr txBox="1">
            <a:spLocks noChangeArrowheads="1"/>
          </p:cNvSpPr>
          <p:nvPr/>
        </p:nvSpPr>
        <p:spPr bwMode="auto">
          <a:xfrm>
            <a:off x="2124456" y="2497723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5" name="Text Box 35"/>
          <p:cNvSpPr txBox="1">
            <a:spLocks noChangeArrowheads="1"/>
          </p:cNvSpPr>
          <p:nvPr/>
        </p:nvSpPr>
        <p:spPr bwMode="auto">
          <a:xfrm>
            <a:off x="2124456" y="320552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6" name="Text Box 35"/>
          <p:cNvSpPr txBox="1">
            <a:spLocks noChangeArrowheads="1"/>
          </p:cNvSpPr>
          <p:nvPr/>
        </p:nvSpPr>
        <p:spPr bwMode="auto">
          <a:xfrm>
            <a:off x="2224061" y="365931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7" name="Text Box 35"/>
          <p:cNvSpPr txBox="1">
            <a:spLocks noChangeArrowheads="1"/>
          </p:cNvSpPr>
          <p:nvPr/>
        </p:nvSpPr>
        <p:spPr bwMode="auto">
          <a:xfrm>
            <a:off x="3541342" y="223452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8" name="Text Box 35"/>
          <p:cNvSpPr txBox="1">
            <a:spLocks noChangeArrowheads="1"/>
          </p:cNvSpPr>
          <p:nvPr/>
        </p:nvSpPr>
        <p:spPr bwMode="auto">
          <a:xfrm>
            <a:off x="3548962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393668"/>
              </p:ext>
            </p:extLst>
          </p:nvPr>
        </p:nvGraphicFramePr>
        <p:xfrm>
          <a:off x="612648" y="4727448"/>
          <a:ext cx="19558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distance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parent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∞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519754"/>
              </p:ext>
            </p:extLst>
          </p:nvPr>
        </p:nvGraphicFramePr>
        <p:xfrm>
          <a:off x="3044952" y="4724400"/>
          <a:ext cx="1574800" cy="2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priority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vertex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2441448" y="18013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2</a:t>
            </a:r>
            <a:r>
              <a:rPr lang="en-US" b="1" dirty="0" smtClean="0">
                <a:latin typeface="+mn-lt"/>
              </a:rPr>
              <a:t> + 1 </a:t>
            </a:r>
            <a:r>
              <a:rPr lang="en-US" b="1" dirty="0">
                <a:latin typeface="+mn-lt"/>
              </a:rPr>
              <a:t>&lt;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>
                <a:latin typeface="+mn-lt"/>
              </a:rPr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441448" y="3933105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2</a:t>
            </a:r>
            <a:r>
              <a:rPr lang="en-US" b="1" dirty="0" smtClean="0">
                <a:latin typeface="+mn-lt"/>
              </a:rPr>
              <a:t> + 4 </a:t>
            </a:r>
            <a:r>
              <a:rPr lang="en-US" b="1" dirty="0"/>
              <a:t>≮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>
                <a:latin typeface="+mn-lt"/>
              </a:rPr>
              <a:t>5</a:t>
            </a:r>
          </a:p>
        </p:txBody>
      </p:sp>
      <p:cxnSp>
        <p:nvCxnSpPr>
          <p:cNvPr id="84" name="Straight Arrow Connector 83"/>
          <p:cNvCxnSpPr>
            <a:stCxn id="56" idx="7"/>
            <a:endCxn id="62" idx="3"/>
          </p:cNvCxnSpPr>
          <p:nvPr/>
        </p:nvCxnSpPr>
        <p:spPr bwMode="auto">
          <a:xfrm flipV="1">
            <a:off x="6314128" y="2650432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Text Box 35"/>
          <p:cNvSpPr txBox="1">
            <a:spLocks noChangeArrowheads="1"/>
          </p:cNvSpPr>
          <p:nvPr/>
        </p:nvSpPr>
        <p:spPr bwMode="auto">
          <a:xfrm>
            <a:off x="6400800" y="3200400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 smtClean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635933"/>
              </p:ext>
            </p:extLst>
          </p:nvPr>
        </p:nvGraphicFramePr>
        <p:xfrm>
          <a:off x="987552" y="5638800"/>
          <a:ext cx="1574800" cy="2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10577"/>
              </p:ext>
            </p:extLst>
          </p:nvPr>
        </p:nvGraphicFramePr>
        <p:xfrm>
          <a:off x="3044952" y="4956048"/>
          <a:ext cx="1574800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811728"/>
              </p:ext>
            </p:extLst>
          </p:nvPr>
        </p:nvGraphicFramePr>
        <p:xfrm>
          <a:off x="3044952" y="4953000"/>
          <a:ext cx="157480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04253"/>
              </p:ext>
            </p:extLst>
          </p:nvPr>
        </p:nvGraphicFramePr>
        <p:xfrm>
          <a:off x="3044952" y="4953000"/>
          <a:ext cx="1574800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33284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" grpId="0"/>
      <p:bldP spid="53" grpId="0" animBg="1"/>
      <p:bldP spid="55" grpId="0" animBg="1"/>
      <p:bldP spid="56" grpId="0" animBg="1"/>
      <p:bldP spid="59" grpId="0"/>
      <p:bldP spid="61" grpId="0"/>
      <p:bldP spid="62" grpId="0" animBg="1"/>
      <p:bldP spid="64" grpId="0" animBg="1"/>
      <p:bldP spid="65" grpId="0" animBg="1"/>
      <p:bldP spid="70" grpId="0"/>
      <p:bldP spid="52" grpId="0"/>
      <p:bldP spid="69" grpId="0" animBg="1"/>
      <p:bldP spid="73" grpId="0" animBg="1"/>
      <p:bldP spid="74" grpId="0" animBg="1"/>
      <p:bldP spid="78" grpId="0"/>
      <p:bldP spid="79" grpId="0"/>
      <p:bldP spid="80" grpId="0"/>
      <p:bldP spid="81" grpId="0" animBg="1"/>
      <p:bldP spid="87" grpId="0" animBg="1"/>
      <p:bldP spid="88" grpId="0" animBg="1"/>
      <p:bldP spid="94" grpId="0"/>
      <p:bldP spid="95" grpId="0"/>
      <p:bldP spid="96" grpId="0"/>
      <p:bldP spid="97" grpId="0"/>
      <p:bldP spid="98" grpId="0"/>
      <p:bldP spid="54" grpId="0"/>
      <p:bldP spid="54" grpId="1"/>
      <p:bldP spid="63" grpId="0"/>
      <p:bldP spid="63" grpId="1"/>
      <p:bldP spid="8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463264"/>
              </p:ext>
            </p:extLst>
          </p:nvPr>
        </p:nvGraphicFramePr>
        <p:xfrm>
          <a:off x="3044952" y="4956048"/>
          <a:ext cx="1574800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ALGORITMA DIJKSTRA (4)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1" y="1517904"/>
            <a:ext cx="2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Shortest Path Tree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2648" y="427009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 smtClean="0">
              <a:latin typeface="+mn-lt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4873753" y="2737857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5789676" y="2127504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5791200" y="33497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/>
          <p:cNvCxnSpPr>
            <a:stCxn id="53" idx="0"/>
            <a:endCxn id="55" idx="2"/>
          </p:cNvCxnSpPr>
          <p:nvPr/>
        </p:nvCxnSpPr>
        <p:spPr bwMode="auto">
          <a:xfrm flipV="1">
            <a:off x="5180077" y="2433828"/>
            <a:ext cx="609599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53" idx="4"/>
            <a:endCxn id="56" idx="2"/>
          </p:cNvCxnSpPr>
          <p:nvPr/>
        </p:nvCxnSpPr>
        <p:spPr bwMode="auto">
          <a:xfrm>
            <a:off x="5180077" y="3350505"/>
            <a:ext cx="611123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Text Box 35"/>
          <p:cNvSpPr txBox="1">
            <a:spLocks noChangeArrowheads="1"/>
          </p:cNvSpPr>
          <p:nvPr/>
        </p:nvSpPr>
        <p:spPr bwMode="auto">
          <a:xfrm>
            <a:off x="5177028" y="2232408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61" name="Text Box 35"/>
          <p:cNvSpPr txBox="1">
            <a:spLocks noChangeArrowheads="1"/>
          </p:cNvSpPr>
          <p:nvPr/>
        </p:nvSpPr>
        <p:spPr bwMode="auto">
          <a:xfrm>
            <a:off x="5177028" y="3454479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007352" y="2127504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7007352" y="33497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921752" y="2737857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66" name="Straight Arrow Connector 65"/>
          <p:cNvCxnSpPr>
            <a:stCxn id="55" idx="5"/>
            <a:endCxn id="64" idx="1"/>
          </p:cNvCxnSpPr>
          <p:nvPr/>
        </p:nvCxnSpPr>
        <p:spPr bwMode="auto">
          <a:xfrm>
            <a:off x="6312604" y="2650432"/>
            <a:ext cx="784468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ext Box 35"/>
          <p:cNvSpPr txBox="1">
            <a:spLocks noChangeArrowheads="1"/>
          </p:cNvSpPr>
          <p:nvPr/>
        </p:nvSpPr>
        <p:spPr bwMode="auto">
          <a:xfrm>
            <a:off x="6394704" y="2494675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9600" y="15240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Graph</a:t>
            </a:r>
            <a:endParaRPr lang="en-US" dirty="0" smtClean="0">
              <a:latin typeface="+mn-lt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09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1527048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7048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69" idx="0"/>
            <a:endCxn id="73" idx="2"/>
          </p:cNvCxnSpPr>
          <p:nvPr/>
        </p:nvCxnSpPr>
        <p:spPr bwMode="auto">
          <a:xfrm flipV="1">
            <a:off x="915924" y="2436876"/>
            <a:ext cx="611124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73" idx="6"/>
            <a:endCxn id="81" idx="2"/>
          </p:cNvCxnSpPr>
          <p:nvPr/>
        </p:nvCxnSpPr>
        <p:spPr bwMode="auto">
          <a:xfrm>
            <a:off x="2139696" y="2436876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9" idx="4"/>
            <a:endCxn id="74" idx="2"/>
          </p:cNvCxnSpPr>
          <p:nvPr/>
        </p:nvCxnSpPr>
        <p:spPr bwMode="auto">
          <a:xfrm>
            <a:off x="915924" y="3353553"/>
            <a:ext cx="611124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906780" y="223545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2227871" y="205435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906780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2743200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2743200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3657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89" name="Straight Arrow Connector 88"/>
          <p:cNvCxnSpPr>
            <a:stCxn id="73" idx="5"/>
            <a:endCxn id="87" idx="1"/>
          </p:cNvCxnSpPr>
          <p:nvPr/>
        </p:nvCxnSpPr>
        <p:spPr bwMode="auto">
          <a:xfrm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74" idx="6"/>
            <a:endCxn id="87" idx="2"/>
          </p:cNvCxnSpPr>
          <p:nvPr/>
        </p:nvCxnSpPr>
        <p:spPr bwMode="auto">
          <a:xfrm>
            <a:off x="2139696" y="3659124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74" idx="7"/>
            <a:endCxn id="81" idx="3"/>
          </p:cNvCxnSpPr>
          <p:nvPr/>
        </p:nvCxnSpPr>
        <p:spPr bwMode="auto">
          <a:xfrm flipV="1"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81" idx="6"/>
            <a:endCxn id="88" idx="0"/>
          </p:cNvCxnSpPr>
          <p:nvPr/>
        </p:nvCxnSpPr>
        <p:spPr bwMode="auto">
          <a:xfrm>
            <a:off x="3355848" y="2436876"/>
            <a:ext cx="608076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87" idx="6"/>
            <a:endCxn id="88" idx="4"/>
          </p:cNvCxnSpPr>
          <p:nvPr/>
        </p:nvCxnSpPr>
        <p:spPr bwMode="auto">
          <a:xfrm flipV="1">
            <a:off x="3355848" y="3353553"/>
            <a:ext cx="608076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Text Box 35"/>
          <p:cNvSpPr txBox="1">
            <a:spLocks noChangeArrowheads="1"/>
          </p:cNvSpPr>
          <p:nvPr/>
        </p:nvSpPr>
        <p:spPr bwMode="auto">
          <a:xfrm>
            <a:off x="2124456" y="2497723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5" name="Text Box 35"/>
          <p:cNvSpPr txBox="1">
            <a:spLocks noChangeArrowheads="1"/>
          </p:cNvSpPr>
          <p:nvPr/>
        </p:nvSpPr>
        <p:spPr bwMode="auto">
          <a:xfrm>
            <a:off x="2124456" y="320552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6" name="Text Box 35"/>
          <p:cNvSpPr txBox="1">
            <a:spLocks noChangeArrowheads="1"/>
          </p:cNvSpPr>
          <p:nvPr/>
        </p:nvSpPr>
        <p:spPr bwMode="auto">
          <a:xfrm>
            <a:off x="2224061" y="365931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7" name="Text Box 35"/>
          <p:cNvSpPr txBox="1">
            <a:spLocks noChangeArrowheads="1"/>
          </p:cNvSpPr>
          <p:nvPr/>
        </p:nvSpPr>
        <p:spPr bwMode="auto">
          <a:xfrm>
            <a:off x="3541342" y="223452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8" name="Text Box 35"/>
          <p:cNvSpPr txBox="1">
            <a:spLocks noChangeArrowheads="1"/>
          </p:cNvSpPr>
          <p:nvPr/>
        </p:nvSpPr>
        <p:spPr bwMode="auto">
          <a:xfrm>
            <a:off x="3548962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0840"/>
              </p:ext>
            </p:extLst>
          </p:nvPr>
        </p:nvGraphicFramePr>
        <p:xfrm>
          <a:off x="612648" y="4727448"/>
          <a:ext cx="19558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distance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parent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∞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519754"/>
              </p:ext>
            </p:extLst>
          </p:nvPr>
        </p:nvGraphicFramePr>
        <p:xfrm>
          <a:off x="3044952" y="4724400"/>
          <a:ext cx="1574800" cy="2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priority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vertex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4270248" y="2859138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n-lt"/>
              </a:rPr>
              <a:t>3 + 3 &lt; ∞</a:t>
            </a:r>
            <a:endParaRPr lang="en-US" b="1" dirty="0">
              <a:latin typeface="+mn-lt"/>
            </a:endParaRPr>
          </a:p>
        </p:txBody>
      </p:sp>
      <p:cxnSp>
        <p:nvCxnSpPr>
          <p:cNvPr id="84" name="Straight Arrow Connector 83"/>
          <p:cNvCxnSpPr>
            <a:stCxn id="56" idx="7"/>
            <a:endCxn id="62" idx="3"/>
          </p:cNvCxnSpPr>
          <p:nvPr/>
        </p:nvCxnSpPr>
        <p:spPr bwMode="auto">
          <a:xfrm flipV="1">
            <a:off x="6314128" y="2650432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Text Box 35"/>
          <p:cNvSpPr txBox="1">
            <a:spLocks noChangeArrowheads="1"/>
          </p:cNvSpPr>
          <p:nvPr/>
        </p:nvSpPr>
        <p:spPr bwMode="auto">
          <a:xfrm>
            <a:off x="6400800" y="3200400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 smtClean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286101"/>
              </p:ext>
            </p:extLst>
          </p:nvPr>
        </p:nvGraphicFramePr>
        <p:xfrm>
          <a:off x="987552" y="6096000"/>
          <a:ext cx="1574800" cy="2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811728"/>
              </p:ext>
            </p:extLst>
          </p:nvPr>
        </p:nvGraphicFramePr>
        <p:xfrm>
          <a:off x="3044952" y="4953000"/>
          <a:ext cx="157480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</a:tr>
            </a:tbl>
          </a:graphicData>
        </a:graphic>
      </p:graphicFrame>
      <p:cxnSp>
        <p:nvCxnSpPr>
          <p:cNvPr id="67" name="Straight Arrow Connector 66"/>
          <p:cNvCxnSpPr>
            <a:stCxn id="62" idx="6"/>
            <a:endCxn id="65" idx="0"/>
          </p:cNvCxnSpPr>
          <p:nvPr/>
        </p:nvCxnSpPr>
        <p:spPr bwMode="auto">
          <a:xfrm>
            <a:off x="7620000" y="2433828"/>
            <a:ext cx="608076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 Box 35"/>
          <p:cNvSpPr txBox="1">
            <a:spLocks noChangeArrowheads="1"/>
          </p:cNvSpPr>
          <p:nvPr/>
        </p:nvSpPr>
        <p:spPr bwMode="auto">
          <a:xfrm>
            <a:off x="7811590" y="2231478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877417"/>
              </p:ext>
            </p:extLst>
          </p:nvPr>
        </p:nvGraphicFramePr>
        <p:xfrm>
          <a:off x="3048000" y="4953000"/>
          <a:ext cx="1574800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125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" grpId="0"/>
      <p:bldP spid="53" grpId="0" animBg="1"/>
      <p:bldP spid="55" grpId="0" animBg="1"/>
      <p:bldP spid="56" grpId="0" animBg="1"/>
      <p:bldP spid="59" grpId="0"/>
      <p:bldP spid="61" grpId="0"/>
      <p:bldP spid="62" grpId="0" animBg="1"/>
      <p:bldP spid="64" grpId="0" animBg="1"/>
      <p:bldP spid="65" grpId="0" animBg="1"/>
      <p:bldP spid="70" grpId="0"/>
      <p:bldP spid="52" grpId="0"/>
      <p:bldP spid="69" grpId="0" animBg="1"/>
      <p:bldP spid="73" grpId="0" animBg="1"/>
      <p:bldP spid="74" grpId="0" animBg="1"/>
      <p:bldP spid="78" grpId="0"/>
      <p:bldP spid="79" grpId="0"/>
      <p:bldP spid="80" grpId="0"/>
      <p:bldP spid="81" grpId="0" animBg="1"/>
      <p:bldP spid="87" grpId="0" animBg="1"/>
      <p:bldP spid="88" grpId="0" animBg="1"/>
      <p:bldP spid="94" grpId="0"/>
      <p:bldP spid="95" grpId="0"/>
      <p:bldP spid="96" grpId="0"/>
      <p:bldP spid="97" grpId="0"/>
      <p:bldP spid="98" grpId="0"/>
      <p:bldP spid="54" grpId="0"/>
      <p:bldP spid="54" grpId="1"/>
      <p:bldP spid="85" grpId="0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799" y="1524000"/>
            <a:ext cx="8534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+mn-lt"/>
              </a:rPr>
              <a:t>Bagaimana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>
                <a:latin typeface="+mn-lt"/>
              </a:rPr>
              <a:t>desain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algoritma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struktur</a:t>
            </a:r>
            <a:r>
              <a:rPr lang="en-US" dirty="0">
                <a:latin typeface="+mn-lt"/>
              </a:rPr>
              <a:t> data yang </a:t>
            </a:r>
            <a:r>
              <a:rPr lang="en-US" dirty="0" err="1">
                <a:latin typeface="+mn-lt"/>
              </a:rPr>
              <a:t>efisien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untuk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permasalahan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jalur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terpendek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pada</a:t>
            </a:r>
            <a:r>
              <a:rPr lang="en-US" dirty="0">
                <a:latin typeface="+mn-lt"/>
              </a:rPr>
              <a:t> graph </a:t>
            </a:r>
            <a:r>
              <a:rPr lang="en-US" dirty="0" err="1">
                <a:latin typeface="+mn-lt"/>
              </a:rPr>
              <a:t>dinamis</a:t>
            </a:r>
            <a:r>
              <a:rPr lang="en-US" dirty="0" smtClean="0">
                <a:latin typeface="+mn-lt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+mn-lt"/>
              </a:rPr>
              <a:t>Bagaimana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>
                <a:latin typeface="+mn-lt"/>
              </a:rPr>
              <a:t>implementasi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algoritma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struktur</a:t>
            </a:r>
            <a:r>
              <a:rPr lang="en-US" dirty="0">
                <a:latin typeface="+mn-lt"/>
              </a:rPr>
              <a:t> data yang </a:t>
            </a:r>
            <a:r>
              <a:rPr lang="en-US" dirty="0" err="1">
                <a:latin typeface="+mn-lt"/>
              </a:rPr>
              <a:t>efisien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berdasarkan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desain</a:t>
            </a:r>
            <a:r>
              <a:rPr lang="en-US" dirty="0">
                <a:latin typeface="+mn-lt"/>
              </a:rPr>
              <a:t> yang </a:t>
            </a:r>
            <a:r>
              <a:rPr lang="en-US" dirty="0" err="1">
                <a:latin typeface="+mn-lt"/>
              </a:rPr>
              <a:t>telah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dilakukan</a:t>
            </a:r>
            <a:r>
              <a:rPr lang="en-US" dirty="0" smtClean="0">
                <a:latin typeface="+mn-lt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+mn-lt"/>
              </a:rPr>
              <a:t>Bagaimana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>
                <a:latin typeface="+mn-lt"/>
              </a:rPr>
              <a:t>uji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coba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untuk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mengetahui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kebenaran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kinerja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dari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implementasi</a:t>
            </a:r>
            <a:r>
              <a:rPr lang="en-US" dirty="0">
                <a:latin typeface="+mn-lt"/>
              </a:rPr>
              <a:t> yang </a:t>
            </a:r>
            <a:r>
              <a:rPr lang="en-US" dirty="0" err="1">
                <a:latin typeface="+mn-lt"/>
              </a:rPr>
              <a:t>telah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dilakukan</a:t>
            </a:r>
            <a:r>
              <a:rPr lang="en-US" dirty="0">
                <a:latin typeface="+mn-lt"/>
              </a:rPr>
              <a:t>?</a:t>
            </a:r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RUMUSAN </a:t>
            </a:r>
            <a:r>
              <a:rPr lang="en-US" sz="2200" dirty="0">
                <a:solidFill>
                  <a:schemeClr val="bg1"/>
                </a:solidFill>
                <a:latin typeface="Trebuchet MS" pitchFamily="34" charset="0"/>
              </a:rPr>
              <a:t>MASALAH</a:t>
            </a:r>
          </a:p>
        </p:txBody>
      </p:sp>
    </p:spTree>
    <p:extLst>
      <p:ext uri="{BB962C8B-B14F-4D97-AF65-F5344CB8AC3E}">
        <p14:creationId xmlns:p14="http://schemas.microsoft.com/office/powerpoint/2010/main" val="23428898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514690"/>
              </p:ext>
            </p:extLst>
          </p:nvPr>
        </p:nvGraphicFramePr>
        <p:xfrm>
          <a:off x="3044952" y="4956048"/>
          <a:ext cx="1574800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ALGORITMA DIJKSTRA (5)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1" y="1517904"/>
            <a:ext cx="2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Shortest Path Tree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2648" y="427009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 smtClean="0">
              <a:latin typeface="+mn-lt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4873753" y="2737857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5789676" y="2127504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5791200" y="33497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/>
          <p:cNvCxnSpPr>
            <a:stCxn id="53" idx="0"/>
            <a:endCxn id="55" idx="2"/>
          </p:cNvCxnSpPr>
          <p:nvPr/>
        </p:nvCxnSpPr>
        <p:spPr bwMode="auto">
          <a:xfrm flipV="1">
            <a:off x="5180077" y="2433828"/>
            <a:ext cx="609599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53" idx="4"/>
            <a:endCxn id="56" idx="2"/>
          </p:cNvCxnSpPr>
          <p:nvPr/>
        </p:nvCxnSpPr>
        <p:spPr bwMode="auto">
          <a:xfrm>
            <a:off x="5180077" y="3350505"/>
            <a:ext cx="611123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Text Box 35"/>
          <p:cNvSpPr txBox="1">
            <a:spLocks noChangeArrowheads="1"/>
          </p:cNvSpPr>
          <p:nvPr/>
        </p:nvSpPr>
        <p:spPr bwMode="auto">
          <a:xfrm>
            <a:off x="5177028" y="2232408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61" name="Text Box 35"/>
          <p:cNvSpPr txBox="1">
            <a:spLocks noChangeArrowheads="1"/>
          </p:cNvSpPr>
          <p:nvPr/>
        </p:nvSpPr>
        <p:spPr bwMode="auto">
          <a:xfrm>
            <a:off x="5177028" y="3454479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007352" y="2127504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7007352" y="33497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921752" y="2737857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66" name="Straight Arrow Connector 65"/>
          <p:cNvCxnSpPr>
            <a:stCxn id="55" idx="5"/>
            <a:endCxn id="64" idx="1"/>
          </p:cNvCxnSpPr>
          <p:nvPr/>
        </p:nvCxnSpPr>
        <p:spPr bwMode="auto">
          <a:xfrm>
            <a:off x="6312604" y="2650432"/>
            <a:ext cx="784468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ext Box 35"/>
          <p:cNvSpPr txBox="1">
            <a:spLocks noChangeArrowheads="1"/>
          </p:cNvSpPr>
          <p:nvPr/>
        </p:nvSpPr>
        <p:spPr bwMode="auto">
          <a:xfrm>
            <a:off x="6394704" y="2494675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9600" y="15240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Graph</a:t>
            </a:r>
            <a:endParaRPr lang="en-US" dirty="0" smtClean="0">
              <a:latin typeface="+mn-lt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09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1527048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7048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69" idx="0"/>
            <a:endCxn id="73" idx="2"/>
          </p:cNvCxnSpPr>
          <p:nvPr/>
        </p:nvCxnSpPr>
        <p:spPr bwMode="auto">
          <a:xfrm flipV="1">
            <a:off x="915924" y="2436876"/>
            <a:ext cx="611124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73" idx="6"/>
            <a:endCxn id="81" idx="2"/>
          </p:cNvCxnSpPr>
          <p:nvPr/>
        </p:nvCxnSpPr>
        <p:spPr bwMode="auto">
          <a:xfrm>
            <a:off x="2139696" y="2436876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9" idx="4"/>
            <a:endCxn id="74" idx="2"/>
          </p:cNvCxnSpPr>
          <p:nvPr/>
        </p:nvCxnSpPr>
        <p:spPr bwMode="auto">
          <a:xfrm>
            <a:off x="915924" y="3353553"/>
            <a:ext cx="611124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906780" y="223545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2227871" y="205435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906780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2743200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2743200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3657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89" name="Straight Arrow Connector 88"/>
          <p:cNvCxnSpPr>
            <a:stCxn id="73" idx="5"/>
            <a:endCxn id="87" idx="1"/>
          </p:cNvCxnSpPr>
          <p:nvPr/>
        </p:nvCxnSpPr>
        <p:spPr bwMode="auto">
          <a:xfrm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74" idx="6"/>
            <a:endCxn id="87" idx="2"/>
          </p:cNvCxnSpPr>
          <p:nvPr/>
        </p:nvCxnSpPr>
        <p:spPr bwMode="auto">
          <a:xfrm>
            <a:off x="2139696" y="3659124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74" idx="7"/>
            <a:endCxn id="81" idx="3"/>
          </p:cNvCxnSpPr>
          <p:nvPr/>
        </p:nvCxnSpPr>
        <p:spPr bwMode="auto">
          <a:xfrm flipV="1"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81" idx="6"/>
            <a:endCxn id="88" idx="0"/>
          </p:cNvCxnSpPr>
          <p:nvPr/>
        </p:nvCxnSpPr>
        <p:spPr bwMode="auto">
          <a:xfrm>
            <a:off x="3355848" y="2436876"/>
            <a:ext cx="608076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87" idx="6"/>
            <a:endCxn id="88" idx="4"/>
          </p:cNvCxnSpPr>
          <p:nvPr/>
        </p:nvCxnSpPr>
        <p:spPr bwMode="auto">
          <a:xfrm flipV="1">
            <a:off x="3355848" y="3353553"/>
            <a:ext cx="608076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Text Box 35"/>
          <p:cNvSpPr txBox="1">
            <a:spLocks noChangeArrowheads="1"/>
          </p:cNvSpPr>
          <p:nvPr/>
        </p:nvSpPr>
        <p:spPr bwMode="auto">
          <a:xfrm>
            <a:off x="2124456" y="2497723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5" name="Text Box 35"/>
          <p:cNvSpPr txBox="1">
            <a:spLocks noChangeArrowheads="1"/>
          </p:cNvSpPr>
          <p:nvPr/>
        </p:nvSpPr>
        <p:spPr bwMode="auto">
          <a:xfrm>
            <a:off x="2124456" y="320552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6" name="Text Box 35"/>
          <p:cNvSpPr txBox="1">
            <a:spLocks noChangeArrowheads="1"/>
          </p:cNvSpPr>
          <p:nvPr/>
        </p:nvSpPr>
        <p:spPr bwMode="auto">
          <a:xfrm>
            <a:off x="2224061" y="365931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7" name="Text Box 35"/>
          <p:cNvSpPr txBox="1">
            <a:spLocks noChangeArrowheads="1"/>
          </p:cNvSpPr>
          <p:nvPr/>
        </p:nvSpPr>
        <p:spPr bwMode="auto">
          <a:xfrm>
            <a:off x="3541342" y="223452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8" name="Text Box 35"/>
          <p:cNvSpPr txBox="1">
            <a:spLocks noChangeArrowheads="1"/>
          </p:cNvSpPr>
          <p:nvPr/>
        </p:nvSpPr>
        <p:spPr bwMode="auto">
          <a:xfrm>
            <a:off x="3548962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845626"/>
              </p:ext>
            </p:extLst>
          </p:nvPr>
        </p:nvGraphicFramePr>
        <p:xfrm>
          <a:off x="612648" y="4727448"/>
          <a:ext cx="19558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distance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parent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519754"/>
              </p:ext>
            </p:extLst>
          </p:nvPr>
        </p:nvGraphicFramePr>
        <p:xfrm>
          <a:off x="3044952" y="4724400"/>
          <a:ext cx="1574800" cy="2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priority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vertex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4270248" y="2859138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5 + </a:t>
            </a:r>
            <a:r>
              <a:rPr lang="en-US" b="1" dirty="0" smtClean="0">
                <a:latin typeface="+mn-lt"/>
              </a:rPr>
              <a:t>1 ≮ 6</a:t>
            </a:r>
            <a:endParaRPr lang="en-US" b="1" dirty="0">
              <a:latin typeface="+mn-lt"/>
            </a:endParaRPr>
          </a:p>
        </p:txBody>
      </p:sp>
      <p:cxnSp>
        <p:nvCxnSpPr>
          <p:cNvPr id="84" name="Straight Arrow Connector 83"/>
          <p:cNvCxnSpPr>
            <a:stCxn id="56" idx="7"/>
            <a:endCxn id="62" idx="3"/>
          </p:cNvCxnSpPr>
          <p:nvPr/>
        </p:nvCxnSpPr>
        <p:spPr bwMode="auto">
          <a:xfrm flipV="1">
            <a:off x="6314128" y="2650432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Text Box 35"/>
          <p:cNvSpPr txBox="1">
            <a:spLocks noChangeArrowheads="1"/>
          </p:cNvSpPr>
          <p:nvPr/>
        </p:nvSpPr>
        <p:spPr bwMode="auto">
          <a:xfrm>
            <a:off x="6400800" y="3200400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 smtClean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034364"/>
              </p:ext>
            </p:extLst>
          </p:nvPr>
        </p:nvGraphicFramePr>
        <p:xfrm>
          <a:off x="3044952" y="4953000"/>
          <a:ext cx="157480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</a:tr>
            </a:tbl>
          </a:graphicData>
        </a:graphic>
      </p:graphicFrame>
      <p:cxnSp>
        <p:nvCxnSpPr>
          <p:cNvPr id="67" name="Straight Arrow Connector 66"/>
          <p:cNvCxnSpPr>
            <a:stCxn id="62" idx="6"/>
            <a:endCxn id="65" idx="0"/>
          </p:cNvCxnSpPr>
          <p:nvPr/>
        </p:nvCxnSpPr>
        <p:spPr bwMode="auto">
          <a:xfrm>
            <a:off x="7620000" y="2433828"/>
            <a:ext cx="608076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 Box 35"/>
          <p:cNvSpPr txBox="1">
            <a:spLocks noChangeArrowheads="1"/>
          </p:cNvSpPr>
          <p:nvPr/>
        </p:nvSpPr>
        <p:spPr bwMode="auto">
          <a:xfrm>
            <a:off x="7811590" y="2231478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54547"/>
              </p:ext>
            </p:extLst>
          </p:nvPr>
        </p:nvGraphicFramePr>
        <p:xfrm>
          <a:off x="3044952" y="4956048"/>
          <a:ext cx="1574800" cy="2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FF4F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9645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" grpId="0"/>
      <p:bldP spid="53" grpId="0" animBg="1"/>
      <p:bldP spid="55" grpId="0" animBg="1"/>
      <p:bldP spid="56" grpId="0" animBg="1"/>
      <p:bldP spid="59" grpId="0"/>
      <p:bldP spid="61" grpId="0"/>
      <p:bldP spid="62" grpId="0" animBg="1"/>
      <p:bldP spid="64" grpId="0" animBg="1"/>
      <p:bldP spid="65" grpId="0" animBg="1"/>
      <p:bldP spid="70" grpId="0"/>
      <p:bldP spid="52" grpId="0"/>
      <p:bldP spid="69" grpId="0" animBg="1"/>
      <p:bldP spid="73" grpId="0" animBg="1"/>
      <p:bldP spid="74" grpId="0" animBg="1"/>
      <p:bldP spid="78" grpId="0"/>
      <p:bldP spid="79" grpId="0"/>
      <p:bldP spid="80" grpId="0"/>
      <p:bldP spid="81" grpId="0" animBg="1"/>
      <p:bldP spid="87" grpId="0" animBg="1"/>
      <p:bldP spid="88" grpId="0" animBg="1"/>
      <p:bldP spid="94" grpId="0"/>
      <p:bldP spid="95" grpId="0"/>
      <p:bldP spid="96" grpId="0"/>
      <p:bldP spid="97" grpId="0"/>
      <p:bldP spid="98" grpId="0"/>
      <p:bldP spid="54" grpId="0"/>
      <p:bldP spid="54" grpId="1"/>
      <p:bldP spid="85" grpId="0"/>
      <p:bldP spid="6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ALGORITMA DIJKSTRA (6)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1" y="1517904"/>
            <a:ext cx="2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Shortest Path Tree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2648" y="427009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 smtClean="0">
              <a:latin typeface="+mn-lt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4873753" y="27432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5789676" y="2127504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5791200" y="3355848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7" name="Straight Arrow Connector 56"/>
          <p:cNvCxnSpPr>
            <a:stCxn id="53" idx="0"/>
            <a:endCxn id="55" idx="2"/>
          </p:cNvCxnSpPr>
          <p:nvPr/>
        </p:nvCxnSpPr>
        <p:spPr bwMode="auto">
          <a:xfrm flipV="1">
            <a:off x="5180077" y="2433828"/>
            <a:ext cx="609599" cy="3093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>
            <a:stCxn id="53" idx="4"/>
            <a:endCxn id="56" idx="2"/>
          </p:cNvCxnSpPr>
          <p:nvPr/>
        </p:nvCxnSpPr>
        <p:spPr bwMode="auto">
          <a:xfrm>
            <a:off x="5180077" y="3355848"/>
            <a:ext cx="611123" cy="3063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Text Box 35"/>
          <p:cNvSpPr txBox="1">
            <a:spLocks noChangeArrowheads="1"/>
          </p:cNvSpPr>
          <p:nvPr/>
        </p:nvSpPr>
        <p:spPr bwMode="auto">
          <a:xfrm>
            <a:off x="5177028" y="2232408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61" name="Text Box 35"/>
          <p:cNvSpPr txBox="1">
            <a:spLocks noChangeArrowheads="1"/>
          </p:cNvSpPr>
          <p:nvPr/>
        </p:nvSpPr>
        <p:spPr bwMode="auto">
          <a:xfrm>
            <a:off x="5177028" y="3454479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013448" y="2127504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7013448" y="3355848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927848" y="27432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66" name="Straight Arrow Connector 65"/>
          <p:cNvCxnSpPr>
            <a:stCxn id="55" idx="5"/>
            <a:endCxn id="64" idx="1"/>
          </p:cNvCxnSpPr>
          <p:nvPr/>
        </p:nvCxnSpPr>
        <p:spPr bwMode="auto">
          <a:xfrm>
            <a:off x="6312604" y="2650432"/>
            <a:ext cx="790564" cy="7951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ext Box 35"/>
          <p:cNvSpPr txBox="1">
            <a:spLocks noChangeArrowheads="1"/>
          </p:cNvSpPr>
          <p:nvPr/>
        </p:nvSpPr>
        <p:spPr bwMode="auto">
          <a:xfrm>
            <a:off x="6394704" y="2494675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9600" y="15240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Graph</a:t>
            </a:r>
            <a:endParaRPr lang="en-US" dirty="0" smtClean="0">
              <a:latin typeface="+mn-lt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09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1527048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7048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69" idx="0"/>
            <a:endCxn id="73" idx="2"/>
          </p:cNvCxnSpPr>
          <p:nvPr/>
        </p:nvCxnSpPr>
        <p:spPr bwMode="auto">
          <a:xfrm flipV="1">
            <a:off x="915924" y="2436876"/>
            <a:ext cx="611124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73" idx="6"/>
            <a:endCxn id="81" idx="2"/>
          </p:cNvCxnSpPr>
          <p:nvPr/>
        </p:nvCxnSpPr>
        <p:spPr bwMode="auto">
          <a:xfrm>
            <a:off x="2139696" y="2436876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9" idx="4"/>
            <a:endCxn id="74" idx="2"/>
          </p:cNvCxnSpPr>
          <p:nvPr/>
        </p:nvCxnSpPr>
        <p:spPr bwMode="auto">
          <a:xfrm>
            <a:off x="915924" y="3353553"/>
            <a:ext cx="611124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906780" y="223545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2227871" y="205435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906780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2743200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2743200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3657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89" name="Straight Arrow Connector 88"/>
          <p:cNvCxnSpPr>
            <a:stCxn id="73" idx="5"/>
            <a:endCxn id="87" idx="1"/>
          </p:cNvCxnSpPr>
          <p:nvPr/>
        </p:nvCxnSpPr>
        <p:spPr bwMode="auto">
          <a:xfrm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74" idx="6"/>
            <a:endCxn id="87" idx="2"/>
          </p:cNvCxnSpPr>
          <p:nvPr/>
        </p:nvCxnSpPr>
        <p:spPr bwMode="auto">
          <a:xfrm>
            <a:off x="2139696" y="3659124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74" idx="7"/>
            <a:endCxn id="81" idx="3"/>
          </p:cNvCxnSpPr>
          <p:nvPr/>
        </p:nvCxnSpPr>
        <p:spPr bwMode="auto">
          <a:xfrm flipV="1"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81" idx="6"/>
            <a:endCxn id="88" idx="0"/>
          </p:cNvCxnSpPr>
          <p:nvPr/>
        </p:nvCxnSpPr>
        <p:spPr bwMode="auto">
          <a:xfrm>
            <a:off x="3355848" y="2436876"/>
            <a:ext cx="608076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87" idx="6"/>
            <a:endCxn id="88" idx="4"/>
          </p:cNvCxnSpPr>
          <p:nvPr/>
        </p:nvCxnSpPr>
        <p:spPr bwMode="auto">
          <a:xfrm flipV="1">
            <a:off x="3355848" y="3353553"/>
            <a:ext cx="608076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Text Box 35"/>
          <p:cNvSpPr txBox="1">
            <a:spLocks noChangeArrowheads="1"/>
          </p:cNvSpPr>
          <p:nvPr/>
        </p:nvSpPr>
        <p:spPr bwMode="auto">
          <a:xfrm>
            <a:off x="2124456" y="2497723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5" name="Text Box 35"/>
          <p:cNvSpPr txBox="1">
            <a:spLocks noChangeArrowheads="1"/>
          </p:cNvSpPr>
          <p:nvPr/>
        </p:nvSpPr>
        <p:spPr bwMode="auto">
          <a:xfrm>
            <a:off x="2124456" y="320552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6" name="Text Box 35"/>
          <p:cNvSpPr txBox="1">
            <a:spLocks noChangeArrowheads="1"/>
          </p:cNvSpPr>
          <p:nvPr/>
        </p:nvSpPr>
        <p:spPr bwMode="auto">
          <a:xfrm>
            <a:off x="2224061" y="365931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7" name="Text Box 35"/>
          <p:cNvSpPr txBox="1">
            <a:spLocks noChangeArrowheads="1"/>
          </p:cNvSpPr>
          <p:nvPr/>
        </p:nvSpPr>
        <p:spPr bwMode="auto">
          <a:xfrm>
            <a:off x="3541342" y="223452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8" name="Text Box 35"/>
          <p:cNvSpPr txBox="1">
            <a:spLocks noChangeArrowheads="1"/>
          </p:cNvSpPr>
          <p:nvPr/>
        </p:nvSpPr>
        <p:spPr bwMode="auto">
          <a:xfrm>
            <a:off x="3548962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845626"/>
              </p:ext>
            </p:extLst>
          </p:nvPr>
        </p:nvGraphicFramePr>
        <p:xfrm>
          <a:off x="612648" y="4727448"/>
          <a:ext cx="19558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distance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parent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519754"/>
              </p:ext>
            </p:extLst>
          </p:nvPr>
        </p:nvGraphicFramePr>
        <p:xfrm>
          <a:off x="3044952" y="4724400"/>
          <a:ext cx="1574800" cy="2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priority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vertex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84" name="Straight Arrow Connector 83"/>
          <p:cNvCxnSpPr>
            <a:stCxn id="56" idx="7"/>
            <a:endCxn id="62" idx="3"/>
          </p:cNvCxnSpPr>
          <p:nvPr/>
        </p:nvCxnSpPr>
        <p:spPr bwMode="auto">
          <a:xfrm flipV="1">
            <a:off x="6314128" y="2650432"/>
            <a:ext cx="789040" cy="7951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Text Box 35"/>
          <p:cNvSpPr txBox="1">
            <a:spLocks noChangeArrowheads="1"/>
          </p:cNvSpPr>
          <p:nvPr/>
        </p:nvSpPr>
        <p:spPr bwMode="auto">
          <a:xfrm>
            <a:off x="6400800" y="3200400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 smtClean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cxnSp>
        <p:nvCxnSpPr>
          <p:cNvPr id="67" name="Straight Arrow Connector 66"/>
          <p:cNvCxnSpPr>
            <a:stCxn id="62" idx="6"/>
            <a:endCxn id="65" idx="0"/>
          </p:cNvCxnSpPr>
          <p:nvPr/>
        </p:nvCxnSpPr>
        <p:spPr bwMode="auto">
          <a:xfrm>
            <a:off x="7626096" y="2433828"/>
            <a:ext cx="608076" cy="3093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 Box 35"/>
          <p:cNvSpPr txBox="1">
            <a:spLocks noChangeArrowheads="1"/>
          </p:cNvSpPr>
          <p:nvPr/>
        </p:nvSpPr>
        <p:spPr bwMode="auto">
          <a:xfrm>
            <a:off x="7811590" y="2231478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50994"/>
              </p:ext>
            </p:extLst>
          </p:nvPr>
        </p:nvGraphicFramePr>
        <p:xfrm>
          <a:off x="3044952" y="4956048"/>
          <a:ext cx="1574800" cy="2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0160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1" grpId="0"/>
      <p:bldP spid="53" grpId="0" animBg="1"/>
      <p:bldP spid="55" grpId="0" animBg="1"/>
      <p:bldP spid="56" grpId="0" animBg="1"/>
      <p:bldP spid="59" grpId="0"/>
      <p:bldP spid="61" grpId="0"/>
      <p:bldP spid="62" grpId="0" animBg="1"/>
      <p:bldP spid="64" grpId="0" animBg="1"/>
      <p:bldP spid="65" grpId="0" animBg="1"/>
      <p:bldP spid="70" grpId="0"/>
      <p:bldP spid="52" grpId="0"/>
      <p:bldP spid="69" grpId="0" animBg="1"/>
      <p:bldP spid="73" grpId="0" animBg="1"/>
      <p:bldP spid="74" grpId="0" animBg="1"/>
      <p:bldP spid="78" grpId="0"/>
      <p:bldP spid="79" grpId="0"/>
      <p:bldP spid="80" grpId="0"/>
      <p:bldP spid="81" grpId="0" animBg="1"/>
      <p:bldP spid="87" grpId="0" animBg="1"/>
      <p:bldP spid="88" grpId="0" animBg="1"/>
      <p:bldP spid="94" grpId="0"/>
      <p:bldP spid="95" grpId="0"/>
      <p:bldP spid="96" grpId="0"/>
      <p:bldP spid="97" grpId="0"/>
      <p:bldP spid="98" grpId="0"/>
      <p:bldP spid="85" grpId="0"/>
      <p:bldP spid="6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rebuchet MS" pitchFamily="34" charset="0"/>
              </a:rPr>
              <a:t>ALGORITMA </a:t>
            </a:r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DIJKSTRA DINAMIS: LEVEL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2648" y="427009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Struktur</a:t>
            </a:r>
            <a:r>
              <a:rPr lang="en-US" dirty="0" smtClean="0"/>
              <a:t> Data</a:t>
            </a:r>
            <a:endParaRPr lang="en-US" dirty="0" smtClean="0">
              <a:latin typeface="+mn-lt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616040"/>
              </p:ext>
            </p:extLst>
          </p:nvPr>
        </p:nvGraphicFramePr>
        <p:xfrm>
          <a:off x="612648" y="4727448"/>
          <a:ext cx="5245101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6935"/>
                <a:gridCol w="711361"/>
                <a:gridCol w="711361"/>
                <a:gridCol w="711361"/>
                <a:gridCol w="711361"/>
                <a:gridCol w="711361"/>
                <a:gridCol w="711361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owned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(1, 3)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(4, 6)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(5, 6)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not_owned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(1, 3): 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(1, 2):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4): 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(3, 5): 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(4, 6): 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(2, 5):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(2, 4): 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(5, 6): 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609600" y="1524000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Representasi</a:t>
            </a:r>
            <a:r>
              <a:rPr lang="en-US" dirty="0" smtClean="0"/>
              <a:t> Graph</a:t>
            </a:r>
            <a:endParaRPr lang="en-US" dirty="0" smtClean="0">
              <a:latin typeface="+mn-lt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09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1527048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1527048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/>
          <p:cNvCxnSpPr>
            <a:stCxn id="69" idx="0"/>
            <a:endCxn id="73" idx="2"/>
          </p:cNvCxnSpPr>
          <p:nvPr/>
        </p:nvCxnSpPr>
        <p:spPr bwMode="auto">
          <a:xfrm flipV="1">
            <a:off x="915924" y="2436876"/>
            <a:ext cx="611124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73" idx="6"/>
            <a:endCxn id="81" idx="2"/>
          </p:cNvCxnSpPr>
          <p:nvPr/>
        </p:nvCxnSpPr>
        <p:spPr bwMode="auto">
          <a:xfrm>
            <a:off x="2139696" y="2436876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9" idx="4"/>
            <a:endCxn id="74" idx="2"/>
          </p:cNvCxnSpPr>
          <p:nvPr/>
        </p:nvCxnSpPr>
        <p:spPr bwMode="auto">
          <a:xfrm>
            <a:off x="915924" y="3353553"/>
            <a:ext cx="611124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 Box 35"/>
          <p:cNvSpPr txBox="1">
            <a:spLocks noChangeArrowheads="1"/>
          </p:cNvSpPr>
          <p:nvPr/>
        </p:nvSpPr>
        <p:spPr bwMode="auto">
          <a:xfrm>
            <a:off x="906780" y="223545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2227871" y="205435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906780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2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2743200" y="2130552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2743200" y="3352800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3657600" y="2740905"/>
            <a:ext cx="612648" cy="61264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cxnSp>
        <p:nvCxnSpPr>
          <p:cNvPr id="89" name="Straight Arrow Connector 88"/>
          <p:cNvCxnSpPr>
            <a:stCxn id="73" idx="5"/>
            <a:endCxn id="87" idx="1"/>
          </p:cNvCxnSpPr>
          <p:nvPr/>
        </p:nvCxnSpPr>
        <p:spPr bwMode="auto">
          <a:xfrm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Straight Arrow Connector 89"/>
          <p:cNvCxnSpPr>
            <a:stCxn id="74" idx="6"/>
            <a:endCxn id="87" idx="2"/>
          </p:cNvCxnSpPr>
          <p:nvPr/>
        </p:nvCxnSpPr>
        <p:spPr bwMode="auto">
          <a:xfrm>
            <a:off x="2139696" y="3659124"/>
            <a:ext cx="60350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traight Arrow Connector 90"/>
          <p:cNvCxnSpPr>
            <a:stCxn id="74" idx="7"/>
            <a:endCxn id="81" idx="3"/>
          </p:cNvCxnSpPr>
          <p:nvPr/>
        </p:nvCxnSpPr>
        <p:spPr bwMode="auto">
          <a:xfrm flipV="1">
            <a:off x="2049976" y="2653480"/>
            <a:ext cx="782944" cy="789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Straight Arrow Connector 91"/>
          <p:cNvCxnSpPr>
            <a:stCxn id="81" idx="6"/>
            <a:endCxn id="88" idx="0"/>
          </p:cNvCxnSpPr>
          <p:nvPr/>
        </p:nvCxnSpPr>
        <p:spPr bwMode="auto">
          <a:xfrm>
            <a:off x="3355848" y="2436876"/>
            <a:ext cx="608076" cy="30402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Straight Arrow Connector 92"/>
          <p:cNvCxnSpPr>
            <a:stCxn id="87" idx="6"/>
            <a:endCxn id="88" idx="4"/>
          </p:cNvCxnSpPr>
          <p:nvPr/>
        </p:nvCxnSpPr>
        <p:spPr bwMode="auto">
          <a:xfrm flipV="1">
            <a:off x="3355848" y="3353553"/>
            <a:ext cx="608076" cy="3055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Text Box 35"/>
          <p:cNvSpPr txBox="1">
            <a:spLocks noChangeArrowheads="1"/>
          </p:cNvSpPr>
          <p:nvPr/>
        </p:nvSpPr>
        <p:spPr bwMode="auto">
          <a:xfrm>
            <a:off x="2124456" y="2497723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5" name="Text Box 35"/>
          <p:cNvSpPr txBox="1">
            <a:spLocks noChangeArrowheads="1"/>
          </p:cNvSpPr>
          <p:nvPr/>
        </p:nvSpPr>
        <p:spPr bwMode="auto">
          <a:xfrm>
            <a:off x="2124456" y="320552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6" name="Text Box 35"/>
          <p:cNvSpPr txBox="1">
            <a:spLocks noChangeArrowheads="1"/>
          </p:cNvSpPr>
          <p:nvPr/>
        </p:nvSpPr>
        <p:spPr bwMode="auto">
          <a:xfrm>
            <a:off x="2224061" y="3659312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4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7" name="Text Box 35"/>
          <p:cNvSpPr txBox="1">
            <a:spLocks noChangeArrowheads="1"/>
          </p:cNvSpPr>
          <p:nvPr/>
        </p:nvSpPr>
        <p:spPr bwMode="auto">
          <a:xfrm>
            <a:off x="3541342" y="2234526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dirty="0">
                <a:latin typeface="+mn-lt"/>
                <a:ea typeface="PMingLiU" pitchFamily="18" charset="-120"/>
              </a:rPr>
              <a:t>3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sp>
        <p:nvSpPr>
          <p:cNvPr id="98" name="Text Box 35"/>
          <p:cNvSpPr txBox="1">
            <a:spLocks noChangeArrowheads="1"/>
          </p:cNvSpPr>
          <p:nvPr/>
        </p:nvSpPr>
        <p:spPr bwMode="auto">
          <a:xfrm>
            <a:off x="3548962" y="3457527"/>
            <a:ext cx="413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kern="0" noProof="0" dirty="0">
                <a:latin typeface="+mn-lt"/>
                <a:ea typeface="PMingLiU" pitchFamily="18" charset="-120"/>
              </a:rPr>
              <a:t>1</a:t>
            </a: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PMingLiU" pitchFamily="18" charset="-120"/>
            </a:endParaRP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/>
          </p:nvPr>
        </p:nvGraphicFramePr>
        <p:xfrm>
          <a:off x="6400800" y="4727448"/>
          <a:ext cx="1955800" cy="160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1000"/>
                <a:gridCol w="787400"/>
                <a:gridCol w="787400"/>
              </a:tblGrid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distance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parent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873752" y="1524000"/>
                <a:ext cx="3959352" cy="2609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latin typeface="+mn-lt"/>
                  </a:rPr>
                  <a:t>Forward </a:t>
                </a:r>
                <a:r>
                  <a:rPr lang="en-US" b="1" i="1" dirty="0">
                    <a:latin typeface="+mn-lt"/>
                  </a:rPr>
                  <a:t>Level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dari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sebuah</a:t>
                </a:r>
                <a:r>
                  <a:rPr lang="en-US" dirty="0">
                    <a:latin typeface="+mn-lt"/>
                  </a:rPr>
                  <a:t> edge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dan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sebuah</a:t>
                </a:r>
                <a:r>
                  <a:rPr lang="en-US" dirty="0">
                    <a:latin typeface="+mn-lt"/>
                  </a:rPr>
                  <a:t> vertex u, </a:t>
                </a:r>
                <a:r>
                  <a:rPr lang="en-US" dirty="0" err="1">
                    <a:latin typeface="+mn-lt"/>
                  </a:rPr>
                  <a:t>relatif</a:t>
                </a:r>
                <a:endParaRPr lang="en-US" dirty="0">
                  <a:latin typeface="+mn-lt"/>
                </a:endParaRPr>
              </a:p>
              <a:p>
                <a:r>
                  <a:rPr lang="en-US" dirty="0" err="1">
                    <a:latin typeface="+mn-lt"/>
                  </a:rPr>
                  <a:t>terhadap</a:t>
                </a:r>
                <a:r>
                  <a:rPr lang="en-US" dirty="0">
                    <a:latin typeface="+mn-lt"/>
                  </a:rPr>
                  <a:t> vertex v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𝑙𝑒𝑣𝑒𝑙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b="1" i="1" dirty="0" smtClean="0">
                    <a:latin typeface="+mn-lt"/>
                  </a:rPr>
                  <a:t>Backward </a:t>
                </a:r>
                <a:r>
                  <a:rPr lang="en-US" b="1" i="1" dirty="0">
                    <a:latin typeface="+mn-lt"/>
                  </a:rPr>
                  <a:t>L</a:t>
                </a:r>
                <a:r>
                  <a:rPr lang="en-US" b="1" i="1" dirty="0" smtClean="0">
                    <a:latin typeface="+mn-lt"/>
                  </a:rPr>
                  <a:t>evel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dari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sebuah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smtClean="0">
                    <a:latin typeface="+mn-lt"/>
                  </a:rPr>
                  <a:t>edge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 smtClean="0">
                    <a:latin typeface="+mn-lt"/>
                  </a:rPr>
                  <a:t> dan </a:t>
                </a:r>
                <a:r>
                  <a:rPr lang="en-US" dirty="0" err="1">
                    <a:latin typeface="+mn-lt"/>
                  </a:rPr>
                  <a:t>sebuah</a:t>
                </a:r>
                <a:r>
                  <a:rPr lang="en-US" dirty="0">
                    <a:latin typeface="+mn-lt"/>
                  </a:rPr>
                  <a:t> vertex </a:t>
                </a:r>
                <a:r>
                  <a:rPr lang="en-US" dirty="0" smtClean="0">
                    <a:latin typeface="+mn-lt"/>
                  </a:rPr>
                  <a:t>u, </a:t>
                </a:r>
                <a:r>
                  <a:rPr lang="en-US" dirty="0" err="1" smtClean="0">
                    <a:latin typeface="+mn-lt"/>
                  </a:rPr>
                  <a:t>relatif</a:t>
                </a:r>
                <a:endParaRPr lang="en-US" dirty="0">
                  <a:latin typeface="+mn-lt"/>
                </a:endParaRPr>
              </a:p>
              <a:p>
                <a:r>
                  <a:rPr lang="en-US" dirty="0" err="1" smtClean="0">
                    <a:latin typeface="+mn-lt"/>
                  </a:rPr>
                  <a:t>terhadap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vertex </a:t>
                </a:r>
                <a:r>
                  <a:rPr lang="en-US" dirty="0" smtClean="0">
                    <a:latin typeface="+mn-lt"/>
                  </a:rPr>
                  <a:t>v</a:t>
                </a:r>
                <a:endParaRPr lang="en-US" i="1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𝑙𝑒𝑣𝑒𝑙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+mn-lt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752" y="1524000"/>
                <a:ext cx="3959352" cy="2609689"/>
              </a:xfrm>
              <a:prstGeom prst="rect">
                <a:avLst/>
              </a:prstGeom>
              <a:blipFill rotWithShape="0">
                <a:blip r:embed="rId2"/>
                <a:stretch>
                  <a:fillRect l="-1387" t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/>
          <p:cNvSpPr/>
          <p:nvPr/>
        </p:nvSpPr>
        <p:spPr bwMode="auto">
          <a:xfrm>
            <a:off x="2249424" y="5580157"/>
            <a:ext cx="797053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51" name="Straight Arrow Connector 50"/>
          <p:cNvCxnSpPr>
            <a:stCxn id="54" idx="2"/>
            <a:endCxn id="50" idx="6"/>
          </p:cNvCxnSpPr>
          <p:nvPr/>
        </p:nvCxnSpPr>
        <p:spPr bwMode="auto">
          <a:xfrm flipH="1">
            <a:off x="3046477" y="1713352"/>
            <a:ext cx="1827275" cy="405730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Oval 53"/>
          <p:cNvSpPr/>
          <p:nvPr/>
        </p:nvSpPr>
        <p:spPr bwMode="auto">
          <a:xfrm>
            <a:off x="4873752" y="1522852"/>
            <a:ext cx="1901952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2249424" y="5806440"/>
            <a:ext cx="797053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2" name="Straight Arrow Connector 81"/>
          <p:cNvCxnSpPr>
            <a:stCxn id="83" idx="2"/>
            <a:endCxn id="63" idx="6"/>
          </p:cNvCxnSpPr>
          <p:nvPr/>
        </p:nvCxnSpPr>
        <p:spPr bwMode="auto">
          <a:xfrm flipH="1">
            <a:off x="3046477" y="3116580"/>
            <a:ext cx="1827275" cy="28803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3" name="Oval 82"/>
          <p:cNvSpPr/>
          <p:nvPr/>
        </p:nvSpPr>
        <p:spPr bwMode="auto">
          <a:xfrm>
            <a:off x="4873752" y="2926080"/>
            <a:ext cx="2130552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57600" y="4206240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nondecreasing</a:t>
            </a:r>
            <a:r>
              <a:rPr lang="en-US" dirty="0" smtClean="0">
                <a:latin typeface="+mn-lt"/>
              </a:rPr>
              <a:t> order</a:t>
            </a:r>
            <a:endParaRPr lang="en-US" dirty="0">
              <a:latin typeface="+mn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038600" y="4206240"/>
            <a:ext cx="220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nonincreasing</a:t>
            </a:r>
            <a:r>
              <a:rPr lang="en-US" dirty="0" smtClean="0">
                <a:latin typeface="+mn-lt"/>
              </a:rPr>
              <a:t> order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43975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2" grpId="0"/>
      <p:bldP spid="69" grpId="0" animBg="1"/>
      <p:bldP spid="73" grpId="0" animBg="1"/>
      <p:bldP spid="74" grpId="0" animBg="1"/>
      <p:bldP spid="78" grpId="0"/>
      <p:bldP spid="79" grpId="0"/>
      <p:bldP spid="80" grpId="0"/>
      <p:bldP spid="81" grpId="0" animBg="1"/>
      <p:bldP spid="87" grpId="0" animBg="1"/>
      <p:bldP spid="88" grpId="0" animBg="1"/>
      <p:bldP spid="94" grpId="0"/>
      <p:bldP spid="95" grpId="0"/>
      <p:bldP spid="96" grpId="0"/>
      <p:bldP spid="97" grpId="0"/>
      <p:bldP spid="98" grpId="0"/>
      <p:bldP spid="2" grpId="0"/>
      <p:bldP spid="50" grpId="0" animBg="1"/>
      <p:bldP spid="50" grpId="1" animBg="1"/>
      <p:bldP spid="54" grpId="0" animBg="1"/>
      <p:bldP spid="54" grpId="1" animBg="1"/>
      <p:bldP spid="63" grpId="0" animBg="1"/>
      <p:bldP spid="63" grpId="1" animBg="1"/>
      <p:bldP spid="83" grpId="0" animBg="1"/>
      <p:bldP spid="83" grpId="1" animBg="1"/>
      <p:bldP spid="20" grpId="0"/>
      <p:bldP spid="20" grpId="1"/>
      <p:bldP spid="84" grpId="0"/>
      <p:bldP spid="84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799" y="1524000"/>
            <a:ext cx="853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n-lt"/>
              </a:rPr>
              <a:t>Pseudocode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Fungsi</a:t>
            </a:r>
            <a:r>
              <a:rPr lang="en-US" dirty="0" smtClean="0">
                <a:latin typeface="+mn-lt"/>
              </a:rPr>
              <a:t> Preprocess</a:t>
            </a:r>
            <a:endParaRPr lang="en-US" dirty="0">
              <a:latin typeface="+mn-lt"/>
            </a:endParaRPr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dirty="0">
                <a:solidFill>
                  <a:schemeClr val="bg1"/>
                </a:solidFill>
                <a:latin typeface="Trebuchet MS" pitchFamily="34" charset="0"/>
              </a:rPr>
              <a:t>ALGORITMA DIJKSTRA DINAMIS</a:t>
            </a:r>
            <a:r>
              <a:rPr lang="en-US" dirty="0" smtClean="0">
                <a:solidFill>
                  <a:schemeClr val="bg1"/>
                </a:solidFill>
                <a:latin typeface="Trebuchet MS" pitchFamily="34" charset="0"/>
              </a:rPr>
              <a:t>: PSEUDOCODE (1)</a:t>
            </a:r>
            <a:endParaRPr lang="en-US" dirty="0">
              <a:solidFill>
                <a:schemeClr val="bg1"/>
              </a:solidFill>
              <a:latin typeface="Trebuchet MS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9203719"/>
                  </p:ext>
                </p:extLst>
              </p:nvPr>
            </p:nvGraphicFramePr>
            <p:xfrm>
              <a:off x="2587752" y="1984248"/>
              <a:ext cx="3959352" cy="4395597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959352"/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Preprocess()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 smtClean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for each vertex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𝑣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∈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𝑉</m:t>
                              </m:r>
                            </m:oMath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𝑝𝑎𝑟𝑒𝑛𝑡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=∅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=∞</m:t>
                              </m:r>
                            </m:oMath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𝐷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=∅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Enqueue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(D,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𝑠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while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𝐷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≠∅</m:t>
                              </m:r>
                            </m:oMath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ExtractMin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(D</a:t>
                          </a:r>
                          <a:r>
                            <a:rPr lang="en-US" sz="1400" dirty="0" smtClean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);</a:t>
                          </a: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 smtClean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for each edge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 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</m:oMath>
                          </a14:m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if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&lt;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</m:oMath>
                          </a14:m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𝑝𝑎𝑟𝑒𝑛𝑡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if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𝑢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∉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𝐷</m:t>
                              </m:r>
                            </m:oMath>
                          </a14:m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    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Enqueue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(D,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);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else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    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DecreaseKey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(D,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);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for each vertex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𝑒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∈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𝐸</m:t>
                              </m:r>
                            </m:oMath>
                          </a14:m>
                          <a:endParaRPr lang="en-US" sz="1400" dirty="0" smtClean="0">
                            <a:effectLst/>
                            <a:latin typeface="Consolas" panose="020B0609020204030204" pitchFamily="49" charset="0"/>
                            <a:ea typeface="Times New Roman" panose="02020603050405020304" pitchFamily="18" charset="0"/>
                            <a:cs typeface="Consolas" panose="020B0609020204030204" pitchFamily="49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SetOwner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𝑒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9203719"/>
                  </p:ext>
                </p:extLst>
              </p:nvPr>
            </p:nvGraphicFramePr>
            <p:xfrm>
              <a:off x="2587752" y="1984248"/>
              <a:ext cx="3959352" cy="4395597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959352"/>
                  </a:tblGrid>
                  <a:tr h="21336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Preprocess()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822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54" t="-6405" r="-462" b="-247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534404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799" y="1524000"/>
            <a:ext cx="853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n-lt"/>
              </a:rPr>
              <a:t>Pseudocode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Fungsi</a:t>
            </a:r>
            <a:r>
              <a:rPr lang="en-US" dirty="0" smtClean="0">
                <a:latin typeface="+mn-lt"/>
              </a:rPr>
              <a:t> Insert</a:t>
            </a:r>
            <a:endParaRPr lang="en-US" dirty="0">
              <a:latin typeface="+mn-lt"/>
            </a:endParaRPr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dirty="0">
                <a:solidFill>
                  <a:schemeClr val="bg1"/>
                </a:solidFill>
                <a:latin typeface="Trebuchet MS" pitchFamily="34" charset="0"/>
              </a:rPr>
              <a:t>ALGORITMA DIJKSTRA DINAMIS</a:t>
            </a:r>
            <a:r>
              <a:rPr lang="en-US" dirty="0" smtClean="0">
                <a:solidFill>
                  <a:schemeClr val="bg1"/>
                </a:solidFill>
                <a:latin typeface="Trebuchet MS" pitchFamily="34" charset="0"/>
              </a:rPr>
              <a:t>: PSEUDOCODE (2)</a:t>
            </a:r>
            <a:endParaRPr lang="en-US" dirty="0">
              <a:solidFill>
                <a:schemeClr val="bg1"/>
              </a:solidFill>
              <a:latin typeface="Trebuchet MS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312067"/>
                  </p:ext>
                </p:extLst>
              </p:nvPr>
            </p:nvGraphicFramePr>
            <p:xfrm>
              <a:off x="301752" y="1984248"/>
              <a:ext cx="3962400" cy="3914013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962400"/>
                  </a:tblGrid>
                  <a:tr h="125082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/***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* u is the source vertex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* v is the destination vertex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* d is the weight of the edge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*/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Insert(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u,v,d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7648" marR="57648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32332">
                    <a:tc>
                      <a:txBody>
                        <a:bodyPr/>
                        <a:lstStyle/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𝑒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InsertEdge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G,u,v,d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SetOwner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𝑒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≥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or (u and v are not connected to s)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return;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𝑝𝑎𝑟𝑒𝑛𝑡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𝑢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𝑐𝑜𝑙𝑜𝑟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𝑟𝑒𝑑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𝐶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=∅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Enqueue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(C,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𝑑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′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while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𝐶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≠∅</m:t>
                              </m:r>
                            </m:oMath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𝑑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′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ExtractMin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(C</a:t>
                          </a:r>
                          <a:r>
                            <a:rPr lang="en-US" sz="1400" dirty="0" smtClean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7648" marR="57648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312067"/>
                  </p:ext>
                </p:extLst>
              </p:nvPr>
            </p:nvGraphicFramePr>
            <p:xfrm>
              <a:off x="301752" y="1984248"/>
              <a:ext cx="3962400" cy="3914013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962400"/>
                  </a:tblGrid>
                  <a:tr h="128016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/***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* u is the source vertex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* v is the destination vertex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* d is the weight of the edge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*/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Insert(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u,v,d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7648" marR="57648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6338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648" marR="57648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54" t="-50577" r="-307" b="-34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7796772"/>
                  </p:ext>
                </p:extLst>
              </p:nvPr>
            </p:nvGraphicFramePr>
            <p:xfrm>
              <a:off x="4876800" y="1984248"/>
              <a:ext cx="3962400" cy="4127373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962400"/>
                  </a:tblGrid>
                  <a:tr h="3423021">
                    <a:tc>
                      <a:txBody>
                        <a:bodyPr/>
                        <a:lstStyle/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2"/>
                          </a:pPr>
                          <a:r>
                            <a:rPr lang="en-US" sz="1400" dirty="0" smtClean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for 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each edge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 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∈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𝑜𝑤𝑛𝑒𝑑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𝑣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smtClean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or</a:t>
                          </a:r>
                          <a:r>
                            <a:rPr lang="en-US" sz="1400" baseline="0" dirty="0" smtClean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dirty="0" smtClean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 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∈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𝑛𝑜𝑡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_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𝑜𝑤𝑛𝑒𝑑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𝑣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𝑏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_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𝑙𝑒𝑣𝑒𝑙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2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if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&lt;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</m:oMath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2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𝑝𝑎𝑟𝑒𝑛𝑡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2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2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𝑐𝑜𝑙𝑜𝑟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𝑟𝑒𝑑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2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if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𝑢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∉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𝐶</m:t>
                              </m:r>
                            </m:oMath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2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    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Enqueue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(C,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𝑑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′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2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else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2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    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DecreaseKey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(C,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𝑑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′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2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for each red vertex v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2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for each edge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𝑒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∈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𝑜𝑤𝑛𝑒𝑑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𝑣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)</m:t>
                              </m:r>
                            </m:oMath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2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if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𝑐𝑜𝑙𝑜𝑟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≠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𝑟𝑒𝑑</m:t>
                              </m:r>
                            </m:oMath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2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ChangeOwner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𝑒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2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else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2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UpdateLevel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𝑒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2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reset all vertices color to white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7648" marR="57648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7796772"/>
                  </p:ext>
                </p:extLst>
              </p:nvPr>
            </p:nvGraphicFramePr>
            <p:xfrm>
              <a:off x="4876800" y="1984248"/>
              <a:ext cx="3962400" cy="4127373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962400"/>
                  </a:tblGrid>
                  <a:tr h="41273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7648" marR="57648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8" t="-1327" r="-462" b="-250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080119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799" y="1524000"/>
            <a:ext cx="853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n-lt"/>
              </a:rPr>
              <a:t>Pseudocode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Fungsi</a:t>
            </a:r>
            <a:r>
              <a:rPr lang="en-US" dirty="0" smtClean="0">
                <a:latin typeface="+mn-lt"/>
              </a:rPr>
              <a:t> Delete</a:t>
            </a:r>
            <a:endParaRPr lang="en-US" dirty="0">
              <a:latin typeface="+mn-lt"/>
            </a:endParaRPr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dirty="0">
                <a:solidFill>
                  <a:schemeClr val="bg1"/>
                </a:solidFill>
                <a:latin typeface="Trebuchet MS" pitchFamily="34" charset="0"/>
              </a:rPr>
              <a:t>ALGORITMA DIJKSTRA DINAMIS</a:t>
            </a:r>
            <a:r>
              <a:rPr lang="en-US" dirty="0" smtClean="0">
                <a:solidFill>
                  <a:schemeClr val="bg1"/>
                </a:solidFill>
                <a:latin typeface="Trebuchet MS" pitchFamily="34" charset="0"/>
              </a:rPr>
              <a:t>: PSEUDOCODE (3)</a:t>
            </a:r>
            <a:endParaRPr lang="en-US" dirty="0">
              <a:solidFill>
                <a:schemeClr val="bg1"/>
              </a:solidFill>
              <a:latin typeface="Trebuchet MS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2225738"/>
                  </p:ext>
                </p:extLst>
              </p:nvPr>
            </p:nvGraphicFramePr>
            <p:xfrm>
              <a:off x="304800" y="1984249"/>
              <a:ext cx="3962400" cy="327355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962400"/>
                  </a:tblGrid>
                  <a:tr h="1036347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/***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* u is the source vertex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* v is the destination vertex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*/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Delete(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u,v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0195" marR="5019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06751">
                    <a:tc>
                      <a:txBody>
                        <a:bodyPr/>
                        <a:lstStyle/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𝑒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DeleteEdge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G,u,v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UnsetOwner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𝑒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𝑝𝑎𝑟𝑒𝑛𝑡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≠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𝑢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or (u and v are not connected to s)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return;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𝑀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=∅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Enqueue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(M,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while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𝑀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≠∅</m:t>
                              </m:r>
                            </m:oMath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ExtractMin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(M);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𝑏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𝑙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BestNonRedNeighbor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(v</a:t>
                          </a:r>
                          <a:r>
                            <a:rPr lang="en-US" sz="1400" dirty="0" smtClean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0195" marR="5019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2225738"/>
                  </p:ext>
                </p:extLst>
              </p:nvPr>
            </p:nvGraphicFramePr>
            <p:xfrm>
              <a:off x="304800" y="1984249"/>
              <a:ext cx="3962400" cy="327355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962400"/>
                  </a:tblGrid>
                  <a:tr h="106680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/***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* u is the source vertex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* v is the destination vertex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*/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Delete(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u,v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0195" marR="5019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2067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95" marR="5019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8" t="-50689" r="-462" b="-385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4913938"/>
                  </p:ext>
                </p:extLst>
              </p:nvPr>
            </p:nvGraphicFramePr>
            <p:xfrm>
              <a:off x="4876800" y="1981200"/>
              <a:ext cx="3962400" cy="3681984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962400"/>
                  </a:tblGrid>
                  <a:tr h="3200400">
                    <a:tc>
                      <a:txBody>
                        <a:bodyPr/>
                        <a:lstStyle/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0"/>
                          </a:pPr>
                          <a:r>
                            <a:rPr lang="en-US" sz="1400" dirty="0" smtClean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𝑙</m:t>
                              </m:r>
                            </m:oMath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0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𝑝𝑎𝑟𝑒𝑛𝑡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0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else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0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𝑐𝑜𝑙𝑜𝑟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𝑟𝑒𝑑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0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for each vertex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𝑢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∈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𝑐h𝑖𝑙𝑑𝑟𝑒𝑛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</m:oMath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0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Enqueue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(M,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0"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𝑄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=∅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0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for each red vertex v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0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𝑏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𝑙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BestNonRedNeighbor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(v);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0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if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𝑏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=∅</m:t>
                              </m:r>
                            </m:oMath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0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𝑝𝑎𝑟𝑒𝑛𝑡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=∅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0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=∞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0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else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0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𝑝𝑎𝑟𝑒𝑛𝑡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0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10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Enqueue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(Q,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𝑑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′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z="1400" dirty="0" smtClean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50195" marR="5019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4913938"/>
                  </p:ext>
                </p:extLst>
              </p:nvPr>
            </p:nvGraphicFramePr>
            <p:xfrm>
              <a:off x="4876800" y="1981200"/>
              <a:ext cx="3962400" cy="3681984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962400"/>
                  </a:tblGrid>
                  <a:tr h="36819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95" marR="5019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8" t="-1490" r="-462" b="-264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067098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799" y="1524000"/>
            <a:ext cx="853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+mn-lt"/>
              </a:rPr>
              <a:t>Pseudocode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Fungsi</a:t>
            </a:r>
            <a:r>
              <a:rPr lang="en-US" dirty="0" smtClean="0">
                <a:latin typeface="+mn-lt"/>
              </a:rPr>
              <a:t> Delete </a:t>
            </a:r>
            <a:r>
              <a:rPr lang="en-US" dirty="0" err="1" smtClean="0">
                <a:latin typeface="+mn-lt"/>
              </a:rPr>
              <a:t>dan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BestNonRedNeighbor</a:t>
            </a:r>
            <a:endParaRPr lang="en-US" dirty="0">
              <a:latin typeface="+mn-lt"/>
            </a:endParaRPr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dirty="0">
                <a:solidFill>
                  <a:schemeClr val="bg1"/>
                </a:solidFill>
                <a:latin typeface="Trebuchet MS" pitchFamily="34" charset="0"/>
              </a:rPr>
              <a:t>ALGORITMA DIJKSTRA DINAMIS</a:t>
            </a:r>
            <a:r>
              <a:rPr lang="en-US" dirty="0" smtClean="0">
                <a:solidFill>
                  <a:schemeClr val="bg1"/>
                </a:solidFill>
                <a:latin typeface="Trebuchet MS" pitchFamily="34" charset="0"/>
              </a:rPr>
              <a:t>: PSEUDOCODE (4)</a:t>
            </a:r>
            <a:endParaRPr lang="en-US" dirty="0">
              <a:solidFill>
                <a:schemeClr val="bg1"/>
              </a:solidFill>
              <a:latin typeface="Trebuchet MS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7401162"/>
                  </p:ext>
                </p:extLst>
              </p:nvPr>
            </p:nvGraphicFramePr>
            <p:xfrm>
              <a:off x="304800" y="1984249"/>
              <a:ext cx="3962400" cy="436816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962400"/>
                  </a:tblGrid>
                  <a:tr h="2746826">
                    <a:tc>
                      <a:txBody>
                        <a:bodyPr/>
                        <a:lstStyle/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26"/>
                          </a:pPr>
                          <a:r>
                            <a:rPr lang="en-US" sz="1400" dirty="0" smtClean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while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𝑄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≠∅</m:t>
                              </m:r>
                            </m:oMath>
                          </a14:m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26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𝑑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′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= 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ExtractMin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(Q);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26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for each edge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 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</m:oMath>
                          </a14:m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26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if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𝑐𝑜𝑙𝑜𝑟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𝑟𝑒𝑑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&lt;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</m:oMath>
                          </a14:m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26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𝑝𝑎𝑟𝑒𝑛𝑡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26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26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if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𝑢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∉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𝑄</m:t>
                              </m:r>
                            </m:oMath>
                          </a14:m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26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    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Enqueue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(Q,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𝑑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′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);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26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else</a:t>
                          </a:r>
                          <a:endParaRPr lang="en-US" sz="20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26"/>
                          </a:pPr>
                          <a:r>
                            <a:rPr lang="en-US" sz="1400" dirty="0" smtClean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    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DecreaseKey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(Q,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𝑑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′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onsolas" panose="020B0609020204030204" pitchFamily="49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z="1400" dirty="0" smtClean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);</a:t>
                          </a: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26"/>
                          </a:pPr>
                          <a:r>
                            <a:rPr lang="en-US" sz="1400" dirty="0" smtClean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for each red vertex v</a:t>
                          </a:r>
                          <a:endParaRPr lang="en-US" sz="2000" dirty="0" smtClean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26"/>
                          </a:pPr>
                          <a:r>
                            <a:rPr lang="en-US" sz="1400" dirty="0" smtClean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for each edge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 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∈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𝑜𝑤𝑛𝑒𝑑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𝑣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or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 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∈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𝑜𝑤𝑛𝑒𝑑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</m:oMath>
                          </a14:m>
                          <a:endParaRPr lang="en-US" sz="1400" dirty="0" smtClean="0">
                            <a:effectLst/>
                            <a:latin typeface="Consolas" panose="020B0609020204030204" pitchFamily="49" charset="0"/>
                            <a:ea typeface="Times New Roman" panose="02020603050405020304" pitchFamily="18" charset="0"/>
                            <a:cs typeface="Consolas" panose="020B0609020204030204" pitchFamily="49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26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if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𝑐𝑜𝑙𝑜𝑟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≠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𝑟𝑒𝑑</m:t>
                              </m:r>
                            </m:oMath>
                          </a14:m>
                          <a:endParaRPr lang="en-US" sz="1400" dirty="0" smtClean="0">
                            <a:effectLst/>
                            <a:latin typeface="Consolas" panose="020B0609020204030204" pitchFamily="49" charset="0"/>
                            <a:ea typeface="Times New Roman" panose="02020603050405020304" pitchFamily="18" charset="0"/>
                            <a:cs typeface="Consolas" panose="020B0609020204030204" pitchFamily="49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26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ChangeOwner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 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 smtClean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2000" dirty="0" smtClean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26"/>
                          </a:pPr>
                          <a:r>
                            <a:rPr lang="en-US" sz="1400" dirty="0" smtClean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else</a:t>
                          </a:r>
                          <a:endParaRPr lang="en-US" sz="2000" dirty="0" smtClean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26"/>
                          </a:pPr>
                          <a:r>
                            <a:rPr lang="en-US" sz="1400" dirty="0" smtClean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</a:t>
                          </a:r>
                          <a:r>
                            <a:rPr lang="en-US" sz="1400" dirty="0" err="1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UpdateLevel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 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 smtClean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2000" dirty="0" smtClean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 startAt="26"/>
                          </a:pPr>
                          <a:r>
                            <a:rPr lang="en-US" sz="1400" dirty="0" smtClean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reset </a:t>
                          </a: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all vertices color to white</a:t>
                          </a:r>
                          <a:endParaRPr lang="en-US" sz="1400" dirty="0">
                            <a:effectLst/>
                            <a:latin typeface="Consolas" panose="020B0609020204030204" pitchFamily="49" charset="0"/>
                            <a:ea typeface="Times New Roman" panose="02020603050405020304" pitchFamily="18" charset="0"/>
                            <a:cs typeface="Consolas" panose="020B0609020204030204" pitchFamily="49" charset="0"/>
                          </a:endParaRPr>
                        </a:p>
                      </a:txBody>
                      <a:tcPr marL="50195" marR="5019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7401162"/>
                  </p:ext>
                </p:extLst>
              </p:nvPr>
            </p:nvGraphicFramePr>
            <p:xfrm>
              <a:off x="304800" y="1984249"/>
              <a:ext cx="3962400" cy="436816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962400"/>
                  </a:tblGrid>
                  <a:tr h="43681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195" marR="5019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8" t="-1253" r="-462" b="-222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7486592"/>
                  </p:ext>
                </p:extLst>
              </p:nvPr>
            </p:nvGraphicFramePr>
            <p:xfrm>
              <a:off x="4876800" y="1984248"/>
              <a:ext cx="3962400" cy="364578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962400"/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/***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* v is the vertex to be found its BestNonRedNeighbor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*/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BestNonRedNeighbor(v)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𝑏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=∅</m:t>
                              </m:r>
                            </m:oMath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𝑙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=∞</m:t>
                              </m:r>
                            </m:oMath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for each edge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∈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𝑜𝑤𝑛𝑒𝑑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𝑣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or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22860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(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∈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𝑛𝑜𝑡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_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𝑜𝑤𝑛𝑒𝑑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𝑣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𝑙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𝑓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_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𝑙𝑒𝑣𝑒𝑙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)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if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𝑐𝑜𝑙𝑜𝑟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≠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𝑟𝑒𝑑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&lt;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𝑙</m:t>
                              </m:r>
                            </m:oMath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𝑏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𝑢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𝑙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𝑢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if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nsolas" panose="020B0609020204030204" pitchFamily="49" charset="0"/>
                                </a:rPr>
                                <m:t>𝑙</m:t>
                              </m:r>
                            </m:oMath>
                          </a14:m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               return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𝑏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𝑙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342900" marR="0" lvl="0" indent="-34290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return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𝑏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onsolas" panose="020B0609020204030204" pitchFamily="49" charset="0"/>
                                    </a:rPr>
                                    <m:t>𝑙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;</a:t>
                          </a:r>
                          <a:endParaRPr lang="en-US" sz="14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7486592"/>
                  </p:ext>
                </p:extLst>
              </p:nvPr>
            </p:nvGraphicFramePr>
            <p:xfrm>
              <a:off x="4876800" y="1984248"/>
              <a:ext cx="3962400" cy="364578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3962400"/>
                  </a:tblGrid>
                  <a:tr h="1066800">
                    <a:tc>
                      <a:txBody>
                        <a:bodyPr/>
                        <a:lstStyle/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/***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* v is the vertex to be found its BestNonRedNeighbor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 */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0" marR="0" algn="jus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Consolas" panose="020B0609020204030204" pitchFamily="49" charset="0"/>
                              <a:ea typeface="Times New Roman" panose="02020603050405020304" pitchFamily="18" charset="0"/>
                            </a:rPr>
                            <a:t>BestNonRedNeighbor(v)</a:t>
                          </a:r>
                          <a:endParaRPr lang="en-US" sz="14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5789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8" t="-43396" r="-462" b="-400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94642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799" y="1524000"/>
            <a:ext cx="85344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+mn-lt"/>
              </a:rPr>
              <a:t>Solusi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yang </a:t>
            </a:r>
            <a:r>
              <a:rPr lang="en-US" dirty="0" err="1">
                <a:latin typeface="+mn-lt"/>
              </a:rPr>
              <a:t>diimplementasikan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hanya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untuk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permasalahan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jalur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terpendek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satu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sumber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pada</a:t>
            </a:r>
            <a:r>
              <a:rPr lang="en-US" dirty="0">
                <a:latin typeface="+mn-lt"/>
              </a:rPr>
              <a:t> graph </a:t>
            </a:r>
            <a:r>
              <a:rPr lang="en-US" dirty="0" err="1">
                <a:latin typeface="+mn-lt"/>
              </a:rPr>
              <a:t>dinamis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dengan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bobot</a:t>
            </a:r>
            <a:r>
              <a:rPr lang="en-US" dirty="0">
                <a:latin typeface="+mn-lt"/>
              </a:rPr>
              <a:t> edge </a:t>
            </a:r>
            <a:r>
              <a:rPr lang="en-US" dirty="0" err="1">
                <a:latin typeface="+mn-lt"/>
              </a:rPr>
              <a:t>bilangan</a:t>
            </a:r>
            <a:r>
              <a:rPr lang="en-US" dirty="0">
                <a:latin typeface="+mn-lt"/>
              </a:rPr>
              <a:t> real </a:t>
            </a:r>
            <a:r>
              <a:rPr lang="en-US" dirty="0" err="1">
                <a:latin typeface="+mn-lt"/>
              </a:rPr>
              <a:t>positif</a:t>
            </a:r>
            <a:r>
              <a:rPr lang="en-US" dirty="0" smtClean="0">
                <a:latin typeface="+mn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+mn-lt"/>
              </a:rPr>
              <a:t>Solusi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yang </a:t>
            </a:r>
            <a:r>
              <a:rPr lang="en-US" dirty="0" err="1">
                <a:latin typeface="+mn-lt"/>
              </a:rPr>
              <a:t>diimplementasikan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hanya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untuk</a:t>
            </a:r>
            <a:r>
              <a:rPr lang="en-US" dirty="0">
                <a:latin typeface="+mn-lt"/>
              </a:rPr>
              <a:t> graph </a:t>
            </a:r>
            <a:r>
              <a:rPr lang="en-US" dirty="0" err="1">
                <a:latin typeface="+mn-lt"/>
              </a:rPr>
              <a:t>dengan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banyak</a:t>
            </a:r>
            <a:r>
              <a:rPr lang="en-US" dirty="0">
                <a:latin typeface="+mn-lt"/>
              </a:rPr>
              <a:t> vertex [2..1000], </a:t>
            </a:r>
            <a:r>
              <a:rPr lang="en-US" dirty="0" err="1">
                <a:latin typeface="+mn-lt"/>
              </a:rPr>
              <a:t>banyak</a:t>
            </a:r>
            <a:r>
              <a:rPr lang="en-US" dirty="0">
                <a:latin typeface="+mn-lt"/>
              </a:rPr>
              <a:t> edge [1..10000], </a:t>
            </a:r>
            <a:r>
              <a:rPr lang="en-US" dirty="0" err="1">
                <a:latin typeface="+mn-lt"/>
              </a:rPr>
              <a:t>bobot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tiap</a:t>
            </a:r>
            <a:r>
              <a:rPr lang="en-US" dirty="0">
                <a:latin typeface="+mn-lt"/>
              </a:rPr>
              <a:t> edge [1..100], </a:t>
            </a:r>
            <a:r>
              <a:rPr lang="en-US" dirty="0" err="1">
                <a:latin typeface="+mn-lt"/>
              </a:rPr>
              <a:t>serta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banyak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kueri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jalur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terpendek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modifikasi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pada</a:t>
            </a:r>
            <a:r>
              <a:rPr lang="en-US" dirty="0">
                <a:latin typeface="+mn-lt"/>
              </a:rPr>
              <a:t> graph [1..1000</a:t>
            </a:r>
            <a:r>
              <a:rPr lang="en-US" dirty="0" smtClean="0">
                <a:latin typeface="+mn-lt"/>
              </a:rPr>
              <a:t>].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n-lt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Bahasa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C</a:t>
            </a:r>
            <a:r>
              <a:rPr lang="en-US" dirty="0" smtClean="0"/>
              <a:t>++.</a:t>
            </a:r>
            <a:endParaRPr lang="en-US" dirty="0"/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rebuchet MS" pitchFamily="34" charset="0"/>
              </a:rPr>
              <a:t>BATASAN MASALAH</a:t>
            </a:r>
          </a:p>
        </p:txBody>
      </p:sp>
    </p:spTree>
    <p:extLst>
      <p:ext uri="{BB962C8B-B14F-4D97-AF65-F5344CB8AC3E}">
        <p14:creationId xmlns:p14="http://schemas.microsoft.com/office/powerpoint/2010/main" val="36194006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799" y="1524000"/>
            <a:ext cx="8534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+mn-lt"/>
              </a:rPr>
              <a:t>Mengimplementasikan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solusi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untuk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permasalahan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jalur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terpendek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satu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sumber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pada</a:t>
            </a:r>
            <a:r>
              <a:rPr lang="en-US" dirty="0" smtClean="0">
                <a:latin typeface="+mn-lt"/>
              </a:rPr>
              <a:t> graph </a:t>
            </a:r>
            <a:r>
              <a:rPr lang="en-US" dirty="0" err="1" smtClean="0">
                <a:latin typeface="+mn-lt"/>
              </a:rPr>
              <a:t>dinamis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dengan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bobot</a:t>
            </a:r>
            <a:r>
              <a:rPr lang="en-US" dirty="0" smtClean="0">
                <a:latin typeface="+mn-lt"/>
              </a:rPr>
              <a:t> edge </a:t>
            </a:r>
            <a:r>
              <a:rPr lang="en-US" dirty="0" err="1" smtClean="0">
                <a:latin typeface="+mn-lt"/>
              </a:rPr>
              <a:t>bilangan</a:t>
            </a:r>
            <a:r>
              <a:rPr lang="en-US" dirty="0" smtClean="0">
                <a:latin typeface="+mn-lt"/>
              </a:rPr>
              <a:t> real </a:t>
            </a:r>
            <a:r>
              <a:rPr lang="en-US" dirty="0" err="1" smtClean="0">
                <a:latin typeface="+mn-lt"/>
              </a:rPr>
              <a:t>positif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melakukan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uji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coba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untuk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mengetahui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kebenaran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kinerja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dari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implementasi</a:t>
            </a:r>
            <a:r>
              <a:rPr lang="en-US" dirty="0">
                <a:latin typeface="+mn-lt"/>
              </a:rPr>
              <a:t> yang </a:t>
            </a:r>
            <a:r>
              <a:rPr lang="en-US" dirty="0" err="1">
                <a:latin typeface="+mn-lt"/>
              </a:rPr>
              <a:t>telah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dilakukan</a:t>
            </a:r>
            <a:r>
              <a:rPr lang="en-US" dirty="0">
                <a:latin typeface="+mn-lt"/>
              </a:rPr>
              <a:t>.</a:t>
            </a:r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TUJUAN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8802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KERANGKA PRESENTASI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5483352" y="2438400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 err="1">
                <a:latin typeface="Tahoma" pitchFamily="34" charset="0"/>
              </a:rPr>
              <a:t>Ilustrasi</a:t>
            </a:r>
            <a:r>
              <a:rPr lang="en-US" sz="1600" b="1" dirty="0">
                <a:latin typeface="Tahoma" pitchFamily="34" charset="0"/>
              </a:rPr>
              <a:t> </a:t>
            </a:r>
            <a:r>
              <a:rPr lang="en-US" sz="1600" b="1" dirty="0" err="1">
                <a:latin typeface="Tahoma" pitchFamily="34" charset="0"/>
              </a:rPr>
              <a:t>Permasalahan</a:t>
            </a:r>
            <a:endParaRPr lang="en-US" sz="1600" b="1" dirty="0">
              <a:latin typeface="Tahoma" pitchFamily="34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5483352" y="3660648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 err="1">
                <a:latin typeface="Tahoma" pitchFamily="34" charset="0"/>
              </a:rPr>
              <a:t>Ilustrasi</a:t>
            </a:r>
            <a:r>
              <a:rPr lang="en-US" sz="1600" b="1" dirty="0">
                <a:latin typeface="Tahoma" pitchFamily="34" charset="0"/>
              </a:rPr>
              <a:t> </a:t>
            </a:r>
            <a:r>
              <a:rPr lang="en-US" sz="1600" b="1" dirty="0" err="1">
                <a:latin typeface="Tahoma" pitchFamily="34" charset="0"/>
              </a:rPr>
              <a:t>Solusi</a:t>
            </a:r>
            <a:endParaRPr lang="en-US" sz="1600" b="1" dirty="0">
              <a:latin typeface="Tahoma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609599" y="1828800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Pendahuluan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609600" y="3048000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Ilustrasi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2" name="Rounded Rectangle 31"/>
          <p:cNvSpPr/>
          <p:nvPr/>
        </p:nvSpPr>
        <p:spPr bwMode="auto">
          <a:xfrm>
            <a:off x="609599" y="4270248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Uji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Coba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Evaluasi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609599" y="5486400"/>
            <a:ext cx="3048000" cy="609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Kesimpulan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dan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Saran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7" name="Straight Connector 36"/>
          <p:cNvCxnSpPr>
            <a:stCxn id="30" idx="3"/>
          </p:cNvCxnSpPr>
          <p:nvPr/>
        </p:nvCxnSpPr>
        <p:spPr bwMode="auto">
          <a:xfrm>
            <a:off x="3657600" y="3352800"/>
            <a:ext cx="911352" cy="3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hape 42"/>
          <p:cNvCxnSpPr>
            <a:stCxn id="24" idx="1"/>
          </p:cNvCxnSpPr>
          <p:nvPr/>
        </p:nvCxnSpPr>
        <p:spPr bwMode="auto">
          <a:xfrm rot="10800000">
            <a:off x="4568953" y="3352800"/>
            <a:ext cx="914400" cy="61264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hape 40"/>
          <p:cNvCxnSpPr/>
          <p:nvPr/>
        </p:nvCxnSpPr>
        <p:spPr bwMode="auto">
          <a:xfrm rot="10800000" flipV="1">
            <a:off x="4572000" y="2743200"/>
            <a:ext cx="914400" cy="61264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711512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8" grpId="1" animBg="1"/>
      <p:bldP spid="28" grpId="2" animBg="1"/>
      <p:bldP spid="30" grpId="0" animBg="1"/>
      <p:bldP spid="32" grpId="1" animBg="1"/>
      <p:bldP spid="32" grpId="2" animBg="1"/>
      <p:bldP spid="34" grpId="1" animBg="1"/>
      <p:bldP spid="34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799" y="1524000"/>
            <a:ext cx="853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dirty="0" err="1">
                <a:latin typeface="+mn-lt"/>
              </a:rPr>
              <a:t>Permasalahan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Help Your Commander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pada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Sphere </a:t>
            </a:r>
            <a:r>
              <a:rPr lang="en-US" dirty="0">
                <a:latin typeface="+mn-lt"/>
              </a:rPr>
              <a:t>Online Judge (SPOJ</a:t>
            </a:r>
            <a:r>
              <a:rPr lang="en-US" dirty="0" smtClean="0">
                <a:latin typeface="+mn-lt"/>
              </a:rPr>
              <a:t>)</a:t>
            </a:r>
            <a:r>
              <a:rPr lang="en-US" dirty="0">
                <a:latin typeface="+mn-lt"/>
              </a:rPr>
              <a:t/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(</a:t>
            </a:r>
            <a:r>
              <a:rPr lang="en-US" dirty="0">
                <a:latin typeface="+mn-lt"/>
                <a:hlinkClick r:id="rId2"/>
              </a:rPr>
              <a:t>http://www.spoj.com/problems/HELPCOMM</a:t>
            </a:r>
            <a:r>
              <a:rPr lang="en-US" dirty="0" smtClean="0">
                <a:latin typeface="+mn-lt"/>
                <a:hlinkClick r:id="rId2"/>
              </a:rPr>
              <a:t>/</a:t>
            </a:r>
            <a:r>
              <a:rPr lang="en-US" dirty="0" smtClean="0"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rebuchet MS" pitchFamily="34" charset="0"/>
              </a:rPr>
              <a:t>ILUSTRASI PERMASALAHAN </a:t>
            </a:r>
          </a:p>
        </p:txBody>
      </p:sp>
    </p:spTree>
    <p:extLst>
      <p:ext uri="{BB962C8B-B14F-4D97-AF65-F5344CB8AC3E}">
        <p14:creationId xmlns:p14="http://schemas.microsoft.com/office/powerpoint/2010/main" val="26398913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BC2866-6009-46F0-9876-1C33D6B3FAB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15 Januari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Tugas Akhir - KI1502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799" y="1524000"/>
            <a:ext cx="85344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+mn-lt"/>
              </a:rPr>
              <a:t>Seorang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komandan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perang</a:t>
            </a:r>
            <a:r>
              <a:rPr lang="en-US" dirty="0">
                <a:latin typeface="+mn-lt"/>
              </a:rPr>
              <a:t> yang </a:t>
            </a:r>
            <a:r>
              <a:rPr lang="en-US" dirty="0" err="1">
                <a:latin typeface="+mn-lt"/>
              </a:rPr>
              <a:t>baik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harus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mengambil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keputusan</a:t>
            </a:r>
            <a:r>
              <a:rPr lang="en-US" dirty="0">
                <a:latin typeface="+mn-lt"/>
              </a:rPr>
              <a:t> yang </a:t>
            </a:r>
            <a:r>
              <a:rPr lang="en-US" dirty="0" err="1" smtClean="0">
                <a:latin typeface="+mn-lt"/>
              </a:rPr>
              <a:t>cepat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pada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saat</a:t>
            </a:r>
            <a:r>
              <a:rPr lang="en-US" dirty="0" smtClean="0">
                <a:latin typeface="+mn-lt"/>
              </a:rPr>
              <a:t> yang </a:t>
            </a:r>
            <a:r>
              <a:rPr lang="en-US" dirty="0" err="1" smtClean="0">
                <a:latin typeface="+mn-lt"/>
              </a:rPr>
              <a:t>sama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menjadi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ahli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strategi</a:t>
            </a:r>
            <a:r>
              <a:rPr lang="en-US" dirty="0" smtClean="0">
                <a:latin typeface="+mn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+mn-lt"/>
              </a:rPr>
              <a:t>Komandan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perang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harus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mendelegasikan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prajurit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ke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beberapa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titik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strategis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sehingga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musuh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terkejut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dapat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dikalahkan</a:t>
            </a:r>
            <a:r>
              <a:rPr lang="en-US" dirty="0" smtClean="0">
                <a:latin typeface="+mn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+mn-lt"/>
              </a:rPr>
              <a:t>Terdapat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beberapa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>
                <a:latin typeface="+mn-lt"/>
              </a:rPr>
              <a:t>titik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strategis</a:t>
            </a:r>
            <a:r>
              <a:rPr lang="en-US" dirty="0">
                <a:latin typeface="+mn-lt"/>
              </a:rPr>
              <a:t> di </a:t>
            </a:r>
            <a:r>
              <a:rPr lang="en-US" dirty="0" err="1">
                <a:latin typeface="+mn-lt"/>
              </a:rPr>
              <a:t>medan</a:t>
            </a:r>
            <a:r>
              <a:rPr lang="en-US" dirty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perang</a:t>
            </a:r>
            <a:r>
              <a:rPr lang="en-US" dirty="0" smtClean="0">
                <a:latin typeface="+mn-lt"/>
              </a:rPr>
              <a:t>, </a:t>
            </a:r>
            <a:r>
              <a:rPr lang="en-US" dirty="0" err="1">
                <a:latin typeface="+mn-lt"/>
              </a:rPr>
              <a:t>serta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beberapa</a:t>
            </a:r>
            <a:r>
              <a:rPr lang="en-US" dirty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jalan</a:t>
            </a:r>
            <a:r>
              <a:rPr lang="en-US" dirty="0" smtClean="0">
                <a:latin typeface="+mn-lt"/>
              </a:rPr>
              <a:t> yang </a:t>
            </a:r>
            <a:r>
              <a:rPr lang="en-US" dirty="0" err="1">
                <a:latin typeface="+mn-lt"/>
              </a:rPr>
              <a:t>menghubungkan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titik-titik</a:t>
            </a:r>
            <a:r>
              <a:rPr lang="en-US" dirty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tersebut</a:t>
            </a:r>
            <a:r>
              <a:rPr lang="en-US" dirty="0" smtClean="0">
                <a:latin typeface="+mn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+mn-lt"/>
              </a:rPr>
              <a:t>Terdapat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sebuah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titik</a:t>
            </a:r>
            <a:r>
              <a:rPr lang="en-US" dirty="0" smtClean="0">
                <a:latin typeface="+mn-lt"/>
              </a:rPr>
              <a:t> yang </a:t>
            </a:r>
            <a:r>
              <a:rPr lang="en-US" dirty="0" err="1" smtClean="0">
                <a:latin typeface="+mn-lt"/>
              </a:rPr>
              <a:t>menjadi</a:t>
            </a:r>
            <a:r>
              <a:rPr lang="en-US" dirty="0" smtClean="0">
                <a:latin typeface="+mn-lt"/>
              </a:rPr>
              <a:t> basis </a:t>
            </a:r>
            <a:r>
              <a:rPr lang="en-US" dirty="0" err="1" smtClean="0">
                <a:latin typeface="+mn-lt"/>
              </a:rPr>
              <a:t>operasi</a:t>
            </a:r>
            <a:r>
              <a:rPr lang="en-US" dirty="0" smtClean="0">
                <a:latin typeface="+mn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+mn-lt"/>
              </a:rPr>
              <a:t>Komandan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perang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harus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mengetahui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jarak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jalur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terpendek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dari</a:t>
            </a:r>
            <a:r>
              <a:rPr lang="en-US" dirty="0" smtClean="0">
                <a:latin typeface="+mn-lt"/>
              </a:rPr>
              <a:t> basis </a:t>
            </a:r>
            <a:r>
              <a:rPr lang="en-US" dirty="0" err="1" smtClean="0">
                <a:latin typeface="+mn-lt"/>
              </a:rPr>
              <a:t>operasi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ke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titik-titik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strategis</a:t>
            </a:r>
            <a:r>
              <a:rPr lang="en-US" dirty="0" smtClean="0">
                <a:latin typeface="+mn-lt"/>
              </a:rPr>
              <a:t>.</a:t>
            </a:r>
          </a:p>
        </p:txBody>
      </p:sp>
      <p:sp>
        <p:nvSpPr>
          <p:cNvPr id="9" name="Rectangle 174"/>
          <p:cNvSpPr>
            <a:spLocks noChangeArrowheads="1"/>
          </p:cNvSpPr>
          <p:nvPr/>
        </p:nvSpPr>
        <p:spPr bwMode="auto">
          <a:xfrm>
            <a:off x="3352801" y="228600"/>
            <a:ext cx="5486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lIns="91432" tIns="45717" rIns="91432" bIns="45717" anchor="ctr"/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rebuchet MS" pitchFamily="34" charset="0"/>
              </a:rPr>
              <a:t>DESKRIPSI PERMASALAHAN (1)</a:t>
            </a:r>
            <a:endParaRPr lang="en-US" sz="2200" dirty="0">
              <a:solidFill>
                <a:schemeClr val="bg1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6365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template presentasi">
  <a:themeElements>
    <a:clrScheme name="Blueprint 9">
      <a:dk1>
        <a:srgbClr val="003D62"/>
      </a:dk1>
      <a:lt1>
        <a:srgbClr val="FFFFFF"/>
      </a:lt1>
      <a:dk2>
        <a:srgbClr val="006699"/>
      </a:dk2>
      <a:lt2>
        <a:srgbClr val="C8D1DA"/>
      </a:lt2>
      <a:accent1>
        <a:srgbClr val="9AC0EA"/>
      </a:accent1>
      <a:accent2>
        <a:srgbClr val="80C3C8"/>
      </a:accent2>
      <a:accent3>
        <a:srgbClr val="FFFFFF"/>
      </a:accent3>
      <a:accent4>
        <a:srgbClr val="003353"/>
      </a:accent4>
      <a:accent5>
        <a:srgbClr val="CADCF3"/>
      </a:accent5>
      <a:accent6>
        <a:srgbClr val="73B0B5"/>
      </a:accent6>
      <a:hlink>
        <a:srgbClr val="6164EB"/>
      </a:hlink>
      <a:folHlink>
        <a:srgbClr val="B6CBD6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6164E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 presentasi</Template>
  <TotalTime>7815</TotalTime>
  <Words>3670</Words>
  <Application>Microsoft Office PowerPoint</Application>
  <PresentationFormat>On-screen Show (4:3)</PresentationFormat>
  <Paragraphs>1749</Paragraphs>
  <Slides>46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PMingLiU</vt:lpstr>
      <vt:lpstr>Arial</vt:lpstr>
      <vt:lpstr>Arial Narrow</vt:lpstr>
      <vt:lpstr>Calibri</vt:lpstr>
      <vt:lpstr>Cambria Math</vt:lpstr>
      <vt:lpstr>Consolas</vt:lpstr>
      <vt:lpstr>Tahoma</vt:lpstr>
      <vt:lpstr>Times New Roman</vt:lpstr>
      <vt:lpstr>Trebuchet MS</vt:lpstr>
      <vt:lpstr>Wingdings</vt:lpstr>
      <vt:lpstr>template presentasi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Hendrajaya</dc:creator>
  <cp:lastModifiedBy>PC-05</cp:lastModifiedBy>
  <cp:revision>1</cp:revision>
  <dcterms:created xsi:type="dcterms:W3CDTF">2013-07-05T08:56:53Z</dcterms:created>
  <dcterms:modified xsi:type="dcterms:W3CDTF">2015-06-12T15:23:43Z</dcterms:modified>
</cp:coreProperties>
</file>