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90" r:id="rId3"/>
    <p:sldId id="327" r:id="rId4"/>
    <p:sldId id="330" r:id="rId5"/>
    <p:sldId id="331" r:id="rId6"/>
    <p:sldId id="333" r:id="rId7"/>
    <p:sldId id="334" r:id="rId8"/>
    <p:sldId id="335" r:id="rId9"/>
    <p:sldId id="337" r:id="rId10"/>
    <p:sldId id="336" r:id="rId11"/>
    <p:sldId id="338" r:id="rId12"/>
    <p:sldId id="339" r:id="rId13"/>
    <p:sldId id="340" r:id="rId14"/>
    <p:sldId id="342" r:id="rId15"/>
    <p:sldId id="343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9" r:id="rId27"/>
    <p:sldId id="360" r:id="rId28"/>
    <p:sldId id="376" r:id="rId29"/>
    <p:sldId id="361" r:id="rId30"/>
    <p:sldId id="362" r:id="rId31"/>
    <p:sldId id="356" r:id="rId32"/>
    <p:sldId id="357" r:id="rId33"/>
    <p:sldId id="358" r:id="rId34"/>
    <p:sldId id="279" r:id="rId35"/>
    <p:sldId id="363" r:id="rId36"/>
    <p:sldId id="364" r:id="rId37"/>
    <p:sldId id="365" r:id="rId38"/>
    <p:sldId id="367" r:id="rId39"/>
    <p:sldId id="368" r:id="rId40"/>
    <p:sldId id="369" r:id="rId41"/>
    <p:sldId id="370" r:id="rId42"/>
    <p:sldId id="371" r:id="rId43"/>
    <p:sldId id="372" r:id="rId44"/>
    <p:sldId id="375" r:id="rId45"/>
    <p:sldId id="373" r:id="rId46"/>
    <p:sldId id="374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4FB"/>
    <a:srgbClr val="FF5050"/>
    <a:srgbClr val="7BC2FD"/>
    <a:srgbClr val="FF9966"/>
    <a:srgbClr val="FFFFFF"/>
    <a:srgbClr val="6F2F13"/>
    <a:srgbClr val="984328"/>
    <a:srgbClr val="0A72A6"/>
    <a:srgbClr val="0D8FFB"/>
    <a:srgbClr val="036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247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Sheet2!$C$2:$C$21</c:f>
              <c:numCache>
                <c:formatCode>General</c:formatCode>
                <c:ptCount val="20"/>
                <c:pt idx="0">
                  <c:v>0.35</c:v>
                </c:pt>
                <c:pt idx="1">
                  <c:v>0.34</c:v>
                </c:pt>
                <c:pt idx="2">
                  <c:v>0.34</c:v>
                </c:pt>
                <c:pt idx="3">
                  <c:v>0.34</c:v>
                </c:pt>
                <c:pt idx="4">
                  <c:v>0.34</c:v>
                </c:pt>
                <c:pt idx="5">
                  <c:v>0.36</c:v>
                </c:pt>
                <c:pt idx="6">
                  <c:v>0.35</c:v>
                </c:pt>
                <c:pt idx="7">
                  <c:v>0.35</c:v>
                </c:pt>
                <c:pt idx="8">
                  <c:v>0.34</c:v>
                </c:pt>
                <c:pt idx="9">
                  <c:v>0.35</c:v>
                </c:pt>
                <c:pt idx="10">
                  <c:v>0.34</c:v>
                </c:pt>
                <c:pt idx="11">
                  <c:v>0.35</c:v>
                </c:pt>
                <c:pt idx="12">
                  <c:v>0.33</c:v>
                </c:pt>
                <c:pt idx="13">
                  <c:v>0.36</c:v>
                </c:pt>
                <c:pt idx="14">
                  <c:v>0.36</c:v>
                </c:pt>
                <c:pt idx="15">
                  <c:v>0.34</c:v>
                </c:pt>
                <c:pt idx="16">
                  <c:v>0.34</c:v>
                </c:pt>
                <c:pt idx="17">
                  <c:v>0.34</c:v>
                </c:pt>
                <c:pt idx="18">
                  <c:v>0.34</c:v>
                </c:pt>
                <c:pt idx="19">
                  <c:v>0.34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178224"/>
        <c:axId val="285180968"/>
      </c:barChart>
      <c:lineChart>
        <c:grouping val="standard"/>
        <c:varyColors val="0"/>
        <c:ser>
          <c:idx val="1"/>
          <c:order val="1"/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Sheet2!$E$2:$E$21</c:f>
              <c:numCache>
                <c:formatCode>General</c:formatCode>
                <c:ptCount val="20"/>
                <c:pt idx="0">
                  <c:v>0.34</c:v>
                </c:pt>
                <c:pt idx="1">
                  <c:v>0.34</c:v>
                </c:pt>
                <c:pt idx="2">
                  <c:v>0.34</c:v>
                </c:pt>
                <c:pt idx="3">
                  <c:v>0.34</c:v>
                </c:pt>
                <c:pt idx="4">
                  <c:v>0.34</c:v>
                </c:pt>
                <c:pt idx="5">
                  <c:v>0.34</c:v>
                </c:pt>
                <c:pt idx="6">
                  <c:v>0.34</c:v>
                </c:pt>
                <c:pt idx="7">
                  <c:v>0.34</c:v>
                </c:pt>
                <c:pt idx="8">
                  <c:v>0.34</c:v>
                </c:pt>
                <c:pt idx="9">
                  <c:v>0.34</c:v>
                </c:pt>
                <c:pt idx="10">
                  <c:v>0.34</c:v>
                </c:pt>
                <c:pt idx="11">
                  <c:v>0.34</c:v>
                </c:pt>
                <c:pt idx="12">
                  <c:v>0.34</c:v>
                </c:pt>
                <c:pt idx="13">
                  <c:v>0.34</c:v>
                </c:pt>
                <c:pt idx="14">
                  <c:v>0.34</c:v>
                </c:pt>
                <c:pt idx="15">
                  <c:v>0.34</c:v>
                </c:pt>
                <c:pt idx="16">
                  <c:v>0.34</c:v>
                </c:pt>
                <c:pt idx="17">
                  <c:v>0.34</c:v>
                </c:pt>
                <c:pt idx="18">
                  <c:v>0.34</c:v>
                </c:pt>
                <c:pt idx="19">
                  <c:v>0.34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178224"/>
        <c:axId val="285180968"/>
      </c:lineChart>
      <c:catAx>
        <c:axId val="285178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Urutan Uji Coba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80968"/>
        <c:crosses val="autoZero"/>
        <c:auto val="1"/>
        <c:lblAlgn val="ctr"/>
        <c:lblOffset val="100"/>
        <c:noMultiLvlLbl val="0"/>
      </c:catAx>
      <c:valAx>
        <c:axId val="285180968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7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</c:v>
                </c:pt>
                <c:pt idx="1">
                  <c:v>0.22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5178616"/>
        <c:axId val="285176656"/>
      </c:barChart>
      <c:catAx>
        <c:axId val="28517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Banyak Vertex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76656"/>
        <c:crosses val="autoZero"/>
        <c:auto val="1"/>
        <c:lblAlgn val="ctr"/>
        <c:lblOffset val="100"/>
        <c:noMultiLvlLbl val="0"/>
      </c:catAx>
      <c:valAx>
        <c:axId val="28517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7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cat>
            <c:numRef>
              <c:f>Sheet1!$B$14:$B$23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Sheet1!$C$14:$C$23</c:f>
              <c:numCache>
                <c:formatCode>General</c:formatCode>
                <c:ptCount val="10"/>
                <c:pt idx="0">
                  <c:v>0.1</c:v>
                </c:pt>
                <c:pt idx="1">
                  <c:v>0.22</c:v>
                </c:pt>
                <c:pt idx="2">
                  <c:v>0.28999999999999998</c:v>
                </c:pt>
                <c:pt idx="3">
                  <c:v>0.34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0.56999999999999995</c:v>
                </c:pt>
                <c:pt idx="8">
                  <c:v>0.62</c:v>
                </c:pt>
                <c:pt idx="9">
                  <c:v>0.67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5179792"/>
        <c:axId val="285182144"/>
      </c:barChart>
      <c:catAx>
        <c:axId val="285179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Banyak Edge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82144"/>
        <c:crosses val="autoZero"/>
        <c:auto val="1"/>
        <c:lblAlgn val="ctr"/>
        <c:lblOffset val="100"/>
        <c:noMultiLvlLbl val="0"/>
      </c:catAx>
      <c:valAx>
        <c:axId val="28518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7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14D7C3-3FE8-42C9-8868-CAAF4187EACD}" type="datetimeFigureOut">
              <a:rPr lang="en-US"/>
              <a:pPr>
                <a:defRPr/>
              </a:pPr>
              <a:t>21-01-2015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D50259-D372-4AD6-B986-C288ABC18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5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3FD6C7-94B0-4E7E-A7EF-9FCB663673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547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785"/>
                <a:ext cx="381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70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/>
          </p:nvGrpSpPr>
          <p:grpSpPr bwMode="auto">
            <a:xfrm>
              <a:off x="1730" y="2180"/>
              <a:ext cx="3897" cy="1900"/>
              <a:chOff x="1730" y="2180"/>
              <a:chExt cx="3897" cy="1900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730" y="4020"/>
                <a:ext cx="381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538" y="2180"/>
                <a:ext cx="0" cy="181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471" y="3923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pic>
        <p:nvPicPr>
          <p:cNvPr id="69" name="Picture 3" descr="C:\Documents and Settings\Charisma\My Documents\logo 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42875"/>
            <a:ext cx="115411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9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530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2D123-3EAA-4842-854A-6866BFD70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EC103-8C77-414D-B7F6-DC768C201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1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60074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11F7B-5C94-45FB-8AA7-A55842BCC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1E22-B0C5-45D1-B55A-B67E6ABCE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586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94738" y="1905000"/>
            <a:ext cx="38158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94738" y="4038600"/>
            <a:ext cx="38158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C36A-5705-42FE-A3EC-79EB993C2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159D-B876-46BF-BAB7-4E9505514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804" y="304800"/>
            <a:ext cx="7041196" cy="914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92B0B-F1B1-4F28-AA49-400705E12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06737-1342-43A5-8814-24A737892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738" y="19050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0CC4-5608-4461-B928-D419C1A4F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C202-E353-4738-9DD4-190F6F7FC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F50D-98A7-4D8C-A00C-203968B1C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2866-6009-46F0-9876-1C33D6B3F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1C1A-56DB-4B9E-9E42-F1CDAB10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51429-7650-4C6F-9FED-321749829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269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132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3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4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5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6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7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8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9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0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1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2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3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4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5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6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7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8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9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0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1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2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3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270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103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4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5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6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7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8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9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0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1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2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3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4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5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6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7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8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9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0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1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2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3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4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5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8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9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0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1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21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21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0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21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44" name="Rectangle 57" descr="60%"/>
            <p:cNvSpPr>
              <a:spLocks noChangeArrowheads="1"/>
            </p:cNvSpPr>
            <p:nvPr/>
          </p:nvSpPr>
          <p:spPr bwMode="ltGray">
            <a:xfrm>
              <a:off x="1950" y="0"/>
              <a:ext cx="3810" cy="144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>
                <a:defRPr/>
              </a:pPr>
              <a:endParaRPr lang="en-US">
                <a:latin typeface="Tahoma" pitchFamily="34" charset="0"/>
              </a:endParaRPr>
            </a:p>
          </p:txBody>
        </p:sp>
        <p:grpSp>
          <p:nvGrpSpPr>
            <p:cNvPr id="8213" name="Group 59"/>
            <p:cNvGrpSpPr>
              <a:grpSpLocks/>
            </p:cNvGrpSpPr>
            <p:nvPr/>
          </p:nvGrpSpPr>
          <p:grpSpPr bwMode="auto">
            <a:xfrm>
              <a:off x="177" y="894"/>
              <a:ext cx="1169" cy="1462"/>
              <a:chOff x="-67" y="920"/>
              <a:chExt cx="2297" cy="2872"/>
            </a:xfrm>
          </p:grpSpPr>
          <p:sp>
            <p:nvSpPr>
              <p:cNvPr id="94268" name="Line 60"/>
              <p:cNvSpPr>
                <a:spLocks noChangeShapeType="1"/>
              </p:cNvSpPr>
              <p:nvPr/>
            </p:nvSpPr>
            <p:spPr bwMode="ltGray">
              <a:xfrm flipH="1">
                <a:off x="21" y="955"/>
                <a:ext cx="2207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269" name="Line 61"/>
              <p:cNvSpPr>
                <a:spLocks noChangeShapeType="1"/>
              </p:cNvSpPr>
              <p:nvPr/>
            </p:nvSpPr>
            <p:spPr bwMode="ltGray">
              <a:xfrm>
                <a:off x="-67" y="920"/>
                <a:ext cx="0" cy="28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819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3048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7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9427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427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F967007-D9E3-4C65-BAB2-3554C1BC2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8" name="5-Point Star 67"/>
          <p:cNvSpPr/>
          <p:nvPr/>
        </p:nvSpPr>
        <p:spPr bwMode="auto">
          <a:xfrm>
            <a:off x="140677" y="1295400"/>
            <a:ext cx="281354" cy="3048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ltGray">
          <a:xfrm flipH="1">
            <a:off x="7077075" y="6477000"/>
            <a:ext cx="1785938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defTabSz="91433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Line 61"/>
          <p:cNvSpPr>
            <a:spLocks noChangeShapeType="1"/>
          </p:cNvSpPr>
          <p:nvPr/>
        </p:nvSpPr>
        <p:spPr bwMode="ltGray">
          <a:xfrm>
            <a:off x="8863013" y="4114800"/>
            <a:ext cx="0" cy="23209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defTabSz="91433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5-Point Star 71"/>
          <p:cNvSpPr/>
          <p:nvPr/>
        </p:nvSpPr>
        <p:spPr bwMode="auto">
          <a:xfrm>
            <a:off x="8733692" y="6286500"/>
            <a:ext cx="281354" cy="3048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041" name="Rectangle 57" descr="60%"/>
          <p:cNvSpPr>
            <a:spLocks noChangeArrowheads="1"/>
          </p:cNvSpPr>
          <p:nvPr/>
        </p:nvSpPr>
        <p:spPr bwMode="ltGray">
          <a:xfrm>
            <a:off x="3095625" y="0"/>
            <a:ext cx="6048375" cy="228600"/>
          </a:xfrm>
          <a:prstGeom prst="rect">
            <a:avLst/>
          </a:prstGeom>
          <a:pattFill prst="pct60">
            <a:fgClr>
              <a:srgbClr val="B6CBD6"/>
            </a:fgClr>
            <a:bgClr>
              <a:srgbClr val="FFFFFF"/>
            </a:bgClr>
          </a:pattFill>
          <a:ln w="9525">
            <a:solidFill>
              <a:srgbClr val="9AC0EA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endParaRPr lang="en-US">
              <a:solidFill>
                <a:srgbClr val="003D62"/>
              </a:solidFill>
              <a:latin typeface="Tahoma" pitchFamily="34" charset="0"/>
            </a:endParaRPr>
          </a:p>
        </p:txBody>
      </p:sp>
      <p:pic>
        <p:nvPicPr>
          <p:cNvPr id="8210" name="Picture 3" descr="C:\Documents and Settings\Charisma\My Documents\logo it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9075" y="142875"/>
            <a:ext cx="115411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66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  <p:sldLayoutId id="2147484673" r:id="rId9"/>
    <p:sldLayoutId id="2147484674" r:id="rId10"/>
    <p:sldLayoutId id="2147484675" r:id="rId11"/>
    <p:sldLayoutId id="2147484676" r:id="rId12"/>
    <p:sldLayoutId id="2147484677" r:id="rId13"/>
    <p:sldLayoutId id="2147484678" r:id="rId14"/>
  </p:sldLayoutIdLst>
  <p:transition spd="slow"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HELPCOM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04800" y="1542877"/>
            <a:ext cx="8534400" cy="120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>
              <a:defRPr/>
            </a:pPr>
            <a:r>
              <a:rPr lang="en-US" sz="2400" b="1" dirty="0"/>
              <a:t>DESAIN DAN ANALISIS ALGORITMA KOMPUTASI JALUR TERPENDEK SATU SUMBER PADA GRAPH YANG BERUBAH SECARA </a:t>
            </a:r>
            <a:r>
              <a:rPr lang="en-US" sz="2400" b="1" dirty="0" smtClean="0"/>
              <a:t>DINAMIS</a:t>
            </a:r>
            <a:endParaRPr lang="en-US" sz="2400" b="1" dirty="0" smtClean="0">
              <a:solidFill>
                <a:srgbClr val="003D62"/>
              </a:solidFill>
              <a:latin typeface="Tahoma" pitchFamily="34" charset="0"/>
            </a:endParaRPr>
          </a:p>
        </p:txBody>
      </p:sp>
      <p:sp>
        <p:nvSpPr>
          <p:cNvPr id="10243" name="Text Box 13"/>
          <p:cNvSpPr txBox="1">
            <a:spLocks noChangeArrowheads="1"/>
          </p:cNvSpPr>
          <p:nvPr/>
        </p:nvSpPr>
        <p:spPr bwMode="auto">
          <a:xfrm>
            <a:off x="304800" y="53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/>
            <a:r>
              <a:rPr lang="en-US" sz="2400" b="1" u="sng" dirty="0">
                <a:solidFill>
                  <a:schemeClr val="tx2"/>
                </a:solidFill>
                <a:latin typeface="Trebuchet MS" panose="020B0603020202020204" pitchFamily="34" charset="0"/>
              </a:rPr>
              <a:t>PRESENTASI TUGAS AKHIR </a:t>
            </a:r>
            <a:r>
              <a:rPr lang="en-US" sz="2400" b="1" u="sng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- KI1502</a:t>
            </a:r>
            <a:endParaRPr lang="en-US" sz="2400" b="1" u="sng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10244" name="Text Box 29"/>
          <p:cNvSpPr txBox="1">
            <a:spLocks noChangeArrowheads="1"/>
          </p:cNvSpPr>
          <p:nvPr/>
        </p:nvSpPr>
        <p:spPr bwMode="auto">
          <a:xfrm>
            <a:off x="4876800" y="3657600"/>
            <a:ext cx="3962400" cy="11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/>
            <a:r>
              <a:rPr lang="en-US" sz="2000" b="1" u="sng" dirty="0" err="1">
                <a:latin typeface="Tahoma" pitchFamily="34" charset="0"/>
              </a:rPr>
              <a:t>Penyusun</a:t>
            </a:r>
            <a:r>
              <a:rPr lang="en-US" sz="2000" b="1" u="sng" dirty="0">
                <a:latin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</a:rPr>
              <a:t>Tugas</a:t>
            </a:r>
            <a:r>
              <a:rPr lang="en-US" sz="2000" b="1" u="sng" dirty="0">
                <a:latin typeface="Tahoma" pitchFamily="34" charset="0"/>
              </a:rPr>
              <a:t> </a:t>
            </a:r>
            <a:r>
              <a:rPr lang="en-US" sz="2000" b="1" u="sng" dirty="0" err="1" smtClean="0">
                <a:latin typeface="Tahoma" pitchFamily="34" charset="0"/>
              </a:rPr>
              <a:t>Akhir</a:t>
            </a:r>
            <a:r>
              <a:rPr lang="en-US" sz="2000" b="1" u="sng" dirty="0" smtClean="0">
                <a:latin typeface="Tahoma" pitchFamily="34" charset="0"/>
              </a:rPr>
              <a:t>:</a:t>
            </a:r>
            <a:endParaRPr lang="en-US" sz="2000" b="1" u="sng" dirty="0">
              <a:latin typeface="Tahoma" pitchFamily="34" charset="0"/>
            </a:endParaRPr>
          </a:p>
          <a:p>
            <a:pPr algn="r" eaLnBrk="0" hangingPunct="0"/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  <a:cs typeface="Arial" charset="0"/>
              </a:rPr>
              <a:t>Ivan Hendrajaya</a:t>
            </a:r>
            <a:endParaRPr lang="en-US" sz="2200" b="1" dirty="0">
              <a:solidFill>
                <a:srgbClr val="05050B"/>
              </a:solidFill>
              <a:latin typeface="Arial Narrow" pitchFamily="34" charset="0"/>
              <a:cs typeface="Arial" charset="0"/>
            </a:endParaRPr>
          </a:p>
          <a:p>
            <a:pPr algn="r" eaLnBrk="0" hangingPunct="0"/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  <a:cs typeface="Arial" charset="0"/>
              </a:rPr>
              <a:t>NRP 5111 100 063)</a:t>
            </a:r>
            <a:endParaRPr lang="en-US" sz="2200" b="1" dirty="0">
              <a:solidFill>
                <a:srgbClr val="05050B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0245" name="Text Box 30"/>
          <p:cNvSpPr txBox="1">
            <a:spLocks noChangeArrowheads="1"/>
          </p:cNvSpPr>
          <p:nvPr/>
        </p:nvSpPr>
        <p:spPr bwMode="auto">
          <a:xfrm>
            <a:off x="4876800" y="5181600"/>
            <a:ext cx="3962400" cy="107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/>
            <a:r>
              <a:rPr lang="en-US" sz="2000" b="1" u="sng" dirty="0" err="1">
                <a:latin typeface="Tahoma" pitchFamily="34" charset="0"/>
              </a:rPr>
              <a:t>Dosen</a:t>
            </a:r>
            <a:r>
              <a:rPr lang="en-US" sz="2000" b="1" u="sng" dirty="0">
                <a:latin typeface="Tahoma" pitchFamily="34" charset="0"/>
              </a:rPr>
              <a:t> </a:t>
            </a:r>
            <a:r>
              <a:rPr lang="en-US" sz="2000" b="1" u="sng" dirty="0" err="1" smtClean="0">
                <a:latin typeface="Tahoma" pitchFamily="34" charset="0"/>
              </a:rPr>
              <a:t>Pembimbing</a:t>
            </a:r>
            <a:r>
              <a:rPr lang="en-US" sz="2000" b="1" u="sng" dirty="0" smtClean="0">
                <a:latin typeface="Tahoma" pitchFamily="34" charset="0"/>
              </a:rPr>
              <a:t>:</a:t>
            </a:r>
            <a:endParaRPr lang="en-US" sz="2000" b="1" u="sng" dirty="0">
              <a:latin typeface="Tahoma" pitchFamily="34" charset="0"/>
            </a:endParaRPr>
          </a:p>
          <a:p>
            <a:pPr algn="r"/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Ahmad </a:t>
            </a:r>
            <a:r>
              <a:rPr lang="en-US" sz="2200" b="1" dirty="0" err="1">
                <a:solidFill>
                  <a:srgbClr val="05050B"/>
                </a:solidFill>
                <a:latin typeface="Arial Narrow" pitchFamily="34" charset="0"/>
              </a:rPr>
              <a:t>Saikhu</a:t>
            </a:r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S.Si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., M.T</a:t>
            </a:r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</a:p>
          <a:p>
            <a:pPr algn="r"/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Rully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 </a:t>
            </a:r>
            <a:r>
              <a:rPr lang="en-US" sz="2200" b="1" dirty="0" err="1">
                <a:solidFill>
                  <a:srgbClr val="05050B"/>
                </a:solidFill>
                <a:latin typeface="Arial Narrow" pitchFamily="34" charset="0"/>
              </a:rPr>
              <a:t>Soelaiman</a:t>
            </a:r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S.Kom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., </a:t>
            </a:r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M.Kom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rgbClr val="05050B"/>
              </a:solidFill>
              <a:latin typeface="Arial Narrow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KI1502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 advTm="2669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dibom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dilewati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>
                <a:latin typeface="+mn-lt"/>
              </a:rPr>
              <a:t>Selain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itu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dimungkinkan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ditemukan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sebuah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baru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dilewati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>
                <a:latin typeface="+mn-lt"/>
              </a:rPr>
              <a:t>Diberikan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informasi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mengenai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keadaan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awal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informasi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prajurit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mengenai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dibom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atau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ditemukan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harus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digunakan</a:t>
            </a:r>
            <a:r>
              <a:rPr lang="en-US" dirty="0" smtClean="0">
                <a:latin typeface="+mn-lt"/>
              </a:rPr>
              <a:t> agar </a:t>
            </a:r>
            <a:r>
              <a:rPr lang="en-US" dirty="0" err="1" smtClean="0">
                <a:latin typeface="+mn-lt"/>
              </a:rPr>
              <a:t>komandan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basis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 smtClean="0"/>
              <a:t>strategis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terbaru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tersebut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dimodelkan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bentuk</a:t>
            </a:r>
            <a:r>
              <a:rPr lang="en-US" dirty="0" smtClean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dengan</a:t>
            </a:r>
            <a:r>
              <a:rPr lang="en-US" dirty="0" smtClean="0">
                <a:latin typeface="+mn-lt"/>
              </a:rPr>
              <a:t> vertex </a:t>
            </a:r>
            <a:r>
              <a:rPr lang="en-US" dirty="0" err="1" smtClean="0">
                <a:latin typeface="+mn-lt"/>
              </a:rPr>
              <a:t>merepresentasikan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edge </a:t>
            </a:r>
            <a:r>
              <a:rPr lang="en-US" dirty="0" err="1" smtClean="0">
                <a:latin typeface="+mn-lt"/>
              </a:rPr>
              <a:t>merepresentasikan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smtClean="0">
                <a:solidFill>
                  <a:schemeClr val="bg1"/>
                </a:solidFill>
                <a:latin typeface="Trebuchet MS" pitchFamily="34" charset="0"/>
              </a:rPr>
              <a:t>DESKRIPSI PERMASALAHAN (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2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Masukan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terdiri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beberapa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kasus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, format </a:t>
            </a:r>
            <a:r>
              <a:rPr lang="en-US" dirty="0" err="1">
                <a:latin typeface="+mn-lt"/>
              </a:rPr>
              <a:t>masukan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setiap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kasus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uji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ditunjukkan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gambar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dibawah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Masukan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berakhir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jika</a:t>
            </a:r>
            <a:r>
              <a:rPr lang="en-US" dirty="0">
                <a:latin typeface="+mn-lt"/>
              </a:rPr>
              <a:t> N = M = 0</a:t>
            </a:r>
            <a:endParaRPr lang="en-US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FORMAT MASUKAN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199" y="3048000"/>
            <a:ext cx="3657600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US" sz="2400" i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'P' V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'I' U V W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'R'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4571999" y="4949952"/>
            <a:ext cx="155448" cy="106984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4575046" y="3502152"/>
            <a:ext cx="152401" cy="106984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447" y="38524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 </a:t>
            </a:r>
            <a:r>
              <a:rPr lang="en-US" dirty="0" err="1" smtClean="0">
                <a:latin typeface="+mn-lt"/>
              </a:rPr>
              <a:t>baris</a:t>
            </a:r>
            <a:endParaRPr lang="en-US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743199" y="3105329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7446" y="53002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baris</a:t>
            </a:r>
            <a:endParaRPr lang="en-US" dirty="0"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75650" y="3105329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3006" y="3477797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243814" y="347472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89026" y="3477797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743198" y="457200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743200" y="4899010"/>
            <a:ext cx="12161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743200" y="5288542"/>
            <a:ext cx="1828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743200" y="5656305"/>
            <a:ext cx="1527048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3048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Banyak</a:t>
            </a:r>
            <a:r>
              <a:rPr lang="en-US" dirty="0" smtClean="0">
                <a:latin typeface="+mn-lt"/>
              </a:rPr>
              <a:t> vertex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335584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Banyak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657600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Vertex </a:t>
            </a:r>
            <a:r>
              <a:rPr lang="en-US" dirty="0" err="1" smtClean="0">
                <a:latin typeface="+mn-lt"/>
              </a:rPr>
              <a:t>sumber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3959352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Vertex </a:t>
            </a:r>
            <a:r>
              <a:rPr lang="en-US" dirty="0" err="1" smtClean="0">
                <a:latin typeface="+mn-lt"/>
              </a:rPr>
              <a:t>tujuan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4270248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Bobot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572000"/>
            <a:ext cx="17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Banyak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operasi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4873752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Operasi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kueri</a:t>
            </a:r>
            <a:endParaRPr 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5184648"/>
            <a:ext cx="183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Operasi</a:t>
            </a:r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penyisipan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5486400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Operasi</a:t>
            </a:r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penghapusan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23" idx="3"/>
            <a:endCxn id="13" idx="2"/>
          </p:cNvCxnSpPr>
          <p:nvPr/>
        </p:nvCxnSpPr>
        <p:spPr bwMode="auto">
          <a:xfrm>
            <a:off x="2103805" y="3232666"/>
            <a:ext cx="639394" cy="631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4" idx="3"/>
            <a:endCxn id="14" idx="2"/>
          </p:cNvCxnSpPr>
          <p:nvPr/>
        </p:nvCxnSpPr>
        <p:spPr bwMode="auto">
          <a:xfrm flipV="1">
            <a:off x="1947801" y="3295829"/>
            <a:ext cx="1127849" cy="2446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5" idx="3"/>
            <a:endCxn id="15" idx="2"/>
          </p:cNvCxnSpPr>
          <p:nvPr/>
        </p:nvCxnSpPr>
        <p:spPr bwMode="auto">
          <a:xfrm flipV="1">
            <a:off x="2117270" y="3668297"/>
            <a:ext cx="685736" cy="173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6" idx="3"/>
            <a:endCxn id="16" idx="2"/>
          </p:cNvCxnSpPr>
          <p:nvPr/>
        </p:nvCxnSpPr>
        <p:spPr bwMode="auto">
          <a:xfrm flipV="1">
            <a:off x="2008266" y="3665220"/>
            <a:ext cx="1235548" cy="4787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27" idx="3"/>
            <a:endCxn id="17" idx="2"/>
          </p:cNvCxnSpPr>
          <p:nvPr/>
        </p:nvCxnSpPr>
        <p:spPr bwMode="auto">
          <a:xfrm flipV="1">
            <a:off x="1806800" y="3668297"/>
            <a:ext cx="1882226" cy="786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8" idx="3"/>
            <a:endCxn id="18" idx="2"/>
          </p:cNvCxnSpPr>
          <p:nvPr/>
        </p:nvCxnSpPr>
        <p:spPr bwMode="auto">
          <a:xfrm>
            <a:off x="2179466" y="4756666"/>
            <a:ext cx="563732" cy="5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9" idx="3"/>
            <a:endCxn id="20" idx="2"/>
          </p:cNvCxnSpPr>
          <p:nvPr/>
        </p:nvCxnSpPr>
        <p:spPr bwMode="auto">
          <a:xfrm>
            <a:off x="1986016" y="5058418"/>
            <a:ext cx="757184" cy="31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endCxn id="21" idx="2"/>
          </p:cNvCxnSpPr>
          <p:nvPr/>
        </p:nvCxnSpPr>
        <p:spPr bwMode="auto">
          <a:xfrm flipV="1">
            <a:off x="2478104" y="5479042"/>
            <a:ext cx="265096" cy="238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22" idx="2"/>
          </p:cNvCxnSpPr>
          <p:nvPr/>
        </p:nvCxnSpPr>
        <p:spPr bwMode="auto">
          <a:xfrm flipV="1">
            <a:off x="2626025" y="5846805"/>
            <a:ext cx="117175" cy="20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325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2" grpId="0" animBg="1"/>
      <p:bldP spid="2" grpId="1" animBg="1"/>
      <p:bldP spid="11" grpId="0" animBg="1"/>
      <p:bldP spid="11" grpId="1" animBg="1"/>
      <p:bldP spid="7" grpId="0"/>
      <p:bldP spid="7" grpId="1"/>
      <p:bldP spid="13" grpId="0" animBg="1"/>
      <p:bldP spid="13" grpId="1" animBg="1"/>
      <p:bldP spid="12" grpId="0"/>
      <p:bldP spid="12" grpId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CONTOH MASUKAN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endParaRPr lang="en-US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981200"/>
            <a:ext cx="1828800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1 2 2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2 3 3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1 3 4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 2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I 2 3 1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15270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3558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846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702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" idx="6"/>
            <a:endCxn id="12" idx="2"/>
          </p:cNvCxnSpPr>
          <p:nvPr/>
        </p:nvCxnSpPr>
        <p:spPr bwMode="auto">
          <a:xfrm>
            <a:off x="3968496" y="2436876"/>
            <a:ext cx="1216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4"/>
            <a:endCxn id="13" idx="6"/>
          </p:cNvCxnSpPr>
          <p:nvPr/>
        </p:nvCxnSpPr>
        <p:spPr bwMode="auto">
          <a:xfrm flipH="1">
            <a:off x="4882896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2" idx="4"/>
            <a:endCxn id="13" idx="2"/>
          </p:cNvCxnSpPr>
          <p:nvPr/>
        </p:nvCxnSpPr>
        <p:spPr bwMode="auto">
          <a:xfrm>
            <a:off x="3662172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342168" y="2026461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</a:rPr>
              <a:t>2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5173983" y="300654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526611" y="300521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 smtClean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491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" grpId="0" animBg="1"/>
      <p:bldP spid="12" grpId="0" animBg="1"/>
      <p:bldP spid="13" grpId="0" animBg="1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setiap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kasus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, format </a:t>
            </a:r>
            <a:r>
              <a:rPr lang="en-US" dirty="0" err="1" smtClean="0">
                <a:latin typeface="+mn-lt"/>
              </a:rPr>
              <a:t>keluaran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ditunjukkan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gambar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dibawah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Keluarkan</a:t>
            </a:r>
            <a:r>
              <a:rPr lang="en-US" dirty="0" smtClean="0">
                <a:latin typeface="+mn-lt"/>
              </a:rPr>
              <a:t> K </a:t>
            </a:r>
            <a:r>
              <a:rPr lang="en-US" dirty="0" err="1" smtClean="0">
                <a:latin typeface="+mn-lt"/>
              </a:rPr>
              <a:t>baris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dimana</a:t>
            </a:r>
            <a:r>
              <a:rPr lang="en-US" dirty="0" smtClean="0">
                <a:latin typeface="+mn-lt"/>
              </a:rPr>
              <a:t> K </a:t>
            </a:r>
            <a:r>
              <a:rPr lang="en-US" dirty="0" err="1" smtClean="0">
                <a:latin typeface="+mn-lt"/>
              </a:rPr>
              <a:t>adalah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banyaknya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'P'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masukan</a:t>
            </a:r>
            <a:r>
              <a:rPr lang="en-US" dirty="0" smtClean="0">
                <a:latin typeface="+mn-lt"/>
              </a:rPr>
              <a:t>. </a:t>
            </a:r>
            <a:r>
              <a:rPr lang="en-US" dirty="0" err="1" smtClean="0">
                <a:latin typeface="+mn-lt"/>
              </a:rPr>
              <a:t>Jika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vertex </a:t>
            </a:r>
            <a:r>
              <a:rPr lang="en-US" dirty="0" err="1">
                <a:latin typeface="+mn-lt"/>
              </a:rPr>
              <a:t>tujuan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terhubung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vertex </a:t>
            </a:r>
            <a:r>
              <a:rPr lang="en-US" dirty="0" err="1">
                <a:latin typeface="+mn-lt"/>
              </a:rPr>
              <a:t>sumber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maka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keluarkan</a:t>
            </a:r>
            <a:r>
              <a:rPr lang="en-US" dirty="0">
                <a:latin typeface="+mn-lt"/>
              </a:rPr>
              <a:t> -1.</a:t>
            </a:r>
            <a:endParaRPr lang="en-US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FORMAT KELUARAN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199" y="3048000"/>
            <a:ext cx="36576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sz="2400" i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4572000" y="3121152"/>
            <a:ext cx="152401" cy="106984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1" y="34747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baris</a:t>
            </a:r>
            <a:endParaRPr lang="en-US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07208" y="310896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3048000"/>
            <a:ext cx="1243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Jarak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terpendek</a:t>
            </a:r>
            <a:endParaRPr lang="en-US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23" idx="3"/>
            <a:endCxn id="13" idx="2"/>
          </p:cNvCxnSpPr>
          <p:nvPr/>
        </p:nvCxnSpPr>
        <p:spPr bwMode="auto">
          <a:xfrm flipV="1">
            <a:off x="1700682" y="3299460"/>
            <a:ext cx="1106526" cy="717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215936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1" grpId="1" animBg="1"/>
      <p:bldP spid="7" grpId="0"/>
      <p:bldP spid="7" grpId="1"/>
      <p:bldP spid="13" grpId="0" animBg="1"/>
      <p:bldP spid="13" grpId="1" animBg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CONTOH KELUARAN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endParaRPr lang="en-US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981200"/>
            <a:ext cx="1828800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1 2 2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2 3 3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1 3 4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 2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I 2 3 1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15270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3558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846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702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" idx="6"/>
            <a:endCxn id="12" idx="2"/>
          </p:cNvCxnSpPr>
          <p:nvPr/>
        </p:nvCxnSpPr>
        <p:spPr bwMode="auto">
          <a:xfrm>
            <a:off x="3968496" y="2436876"/>
            <a:ext cx="1216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4"/>
            <a:endCxn id="13" idx="6"/>
          </p:cNvCxnSpPr>
          <p:nvPr/>
        </p:nvCxnSpPr>
        <p:spPr bwMode="auto">
          <a:xfrm flipH="1">
            <a:off x="4882896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2" idx="4"/>
            <a:endCxn id="13" idx="2"/>
          </p:cNvCxnSpPr>
          <p:nvPr/>
        </p:nvCxnSpPr>
        <p:spPr bwMode="auto">
          <a:xfrm>
            <a:off x="3662172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342168" y="2026461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</a:rPr>
              <a:t>2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5173983" y="300654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526611" y="300521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 smtClean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3448" y="1524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Keluaran</a:t>
            </a:r>
            <a:endParaRPr lang="en-US" dirty="0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2552" y="1981200"/>
            <a:ext cx="1828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5175504" y="300837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2552" y="2029968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28" idx="6"/>
            <a:endCxn id="22" idx="2"/>
          </p:cNvCxnSpPr>
          <p:nvPr/>
        </p:nvCxnSpPr>
        <p:spPr bwMode="auto">
          <a:xfrm flipV="1">
            <a:off x="1295400" y="2220468"/>
            <a:ext cx="5407152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609600" y="3858768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09600" y="4224528"/>
            <a:ext cx="1069848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702552" y="2392369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2" name="Straight Arrow Connector 31"/>
          <p:cNvCxnSpPr>
            <a:stCxn id="33" idx="6"/>
            <a:endCxn id="31" idx="2"/>
          </p:cNvCxnSpPr>
          <p:nvPr/>
        </p:nvCxnSpPr>
        <p:spPr bwMode="auto">
          <a:xfrm flipV="1">
            <a:off x="1295400" y="2582869"/>
            <a:ext cx="5407152" cy="2197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609600" y="4590288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2648" y="4953000"/>
            <a:ext cx="14447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702552" y="274320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0" name="Straight Arrow Connector 39"/>
          <p:cNvCxnSpPr>
            <a:stCxn id="41" idx="6"/>
            <a:endCxn id="39" idx="2"/>
          </p:cNvCxnSpPr>
          <p:nvPr/>
        </p:nvCxnSpPr>
        <p:spPr bwMode="auto">
          <a:xfrm flipV="1">
            <a:off x="1295400" y="2933700"/>
            <a:ext cx="5407152" cy="25786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609600" y="5321808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20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" grpId="0" animBg="1"/>
      <p:bldP spid="12" grpId="0" animBg="1"/>
      <p:bldP spid="13" grpId="0" animBg="1"/>
      <p:bldP spid="23" grpId="0"/>
      <p:bldP spid="24" grpId="0"/>
      <p:bldP spid="24" grpId="1"/>
      <p:bldP spid="25" grpId="0"/>
      <p:bldP spid="19" grpId="0"/>
      <p:bldP spid="20" grpId="0" animBg="1"/>
      <p:bldP spid="21" grpId="0"/>
      <p:bldP spid="22" grpId="0" animBg="1"/>
      <p:bldP spid="22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799" y="1524000"/>
                <a:ext cx="853440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≤1.000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Banyak</a:t>
                </a:r>
                <a:r>
                  <a:rPr lang="en-US" dirty="0" smtClean="0">
                    <a:latin typeface="+mn-lt"/>
                  </a:rPr>
                  <a:t> vertex [2..1000])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≤10.000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Banyak</a:t>
                </a:r>
                <a:r>
                  <a:rPr lang="en-US" dirty="0" smtClean="0">
                    <a:latin typeface="+mn-lt"/>
                  </a:rPr>
                  <a:t> edge [1..10000])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Nomor</a:t>
                </a:r>
                <a:r>
                  <a:rPr lang="en-US" dirty="0" smtClean="0">
                    <a:latin typeface="+mn-lt"/>
                  </a:rPr>
                  <a:t> vertex [1..N])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Bobot</a:t>
                </a:r>
                <a:r>
                  <a:rPr lang="en-US" dirty="0" smtClean="0">
                    <a:latin typeface="+mn-lt"/>
                  </a:rPr>
                  <a:t> edge [1..100])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≤1.000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Banyak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operasi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[1..1000])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 smtClean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Lingkungan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penilaian</a:t>
                </a:r>
                <a:r>
                  <a:rPr lang="en-US" dirty="0">
                    <a:latin typeface="+mn-lt"/>
                  </a:rPr>
                  <a:t> Intel Pentium III 733 </a:t>
                </a:r>
                <a:r>
                  <a:rPr lang="en-US" dirty="0" err="1">
                    <a:latin typeface="+mn-lt"/>
                  </a:rPr>
                  <a:t>MHz</a:t>
                </a:r>
                <a:r>
                  <a:rPr lang="en-US" dirty="0" err="1" smtClean="0">
                    <a:latin typeface="+mn-lt"/>
                  </a:rPr>
                  <a:t>.</a:t>
                </a:r>
                <a:endParaRPr lang="en-US" dirty="0" smtClean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Batasan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waktu</a:t>
                </a:r>
                <a:r>
                  <a:rPr lang="en-US" dirty="0">
                    <a:latin typeface="+mn-lt"/>
                  </a:rPr>
                  <a:t> 1 </a:t>
                </a:r>
                <a:r>
                  <a:rPr lang="en-US" dirty="0" err="1">
                    <a:latin typeface="+mn-lt"/>
                  </a:rPr>
                  <a:t>detik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Batasan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memori</a:t>
                </a:r>
                <a:r>
                  <a:rPr lang="en-US" dirty="0">
                    <a:latin typeface="+mn-lt"/>
                  </a:rPr>
                  <a:t> 256 MB</a:t>
                </a:r>
                <a:r>
                  <a:rPr lang="en-US" dirty="0" smtClean="0">
                    <a:latin typeface="+mn-lt"/>
                  </a:rPr>
                  <a:t>.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524000"/>
                <a:ext cx="8534401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571" t="-717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BATASAN PERMASALAHAN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24144" y="1530069"/>
                <a:ext cx="3130985" cy="457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+mn-lt"/>
                  </a:rPr>
                  <a:t>Algoritma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Dijkstra</a:t>
                </a:r>
                <a:endParaRPr lang="en-US" dirty="0" smtClean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=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= 1.000 * ((10.000 + 1.000)</a:t>
                </a:r>
              </a:p>
              <a:p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   * log 1.000)</a:t>
                </a:r>
              </a:p>
              <a:p>
                <a:r>
                  <a:rPr lang="en-US" dirty="0" smtClean="0">
                    <a:latin typeface="+mn-lt"/>
                  </a:rPr>
                  <a:t>= 1.000 * (11.000 * 10)</a:t>
                </a:r>
              </a:p>
              <a:p>
                <a:r>
                  <a:rPr lang="en-US" dirty="0" smtClean="0">
                    <a:latin typeface="+mn-lt"/>
                  </a:rPr>
                  <a:t>= 1.000 * 110.000</a:t>
                </a:r>
              </a:p>
              <a:p>
                <a:r>
                  <a:rPr lang="en-US" dirty="0" smtClean="0">
                    <a:latin typeface="+mn-lt"/>
                  </a:rPr>
                  <a:t>= 110.000.000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Algoritma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Dijkstra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Dinamis</a:t>
                </a:r>
                <a:endParaRPr lang="en-US" dirty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   </a:t>
                </a:r>
                <a:r>
                  <a:rPr lang="en-US" i="1" dirty="0" smtClean="0">
                    <a:latin typeface="+mn-lt"/>
                  </a:rPr>
                  <a:t>amortized time</a:t>
                </a:r>
              </a:p>
              <a:p>
                <a:r>
                  <a:rPr lang="en-US" dirty="0" smtClean="0">
                    <a:latin typeface="+mn-lt"/>
                  </a:rPr>
                  <a:t>= 1.000 * (C * 10.000</a:t>
                </a:r>
                <a:r>
                  <a:rPr lang="en-US" baseline="30000" dirty="0" smtClean="0">
                    <a:latin typeface="+mn-lt"/>
                  </a:rPr>
                  <a:t>1/2</a:t>
                </a:r>
                <a:endParaRPr lang="en-US" dirty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    * log 1.000)</a:t>
                </a:r>
              </a:p>
              <a:p>
                <a:r>
                  <a:rPr lang="en-US" dirty="0" smtClean="0">
                    <a:latin typeface="+mn-lt"/>
                  </a:rPr>
                  <a:t>= 1.000 * (C * 100 * 10)</a:t>
                </a:r>
              </a:p>
              <a:p>
                <a:r>
                  <a:rPr lang="en-US" dirty="0" smtClean="0">
                    <a:latin typeface="+mn-lt"/>
                  </a:rPr>
                  <a:t>= 1.000 * C * 1.000</a:t>
                </a:r>
              </a:p>
              <a:p>
                <a:r>
                  <a:rPr lang="en-US" dirty="0" smtClean="0">
                    <a:latin typeface="+mn-lt"/>
                  </a:rPr>
                  <a:t>= 1.000.000 * C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44" y="1530069"/>
                <a:ext cx="3130985" cy="4572662"/>
              </a:xfrm>
              <a:prstGeom prst="rect">
                <a:avLst/>
              </a:prstGeom>
              <a:blipFill rotWithShape="0">
                <a:blip r:embed="rId3"/>
                <a:stretch>
                  <a:fillRect l="-1556" t="-800" r="-1167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77000" y="914400"/>
            <a:ext cx="16738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sz="20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431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endParaRPr lang="en-US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981200"/>
            <a:ext cx="1828800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6 8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1 3 2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2 4 3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2 5 4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3 4 1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3 5 4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4 6 3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5 6 1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t-BR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I 4 5 </a:t>
            </a:r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t-BR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 4 5</a:t>
            </a:r>
            <a:endParaRPr lang="pt-BR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5848" y="15270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355848" y="2743953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65676" y="21336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" idx="0"/>
            <a:endCxn id="12" idx="2"/>
          </p:cNvCxnSpPr>
          <p:nvPr/>
        </p:nvCxnSpPr>
        <p:spPr bwMode="auto">
          <a:xfrm flipV="1">
            <a:off x="3662172" y="2439924"/>
            <a:ext cx="60350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6"/>
            <a:endCxn id="19" idx="2"/>
          </p:cNvCxnSpPr>
          <p:nvPr/>
        </p:nvCxnSpPr>
        <p:spPr bwMode="auto">
          <a:xfrm>
            <a:off x="4878324" y="2439924"/>
            <a:ext cx="6050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2" idx="4"/>
            <a:endCxn id="13" idx="2"/>
          </p:cNvCxnSpPr>
          <p:nvPr/>
        </p:nvCxnSpPr>
        <p:spPr bwMode="auto">
          <a:xfrm>
            <a:off x="3662172" y="3356601"/>
            <a:ext cx="605028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3653028" y="2238504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4974119" y="2057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653028" y="34605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83352" y="21336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483352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97752" y="2743953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48" name="Straight Arrow Connector 47"/>
          <p:cNvCxnSpPr>
            <a:stCxn id="12" idx="5"/>
            <a:endCxn id="20" idx="1"/>
          </p:cNvCxnSpPr>
          <p:nvPr/>
        </p:nvCxnSpPr>
        <p:spPr bwMode="auto">
          <a:xfrm>
            <a:off x="4788604" y="2656528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3" idx="6"/>
            <a:endCxn id="20" idx="2"/>
          </p:cNvCxnSpPr>
          <p:nvPr/>
        </p:nvCxnSpPr>
        <p:spPr bwMode="auto">
          <a:xfrm>
            <a:off x="4879848" y="3662172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7"/>
            <a:endCxn id="19" idx="3"/>
          </p:cNvCxnSpPr>
          <p:nvPr/>
        </p:nvCxnSpPr>
        <p:spPr bwMode="auto">
          <a:xfrm flipV="1">
            <a:off x="4790128" y="2656528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9" idx="6"/>
            <a:endCxn id="21" idx="0"/>
          </p:cNvCxnSpPr>
          <p:nvPr/>
        </p:nvCxnSpPr>
        <p:spPr bwMode="auto">
          <a:xfrm>
            <a:off x="6096000" y="2439924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20" idx="6"/>
            <a:endCxn id="21" idx="4"/>
          </p:cNvCxnSpPr>
          <p:nvPr/>
        </p:nvCxnSpPr>
        <p:spPr bwMode="auto">
          <a:xfrm flipV="1">
            <a:off x="6096000" y="3356601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4870704" y="2500771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4870704" y="320857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4970309" y="366236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287590" y="2237574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6" name="Text Box 35"/>
          <p:cNvSpPr txBox="1">
            <a:spLocks noChangeArrowheads="1"/>
          </p:cNvSpPr>
          <p:nvPr/>
        </p:nvSpPr>
        <p:spPr bwMode="auto">
          <a:xfrm>
            <a:off x="6295210" y="34605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516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" grpId="0" animBg="1"/>
      <p:bldP spid="12" grpId="0" animBg="1"/>
      <p:bldP spid="13" grpId="0" animBg="1"/>
      <p:bldP spid="23" grpId="0"/>
      <p:bldP spid="24" grpId="0"/>
      <p:bldP spid="25" grpId="0"/>
      <p:bldP spid="19" grpId="0" animBg="1"/>
      <p:bldP spid="20" grpId="0" animBg="1"/>
      <p:bldP spid="21" grpId="0" animBg="1"/>
      <p:bldP spid="82" grpId="0"/>
      <p:bldP spid="83" grpId="0"/>
      <p:bldP spid="84" grpId="0"/>
      <p:bldP spid="85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PREPROCESS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62" idx="6"/>
            <a:endCxn id="65" idx="0"/>
          </p:cNvCxnSpPr>
          <p:nvPr/>
        </p:nvCxnSpPr>
        <p:spPr bwMode="auto">
          <a:xfrm>
            <a:off x="7620000" y="2433828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6394704" y="3202474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38607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owned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92092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723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71" grpId="0"/>
      <p:bldP spid="72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PENYISIPAN EDGE (1)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07598" y="395768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3 + 1 &lt; 5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79624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9463"/>
              </p:ext>
            </p:extLst>
          </p:nvPr>
        </p:nvGraphicFramePr>
        <p:xfrm>
          <a:off x="6784848" y="5867400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Worksheet" r:id="rId3" imgW="1571444" imgH="237954" progId="Excel.Sheet.12">
                  <p:embed/>
                </p:oleObj>
              </mc:Choice>
              <mc:Fallback>
                <p:oleObj name="Worksheet" r:id="rId3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848" y="5867400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4392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114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10" grpId="0"/>
      <p:bldP spid="10" grpId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PENYISIPAN EDGE (2)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270249" y="286814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4</a:t>
            </a:r>
            <a:r>
              <a:rPr lang="en-US" b="1" dirty="0" smtClean="0">
                <a:latin typeface="+mn-lt"/>
              </a:rPr>
              <a:t> + 1 &lt; 6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79624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9463"/>
              </p:ext>
            </p:extLst>
          </p:nvPr>
        </p:nvGraphicFramePr>
        <p:xfrm>
          <a:off x="6784848" y="5867400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Worksheet" r:id="rId3" imgW="1571444" imgH="237954" progId="Excel.Sheet.12">
                  <p:embed/>
                </p:oleObj>
              </mc:Choice>
              <mc:Fallback>
                <p:oleObj name="Worksheet" r:id="rId3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848" y="5867400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75411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58514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Worksheet" r:id="rId5" imgW="1571444" imgH="237954" progId="Excel.Sheet.12">
                  <p:embed/>
                </p:oleObj>
              </mc:Choice>
              <mc:Fallback>
                <p:oleObj name="Worksheet" r:id="rId5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62428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10" grpId="0"/>
      <p:bldP spid="10" grpId="1"/>
      <p:bldP spid="82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6400" y="18318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Tahoma" pitchFamily="34" charset="0"/>
              </a:rPr>
              <a:t>Latar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Belakang</a:t>
            </a:r>
            <a:endParaRPr lang="en-US" sz="1600" b="1" dirty="0" smtClean="0">
              <a:latin typeface="Tahom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399" y="2746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Rumusan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Masalah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36606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Batasan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Masalah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483352" y="45750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Tujuan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28" idx="3"/>
            <a:endCxn id="18" idx="1"/>
          </p:cNvCxnSpPr>
          <p:nvPr/>
        </p:nvCxnSpPr>
        <p:spPr bwMode="auto">
          <a:xfrm>
            <a:off x="3657599" y="2133600"/>
            <a:ext cx="1828801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hape 40"/>
          <p:cNvCxnSpPr/>
          <p:nvPr/>
        </p:nvCxnSpPr>
        <p:spPr bwMode="auto">
          <a:xfrm rot="10800000">
            <a:off x="4571999" y="2130552"/>
            <a:ext cx="914400" cy="914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3048000"/>
            <a:ext cx="914400" cy="9174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hape 44"/>
          <p:cNvCxnSpPr/>
          <p:nvPr/>
        </p:nvCxnSpPr>
        <p:spPr bwMode="auto">
          <a:xfrm rot="10800000">
            <a:off x="4572000" y="3959352"/>
            <a:ext cx="914400" cy="914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PENYISIPAN EDGE (3)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79624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9463"/>
              </p:ext>
            </p:extLst>
          </p:nvPr>
        </p:nvGraphicFramePr>
        <p:xfrm>
          <a:off x="6784848" y="5867400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Worksheet" r:id="rId3" imgW="1571444" imgH="237954" progId="Excel.Sheet.12">
                  <p:embed/>
                </p:oleObj>
              </mc:Choice>
              <mc:Fallback>
                <p:oleObj name="Worksheet" r:id="rId3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848" y="5867400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58514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Worksheet" r:id="rId5" imgW="1571444" imgH="237954" progId="Excel.Sheet.12">
                  <p:embed/>
                </p:oleObj>
              </mc:Choice>
              <mc:Fallback>
                <p:oleObj name="Worksheet" r:id="rId5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23571"/>
              </p:ext>
            </p:extLst>
          </p:nvPr>
        </p:nvGraphicFramePr>
        <p:xfrm>
          <a:off x="612648" y="4727448"/>
          <a:ext cx="5245101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5):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621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82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(1)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0259"/>
              </p:ext>
            </p:extLst>
          </p:nvPr>
        </p:nvGraphicFramePr>
        <p:xfrm>
          <a:off x="612648" y="4727448"/>
          <a:ext cx="5245101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611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(2)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07598" y="395768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1</a:t>
            </a:r>
            <a:r>
              <a:rPr lang="en-US" b="1" dirty="0" smtClean="0">
                <a:latin typeface="+mn-lt"/>
              </a:rPr>
              <a:t> + 4 </a:t>
            </a:r>
            <a:r>
              <a:rPr lang="en-US" b="1" dirty="0">
                <a:latin typeface="+mn-lt"/>
              </a:rPr>
              <a:t>&gt;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>
                <a:latin typeface="+mn-lt"/>
              </a:rPr>
              <a:t>4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76578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45159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70249" y="286814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3</a:t>
            </a:r>
            <a:r>
              <a:rPr lang="en-US" b="1" dirty="0" smtClean="0">
                <a:latin typeface="+mn-lt"/>
              </a:rPr>
              <a:t> + </a:t>
            </a:r>
            <a:r>
              <a:rPr lang="en-US" b="1" dirty="0">
                <a:latin typeface="+mn-lt"/>
              </a:rPr>
              <a:t>3</a:t>
            </a:r>
            <a:r>
              <a:rPr lang="en-US" b="1" dirty="0" smtClean="0">
                <a:latin typeface="+mn-lt"/>
              </a:rPr>
              <a:t> &gt; </a:t>
            </a:r>
            <a:r>
              <a:rPr lang="en-US" b="1" dirty="0">
                <a:latin typeface="+mn-lt"/>
              </a:rPr>
              <a:t>5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6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10" grpId="0"/>
      <p:bldP spid="10" grpId="1"/>
      <p:bldP spid="82" grpId="0" animBg="1"/>
      <p:bldP spid="37" grpId="0" animBg="1"/>
      <p:bldP spid="37" grpId="1" animBg="1"/>
      <p:bldP spid="38" grpId="0" animBg="1"/>
      <p:bldP spid="38" grpId="1" animBg="1"/>
      <p:bldP spid="41" grpId="0"/>
      <p:bldP spid="41" grpId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(3)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76578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45159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50832"/>
              </p:ext>
            </p:extLst>
          </p:nvPr>
        </p:nvGraphicFramePr>
        <p:xfrm>
          <a:off x="6784848" y="58704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Worksheet" r:id="rId3" imgW="1571444" imgH="237954" progId="Excel.Sheet.12">
                  <p:embed/>
                </p:oleObj>
              </mc:Choice>
              <mc:Fallback>
                <p:oleObj name="Worksheet" r:id="rId3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848" y="58704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54007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Worksheet" r:id="rId5" imgW="1571444" imgH="237954" progId="Excel.Sheet.12">
                  <p:embed/>
                </p:oleObj>
              </mc:Choice>
              <mc:Fallback>
                <p:oleObj name="Worksheet" r:id="rId5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270249" y="286814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5 + </a:t>
            </a:r>
            <a:r>
              <a:rPr lang="en-US" b="1" dirty="0">
                <a:latin typeface="+mn-lt"/>
              </a:rPr>
              <a:t>1 ≮ </a:t>
            </a:r>
            <a:r>
              <a:rPr lang="en-US" b="1" dirty="0" smtClean="0">
                <a:latin typeface="+mn-lt"/>
              </a:rPr>
              <a:t>6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4690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82" grpId="0" animBg="1"/>
      <p:bldP spid="37" grpId="0" animBg="1"/>
      <p:bldP spid="37" grpId="1" animBg="1"/>
      <p:bldP spid="38" grpId="0" animBg="1"/>
      <p:bldP spid="38" grpId="1" animBg="1"/>
      <p:bldP spid="42" grpId="0" animBg="1"/>
      <p:bldP spid="44" grpId="0"/>
      <p:bldP spid="4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(4)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50832"/>
              </p:ext>
            </p:extLst>
          </p:nvPr>
        </p:nvGraphicFramePr>
        <p:xfrm>
          <a:off x="6784848" y="58704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Worksheet" r:id="rId3" imgW="1571444" imgH="237954" progId="Excel.Sheet.12">
                  <p:embed/>
                </p:oleObj>
              </mc:Choice>
              <mc:Fallback>
                <p:oleObj name="Worksheet" r:id="rId3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848" y="58704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54007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Worksheet" r:id="rId5" imgW="1571444" imgH="237954" progId="Excel.Sheet.12">
                  <p:embed/>
                </p:oleObj>
              </mc:Choice>
              <mc:Fallback>
                <p:oleObj name="Worksheet" r:id="rId5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73582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2372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82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3654552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Uji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Coba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Kebenaran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4876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Uji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Coba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Kinerja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32" idx="3"/>
          </p:cNvCxnSpPr>
          <p:nvPr/>
        </p:nvCxnSpPr>
        <p:spPr bwMode="auto">
          <a:xfrm flipV="1">
            <a:off x="3657599" y="4572000"/>
            <a:ext cx="911353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4568952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hape 40"/>
          <p:cNvCxnSpPr/>
          <p:nvPr/>
        </p:nvCxnSpPr>
        <p:spPr bwMode="auto">
          <a:xfrm rot="10800000" flipV="1">
            <a:off x="4572000" y="3959352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1697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28" grpId="1" animBg="1"/>
      <p:bldP spid="30" grpId="0" animBg="1"/>
      <p:bldP spid="30" grpId="1" animBg="1"/>
      <p:bldP spid="32" grpId="1" animBg="1"/>
      <p:bldP spid="34" grpId="0" animBg="1"/>
      <p:bldP spid="3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Perangkat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Keras</a:t>
            </a:r>
            <a:endParaRPr lang="en-US" dirty="0" smtClean="0">
              <a:latin typeface="+mn-lt"/>
            </a:endParaRPr>
          </a:p>
          <a:p>
            <a:pPr marL="347472"/>
            <a:r>
              <a:rPr lang="en-US" dirty="0" smtClean="0">
                <a:latin typeface="+mn-lt"/>
              </a:rPr>
              <a:t>Processor </a:t>
            </a:r>
            <a:r>
              <a:rPr lang="en-US" dirty="0">
                <a:latin typeface="+mn-lt"/>
              </a:rPr>
              <a:t>Intel® Core™ i7-4702MQ CPU @ 2.20GHz</a:t>
            </a:r>
          </a:p>
          <a:p>
            <a:pPr marL="347472"/>
            <a:r>
              <a:rPr lang="en-US" dirty="0">
                <a:latin typeface="+mn-lt"/>
              </a:rPr>
              <a:t>RAM 8.00 GB</a:t>
            </a:r>
          </a:p>
          <a:p>
            <a:pPr marL="347472"/>
            <a:r>
              <a:rPr lang="en-US" dirty="0">
                <a:latin typeface="+mn-lt"/>
              </a:rPr>
              <a:t>64-bit Operating System, x64-based processor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err="1" smtClean="0">
                <a:latin typeface="+mn-lt"/>
              </a:rPr>
              <a:t>Perangkat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Lunak</a:t>
            </a:r>
            <a:endParaRPr lang="en-US" dirty="0">
              <a:latin typeface="+mn-lt"/>
            </a:endParaRPr>
          </a:p>
          <a:p>
            <a:pPr marL="347472"/>
            <a:r>
              <a:rPr lang="en-US" dirty="0">
                <a:latin typeface="+mn-lt"/>
              </a:rPr>
              <a:t>Operating System Windows 8.1</a:t>
            </a:r>
          </a:p>
          <a:p>
            <a:pPr marL="347472"/>
            <a:r>
              <a:rPr lang="en-US" dirty="0">
                <a:latin typeface="+mn-lt"/>
              </a:rPr>
              <a:t>Integrated Development Environment Code::Blocks 13.12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LINGKUNGAN UJI COBA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24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+mn-lt"/>
              </a:rPr>
              <a:t>Implementasi</a:t>
            </a:r>
            <a:r>
              <a:rPr lang="en-US" sz="1600" dirty="0" smtClean="0">
                <a:latin typeface="+mn-lt"/>
              </a:rPr>
              <a:t> yang </a:t>
            </a:r>
            <a:r>
              <a:rPr lang="en-US" sz="1600" dirty="0" err="1" smtClean="0">
                <a:latin typeface="+mn-lt"/>
              </a:rPr>
              <a:t>telah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dilakukan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mendapat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umpan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balik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i="1" dirty="0">
                <a:latin typeface="+mn-lt"/>
              </a:rPr>
              <a:t>Accepted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Waktu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adalah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0,37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memori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adalah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4,1 </a:t>
            </a:r>
            <a:r>
              <a:rPr lang="en-US" sz="1600" dirty="0">
                <a:latin typeface="+mn-lt"/>
              </a:rPr>
              <a:t>MB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+mn-lt"/>
              </a:rPr>
              <a:t>Waktu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minimum </a:t>
            </a:r>
            <a:r>
              <a:rPr lang="en-US" sz="1600" dirty="0" smtClean="0">
                <a:latin typeface="+mn-lt"/>
              </a:rPr>
              <a:t>0,33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maksimum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0,36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dan</a:t>
            </a:r>
            <a:r>
              <a:rPr lang="en-US" sz="1600" dirty="0">
                <a:latin typeface="+mn-lt"/>
              </a:rPr>
              <a:t> yang paling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adalah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0,34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Memori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4,1 </a:t>
            </a:r>
            <a:r>
              <a:rPr lang="en-US" sz="1600" dirty="0">
                <a:latin typeface="+mn-lt"/>
              </a:rPr>
              <a:t>MB.</a:t>
            </a:r>
            <a:endParaRPr lang="en-US" sz="1600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UJI COBA KEBENARAN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5" y="1527048"/>
            <a:ext cx="7927848" cy="316290"/>
          </a:xfrm>
          <a:prstGeom prst="rect">
            <a:avLst/>
          </a:prstGeom>
        </p:spPr>
      </p:pic>
      <p:graphicFrame>
        <p:nvGraphicFramePr>
          <p:cNvPr id="16" name="Char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07704"/>
              </p:ext>
            </p:extLst>
          </p:nvPr>
        </p:nvGraphicFramePr>
        <p:xfrm>
          <a:off x="2130552" y="2743200"/>
          <a:ext cx="4873752" cy="29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727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berulang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setiap</a:t>
            </a:r>
            <a:r>
              <a:rPr lang="en-US" dirty="0">
                <a:latin typeface="+mn-lt"/>
              </a:rPr>
              <a:t> 4 kali </a:t>
            </a:r>
            <a:r>
              <a:rPr lang="en-US" dirty="0" err="1">
                <a:latin typeface="+mn-lt"/>
              </a:rPr>
              <a:t>dimana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penghapusan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3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penyisipan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4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kueri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penyisipan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dipilih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acak</a:t>
            </a:r>
            <a:r>
              <a:rPr lang="en-US" dirty="0">
                <a:latin typeface="+mn-lt"/>
              </a:rPr>
              <a:t> edge yang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graph.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penghapusan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dipilih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acak</a:t>
            </a:r>
            <a:r>
              <a:rPr lang="en-US" dirty="0">
                <a:latin typeface="+mn-lt"/>
              </a:rPr>
              <a:t> edge yang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graph.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kueri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dipilih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acak</a:t>
            </a:r>
            <a:r>
              <a:rPr lang="en-US" dirty="0">
                <a:latin typeface="+mn-lt"/>
              </a:rPr>
              <a:t> vertex yang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graph.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UJI COBA KINERJA (1)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157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kasus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uji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50.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vertex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bervariasi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antara</a:t>
            </a:r>
            <a:r>
              <a:rPr lang="en-US" sz="1600" dirty="0">
                <a:latin typeface="+mn-lt"/>
              </a:rPr>
              <a:t> 100 </a:t>
            </a:r>
            <a:r>
              <a:rPr lang="en-US" sz="1600" dirty="0" err="1">
                <a:latin typeface="+mn-lt"/>
              </a:rPr>
              <a:t>hingga</a:t>
            </a:r>
            <a:r>
              <a:rPr lang="en-US" sz="1600" dirty="0">
                <a:latin typeface="+mn-lt"/>
              </a:rPr>
              <a:t> 1.000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rentang</a:t>
            </a:r>
            <a:r>
              <a:rPr lang="en-US" sz="1600" dirty="0">
                <a:latin typeface="+mn-lt"/>
              </a:rPr>
              <a:t> 100.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edge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3.000.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operasi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1.000.</a:t>
            </a: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D</a:t>
            </a:r>
            <a:r>
              <a:rPr lang="en-US" sz="1600" dirty="0" err="1" smtClean="0">
                <a:latin typeface="+mn-lt"/>
              </a:rPr>
              <a:t>apat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dilihat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bahwa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pertumbuhan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waktu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mendekati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kurva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logaritmik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seiring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pertumbuhan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vertex.</a:t>
            </a:r>
            <a:endParaRPr lang="en-US" sz="1600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UJI COBA KINERJA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(2)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graphicFrame>
        <p:nvGraphicFramePr>
          <p:cNvPr id="13" name="Char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40103"/>
              </p:ext>
            </p:extLst>
          </p:nvPr>
        </p:nvGraphicFramePr>
        <p:xfrm>
          <a:off x="2130552" y="2743200"/>
          <a:ext cx="4873752" cy="29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4880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dalam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kehidupan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sehari-hari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bisa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direpresentasikan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sebagai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tersebut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diantaranya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bidang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jaringan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transportasi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komunikasi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graph </a:t>
            </a:r>
            <a:r>
              <a:rPr lang="en-US" dirty="0" err="1"/>
              <a:t>statis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kenyataannya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.</a:t>
            </a: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Hal </a:t>
            </a:r>
            <a:r>
              <a:rPr lang="en-US" dirty="0" err="1">
                <a:latin typeface="+mn-lt"/>
              </a:rPr>
              <a:t>tersebut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memunculkan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yaitu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mempertahankan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jika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terjadi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modifikasi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graph, </a:t>
            </a:r>
            <a:r>
              <a:rPr lang="en-US" dirty="0" err="1">
                <a:latin typeface="+mn-lt"/>
              </a:rPr>
              <a:t>termasuk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penyisipan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atau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penghapusan</a:t>
            </a:r>
            <a:r>
              <a:rPr lang="en-US" dirty="0">
                <a:latin typeface="+mn-lt"/>
              </a:rPr>
              <a:t> edge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Melakukan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komputasi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ulang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setiap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terjadi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modifikasi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graph </a:t>
            </a:r>
            <a:r>
              <a:rPr lang="en-US" dirty="0" err="1" smtClean="0">
                <a:latin typeface="+mn-lt"/>
              </a:rPr>
              <a:t>tidak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efisien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sehingga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dibutuhkan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LATAR BELAKANG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471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kasus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uji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50.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vertex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1.000.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edge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bervariasi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antara</a:t>
            </a:r>
            <a:r>
              <a:rPr lang="en-US" sz="1600" dirty="0">
                <a:latin typeface="+mn-lt"/>
              </a:rPr>
              <a:t> 1.000 </a:t>
            </a:r>
            <a:r>
              <a:rPr lang="en-US" sz="1600" dirty="0" err="1">
                <a:latin typeface="+mn-lt"/>
              </a:rPr>
              <a:t>hingga</a:t>
            </a:r>
            <a:r>
              <a:rPr lang="en-US" sz="1600" dirty="0">
                <a:latin typeface="+mn-lt"/>
              </a:rPr>
              <a:t> 10.000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rentang</a:t>
            </a:r>
            <a:r>
              <a:rPr lang="en-US" sz="1600" dirty="0">
                <a:latin typeface="+mn-lt"/>
              </a:rPr>
              <a:t> 1.000.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operasi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1.000.</a:t>
            </a: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D</a:t>
            </a:r>
            <a:r>
              <a:rPr lang="en-US" sz="1600" dirty="0" err="1" smtClean="0"/>
              <a:t>apat</a:t>
            </a:r>
            <a:r>
              <a:rPr lang="en-US" sz="1600" dirty="0" smtClean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pertumbuhan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program </a:t>
            </a:r>
            <a:r>
              <a:rPr lang="en-US" sz="1600" dirty="0" err="1"/>
              <a:t>mendekati</a:t>
            </a:r>
            <a:r>
              <a:rPr lang="en-US" sz="1600" dirty="0"/>
              <a:t> </a:t>
            </a:r>
            <a:r>
              <a:rPr lang="en-US" sz="1600" dirty="0" err="1"/>
              <a:t>kurva</a:t>
            </a:r>
            <a:r>
              <a:rPr lang="en-US" sz="1600" dirty="0"/>
              <a:t> </a:t>
            </a:r>
            <a:r>
              <a:rPr lang="en-US" sz="1600" dirty="0" err="1"/>
              <a:t>akar</a:t>
            </a:r>
            <a:r>
              <a:rPr lang="en-US" sz="1600" dirty="0"/>
              <a:t> </a:t>
            </a:r>
            <a:r>
              <a:rPr lang="en-US" sz="1600" dirty="0" err="1"/>
              <a:t>kuadratik</a:t>
            </a:r>
            <a:r>
              <a:rPr lang="en-US" sz="1600" dirty="0"/>
              <a:t> </a:t>
            </a:r>
            <a:r>
              <a:rPr lang="en-US" sz="1600" dirty="0" err="1"/>
              <a:t>seiring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pertumbuhan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edge.</a:t>
            </a:r>
            <a:endParaRPr lang="en-US" sz="1600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UJI COBA KINERJA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(3)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graphicFrame>
        <p:nvGraphicFramePr>
          <p:cNvPr id="11" name="Char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121272"/>
              </p:ext>
            </p:extLst>
          </p:nvPr>
        </p:nvGraphicFramePr>
        <p:xfrm>
          <a:off x="2130552" y="2743200"/>
          <a:ext cx="4873752" cy="29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266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1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4572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Kesimpulan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Tahoma" pitchFamily="34" charset="0"/>
              </a:rPr>
              <a:t>Saran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1" name="Shape 40"/>
          <p:cNvCxnSpPr/>
          <p:nvPr/>
        </p:nvCxnSpPr>
        <p:spPr bwMode="auto">
          <a:xfrm rot="10800000" flipV="1">
            <a:off x="4572000" y="4876799"/>
            <a:ext cx="914400" cy="914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4" idx="1"/>
          </p:cNvCxnSpPr>
          <p:nvPr/>
        </p:nvCxnSpPr>
        <p:spPr bwMode="auto">
          <a:xfrm>
            <a:off x="3657599" y="5791200"/>
            <a:ext cx="18257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4035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799" y="1524000"/>
                <a:ext cx="8534401" cy="231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Implementasi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telah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dilakukan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dapat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menyelesaikan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permasalahan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jalur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terpendek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sumber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pada</a:t>
                </a:r>
                <a:r>
                  <a:rPr lang="en-US" dirty="0">
                    <a:latin typeface="+mn-lt"/>
                  </a:rPr>
                  <a:t> graph </a:t>
                </a:r>
                <a:r>
                  <a:rPr lang="en-US" dirty="0" err="1">
                    <a:latin typeface="+mn-lt"/>
                  </a:rPr>
                  <a:t>dinamis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bobot</a:t>
                </a:r>
                <a:r>
                  <a:rPr lang="en-US" dirty="0">
                    <a:latin typeface="+mn-lt"/>
                  </a:rPr>
                  <a:t> edge </a:t>
                </a:r>
                <a:r>
                  <a:rPr lang="en-US" dirty="0" err="1">
                    <a:latin typeface="+mn-lt"/>
                  </a:rPr>
                  <a:t>bilangan</a:t>
                </a:r>
                <a:r>
                  <a:rPr lang="en-US" dirty="0">
                    <a:latin typeface="+mn-lt"/>
                  </a:rPr>
                  <a:t> real </a:t>
                </a:r>
                <a:r>
                  <a:rPr lang="en-US" dirty="0" err="1">
                    <a:latin typeface="+mn-lt"/>
                  </a:rPr>
                  <a:t>positif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benar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latin typeface="+mn-lt"/>
                  </a:rPr>
                  <a:t>Algoritma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Dijkstra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Dinamis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mempunyai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kompleksitas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i="1" dirty="0">
                    <a:latin typeface="+mn-lt"/>
                  </a:rPr>
                  <a:t>time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>
                    <a:latin typeface="+mn-lt"/>
                  </a:rPr>
                  <a:t>amortized time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setiap</a:t>
                </a:r>
                <a:r>
                  <a:rPr lang="en-US" dirty="0">
                    <a:latin typeface="+mn-lt"/>
                  </a:rPr>
                  <a:t> vertex update. </a:t>
                </a:r>
                <a:r>
                  <a:rPr lang="en-US" dirty="0" err="1">
                    <a:latin typeface="+mn-lt"/>
                  </a:rPr>
                  <a:t>Artinya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waktu</a:t>
                </a:r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dibutuhkan</a:t>
                </a:r>
                <a:r>
                  <a:rPr lang="en-US" dirty="0">
                    <a:latin typeface="+mn-lt"/>
                  </a:rPr>
                  <a:t> program </a:t>
                </a:r>
                <a:r>
                  <a:rPr lang="en-US" dirty="0" err="1">
                    <a:latin typeface="+mn-lt"/>
                  </a:rPr>
                  <a:t>dipengaruhi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oleh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banyak</a:t>
                </a:r>
                <a:r>
                  <a:rPr lang="en-US" dirty="0">
                    <a:latin typeface="+mn-lt"/>
                  </a:rPr>
                  <a:t> vertex </a:t>
                </a:r>
                <a:r>
                  <a:rPr lang="en-US" dirty="0" err="1">
                    <a:latin typeface="+mn-lt"/>
                  </a:rPr>
                  <a:t>secara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logaritmik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banyak</a:t>
                </a:r>
                <a:r>
                  <a:rPr lang="en-US" dirty="0">
                    <a:latin typeface="+mn-lt"/>
                  </a:rPr>
                  <a:t> edge </a:t>
                </a:r>
                <a:r>
                  <a:rPr lang="en-US" dirty="0" err="1">
                    <a:latin typeface="+mn-lt"/>
                  </a:rPr>
                  <a:t>secara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akar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kuadratik</a:t>
                </a:r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524000"/>
                <a:ext cx="8534401" cy="2311402"/>
              </a:xfrm>
              <a:prstGeom prst="rect">
                <a:avLst/>
              </a:prstGeom>
              <a:blipFill rotWithShape="0">
                <a:blip r:embed="rId2"/>
                <a:stretch>
                  <a:fillRect l="-571" t="-1319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KESIMPULAN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91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Standard Template Library C++ yang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decrease key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Selain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itu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tersebut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binary heap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Pengembangan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bisa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decrease key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fibonacci</a:t>
            </a:r>
            <a:r>
              <a:rPr lang="en-US" i="1" dirty="0">
                <a:latin typeface="+mn-lt"/>
              </a:rPr>
              <a:t> heap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Implementasi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menggantikan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akses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elemen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urutan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tertentu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Pengembangan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bisa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mengganti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struktur</a:t>
            </a:r>
            <a:r>
              <a:rPr lang="en-US" dirty="0">
                <a:latin typeface="+mn-lt"/>
              </a:rPr>
              <a:t> data yang </a:t>
            </a:r>
            <a:r>
              <a:rPr lang="en-US" dirty="0" err="1">
                <a:latin typeface="+mn-lt"/>
              </a:rPr>
              <a:t>lebih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efisien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dibutuhkan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01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044952"/>
            <a:ext cx="5486400" cy="91440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TERIMA KASIH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2438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Algoritma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Dijkstra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36606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Algoritma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Dijkstra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Dinamis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Tinjauan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Pustaka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30" idx="3"/>
          </p:cNvCxnSpPr>
          <p:nvPr/>
        </p:nvCxnSpPr>
        <p:spPr bwMode="auto">
          <a:xfrm>
            <a:off x="3657600" y="3352800"/>
            <a:ext cx="911352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33528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hape 40"/>
          <p:cNvCxnSpPr/>
          <p:nvPr/>
        </p:nvCxnSpPr>
        <p:spPr bwMode="auto">
          <a:xfrm rot="10800000" flipV="1">
            <a:off x="4572000" y="27432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97241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28" grpId="1" animBg="1"/>
      <p:bldP spid="30" grpId="0" animBg="1"/>
      <p:bldP spid="32" grpId="0" animBg="1"/>
      <p:bldP spid="32" grpId="1" animBg="1"/>
      <p:bldP spid="34" grpId="0" animBg="1"/>
      <p:bldP spid="3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(1)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9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5848"/>
            <a:ext cx="611123" cy="3063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3448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134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7848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80513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17134" y="18013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0</a:t>
            </a:r>
            <a:r>
              <a:rPr lang="en-US" b="1" dirty="0" smtClean="0">
                <a:latin typeface="+mn-lt"/>
              </a:rPr>
              <a:t> + 1 </a:t>
            </a:r>
            <a:r>
              <a:rPr lang="en-US" b="1" dirty="0">
                <a:latin typeface="+mn-lt"/>
              </a:rPr>
              <a:t>&lt; ∞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27245"/>
              </p:ext>
            </p:extLst>
          </p:nvPr>
        </p:nvGraphicFramePr>
        <p:xfrm>
          <a:off x="3044952" y="4951327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31754"/>
              </p:ext>
            </p:extLst>
          </p:nvPr>
        </p:nvGraphicFramePr>
        <p:xfrm>
          <a:off x="987552" y="51816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50118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211165" y="393310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0</a:t>
            </a:r>
            <a:r>
              <a:rPr lang="en-US" b="1" dirty="0" smtClean="0">
                <a:latin typeface="+mn-lt"/>
              </a:rPr>
              <a:t> + 2 </a:t>
            </a:r>
            <a:r>
              <a:rPr lang="en-US" b="1" dirty="0">
                <a:latin typeface="+mn-lt"/>
              </a:rPr>
              <a:t>&lt; ∞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78345"/>
              </p:ext>
            </p:extLst>
          </p:nvPr>
        </p:nvGraphicFramePr>
        <p:xfrm>
          <a:off x="3044952" y="4956048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12288"/>
              </p:ext>
            </p:extLst>
          </p:nvPr>
        </p:nvGraphicFramePr>
        <p:xfrm>
          <a:off x="990347" y="54102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80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63" grpId="0"/>
      <p:bldP spid="6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41237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441448" y="18013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1 + 3 </a:t>
            </a:r>
            <a:r>
              <a:rPr lang="en-US" b="1" dirty="0">
                <a:latin typeface="+mn-lt"/>
              </a:rPr>
              <a:t>&lt; ∞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41448" y="393310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1 + 4 </a:t>
            </a:r>
            <a:r>
              <a:rPr lang="en-US" b="1" dirty="0">
                <a:latin typeface="+mn-lt"/>
              </a:rPr>
              <a:t>&lt; ∞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07409"/>
              </p:ext>
            </p:extLst>
          </p:nvPr>
        </p:nvGraphicFramePr>
        <p:xfrm>
          <a:off x="3044952" y="4956048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12183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55" idx="6"/>
            <a:endCxn id="62" idx="2"/>
          </p:cNvCxnSpPr>
          <p:nvPr/>
        </p:nvCxnSpPr>
        <p:spPr bwMode="auto">
          <a:xfrm>
            <a:off x="6402324" y="2433828"/>
            <a:ext cx="6050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88975" y="2057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03309"/>
              </p:ext>
            </p:extLst>
          </p:nvPr>
        </p:nvGraphicFramePr>
        <p:xfrm>
          <a:off x="987552" y="56388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17940"/>
              </p:ext>
            </p:extLst>
          </p:nvPr>
        </p:nvGraphicFramePr>
        <p:xfrm>
          <a:off x="3044952" y="4956048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35405"/>
              </p:ext>
            </p:extLst>
          </p:nvPr>
        </p:nvGraphicFramePr>
        <p:xfrm>
          <a:off x="987552" y="5867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75949"/>
              </p:ext>
            </p:extLst>
          </p:nvPr>
        </p:nvGraphicFramePr>
        <p:xfrm>
          <a:off x="3044952" y="4953000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915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63" grpId="0"/>
      <p:bldP spid="63" grpId="1"/>
      <p:bldP spid="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(3)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93668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441448" y="18013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</a:t>
            </a:r>
            <a:r>
              <a:rPr lang="en-US" b="1" dirty="0" smtClean="0">
                <a:latin typeface="+mn-lt"/>
              </a:rPr>
              <a:t> + 1 </a:t>
            </a:r>
            <a:r>
              <a:rPr lang="en-US" b="1" dirty="0">
                <a:latin typeface="+mn-lt"/>
              </a:rPr>
              <a:t>&lt;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>
                <a:latin typeface="+mn-lt"/>
              </a:rPr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41448" y="393310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</a:t>
            </a:r>
            <a:r>
              <a:rPr lang="en-US" b="1" dirty="0" smtClean="0">
                <a:latin typeface="+mn-lt"/>
              </a:rPr>
              <a:t> + 4 </a:t>
            </a:r>
            <a:r>
              <a:rPr lang="en-US" b="1" dirty="0"/>
              <a:t>≮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>
                <a:latin typeface="+mn-lt"/>
              </a:rPr>
              <a:t>5</a:t>
            </a:r>
          </a:p>
        </p:txBody>
      </p:sp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5933"/>
              </p:ext>
            </p:extLst>
          </p:nvPr>
        </p:nvGraphicFramePr>
        <p:xfrm>
          <a:off x="987552" y="56388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0577"/>
              </p:ext>
            </p:extLst>
          </p:nvPr>
        </p:nvGraphicFramePr>
        <p:xfrm>
          <a:off x="3044952" y="4956048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11728"/>
              </p:ext>
            </p:extLst>
          </p:nvPr>
        </p:nvGraphicFramePr>
        <p:xfrm>
          <a:off x="3044952" y="4953000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4253"/>
              </p:ext>
            </p:extLst>
          </p:nvPr>
        </p:nvGraphicFramePr>
        <p:xfrm>
          <a:off x="3044952" y="4953000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3328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63" grpId="0"/>
      <p:bldP spid="63" grpId="1"/>
      <p:bldP spid="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63264"/>
              </p:ext>
            </p:extLst>
          </p:nvPr>
        </p:nvGraphicFramePr>
        <p:xfrm>
          <a:off x="3044952" y="4956048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(4)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840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270248" y="285913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3 + 3 &lt; ∞</a:t>
            </a:r>
            <a:endParaRPr lang="en-US" b="1" dirty="0">
              <a:latin typeface="+mn-lt"/>
            </a:endParaRPr>
          </a:p>
        </p:txBody>
      </p:sp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86101"/>
              </p:ext>
            </p:extLst>
          </p:nvPr>
        </p:nvGraphicFramePr>
        <p:xfrm>
          <a:off x="987552" y="60960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11728"/>
              </p:ext>
            </p:extLst>
          </p:nvPr>
        </p:nvGraphicFramePr>
        <p:xfrm>
          <a:off x="3044952" y="4953000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>
            <a:stCxn id="62" idx="6"/>
            <a:endCxn id="65" idx="0"/>
          </p:cNvCxnSpPr>
          <p:nvPr/>
        </p:nvCxnSpPr>
        <p:spPr bwMode="auto">
          <a:xfrm>
            <a:off x="7620000" y="2433828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77417"/>
              </p:ext>
            </p:extLst>
          </p:nvPr>
        </p:nvGraphicFramePr>
        <p:xfrm>
          <a:off x="3048000" y="4953000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25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85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Bagaimana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desain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algoritma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struktur</a:t>
            </a:r>
            <a:r>
              <a:rPr lang="en-US" dirty="0">
                <a:latin typeface="+mn-lt"/>
              </a:rPr>
              <a:t> data yang </a:t>
            </a:r>
            <a:r>
              <a:rPr lang="en-US" dirty="0" err="1">
                <a:latin typeface="+mn-lt"/>
              </a:rPr>
              <a:t>efisien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Bagaimana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algoritma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struktur</a:t>
            </a:r>
            <a:r>
              <a:rPr lang="en-US" dirty="0">
                <a:latin typeface="+mn-lt"/>
              </a:rPr>
              <a:t> data yang </a:t>
            </a:r>
            <a:r>
              <a:rPr lang="en-US" dirty="0" err="1">
                <a:latin typeface="+mn-lt"/>
              </a:rPr>
              <a:t>efisien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berdasarkan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desain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 smtClean="0">
                <a:latin typeface="+mn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Bagaimana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coba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mengetahui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kebenaran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kinerja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RUMUSAN </a:t>
            </a:r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MASALAH</a:t>
            </a:r>
          </a:p>
        </p:txBody>
      </p:sp>
    </p:spTree>
    <p:extLst>
      <p:ext uri="{BB962C8B-B14F-4D97-AF65-F5344CB8AC3E}">
        <p14:creationId xmlns:p14="http://schemas.microsoft.com/office/powerpoint/2010/main" val="2342889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14690"/>
              </p:ext>
            </p:extLst>
          </p:nvPr>
        </p:nvGraphicFramePr>
        <p:xfrm>
          <a:off x="3044952" y="4956048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(5)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5626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270248" y="28591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5 + </a:t>
            </a:r>
            <a:r>
              <a:rPr lang="en-US" b="1" dirty="0" smtClean="0">
                <a:latin typeface="+mn-lt"/>
              </a:rPr>
              <a:t>1 ≮ 6</a:t>
            </a:r>
            <a:endParaRPr lang="en-US" b="1" dirty="0">
              <a:latin typeface="+mn-lt"/>
            </a:endParaRPr>
          </a:p>
        </p:txBody>
      </p:sp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34364"/>
              </p:ext>
            </p:extLst>
          </p:nvPr>
        </p:nvGraphicFramePr>
        <p:xfrm>
          <a:off x="3044952" y="4953000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>
            <a:stCxn id="62" idx="6"/>
            <a:endCxn id="65" idx="0"/>
          </p:cNvCxnSpPr>
          <p:nvPr/>
        </p:nvCxnSpPr>
        <p:spPr bwMode="auto">
          <a:xfrm>
            <a:off x="7620000" y="2433828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54547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645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85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(6)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9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5848"/>
            <a:ext cx="611123" cy="3063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3448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134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7848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90564" cy="795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5626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9040" cy="795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cxnSp>
        <p:nvCxnSpPr>
          <p:cNvPr id="67" name="Straight Arrow Connector 66"/>
          <p:cNvCxnSpPr>
            <a:stCxn id="62" idx="6"/>
            <a:endCxn id="65" idx="0"/>
          </p:cNvCxnSpPr>
          <p:nvPr/>
        </p:nvCxnSpPr>
        <p:spPr bwMode="auto">
          <a:xfrm>
            <a:off x="7626096" y="2433828"/>
            <a:ext cx="608076" cy="309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50994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160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85" grpId="0"/>
      <p:bldP spid="6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ALGORITMA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DIJKSTRA DINAMIS: LEVEL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16040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owned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(1, 3):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(1, 2):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73752" y="1524000"/>
                <a:ext cx="3959352" cy="260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+mn-lt"/>
                  </a:rPr>
                  <a:t>Forward </a:t>
                </a:r>
                <a:r>
                  <a:rPr lang="en-US" b="1" i="1" dirty="0">
                    <a:latin typeface="+mn-lt"/>
                  </a:rPr>
                  <a:t>Level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vertex u, </a:t>
                </a:r>
                <a:r>
                  <a:rPr lang="en-US" dirty="0" err="1">
                    <a:latin typeface="+mn-lt"/>
                  </a:rPr>
                  <a:t>relatif</a:t>
                </a:r>
                <a:endParaRPr lang="en-US" dirty="0">
                  <a:latin typeface="+mn-lt"/>
                </a:endParaRPr>
              </a:p>
              <a:p>
                <a:r>
                  <a:rPr lang="en-US" dirty="0" err="1">
                    <a:latin typeface="+mn-lt"/>
                  </a:rPr>
                  <a:t>terhadap</a:t>
                </a:r>
                <a:r>
                  <a:rPr lang="en-US" dirty="0">
                    <a:latin typeface="+mn-lt"/>
                  </a:rPr>
                  <a:t> vertex 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1" i="1" dirty="0" smtClean="0">
                    <a:latin typeface="+mn-lt"/>
                  </a:rPr>
                  <a:t>Backward </a:t>
                </a:r>
                <a:r>
                  <a:rPr lang="en-US" b="1" i="1" dirty="0">
                    <a:latin typeface="+mn-lt"/>
                  </a:rPr>
                  <a:t>L</a:t>
                </a:r>
                <a:r>
                  <a:rPr lang="en-US" b="1" i="1" dirty="0" smtClean="0">
                    <a:latin typeface="+mn-lt"/>
                  </a:rPr>
                  <a:t>evel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dan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vertex </a:t>
                </a:r>
                <a:r>
                  <a:rPr lang="en-US" dirty="0" smtClean="0">
                    <a:latin typeface="+mn-lt"/>
                  </a:rPr>
                  <a:t>u, </a:t>
                </a:r>
                <a:r>
                  <a:rPr lang="en-US" dirty="0" err="1" smtClean="0">
                    <a:latin typeface="+mn-lt"/>
                  </a:rPr>
                  <a:t>relatif</a:t>
                </a:r>
                <a:endParaRPr lang="en-US" dirty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terhadap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vertex </a:t>
                </a:r>
                <a:r>
                  <a:rPr lang="en-US" dirty="0" smtClean="0">
                    <a:latin typeface="+mn-lt"/>
                  </a:rPr>
                  <a:t>v</a:t>
                </a:r>
                <a:endParaRPr lang="en-US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52" y="1524000"/>
                <a:ext cx="3959352" cy="2609689"/>
              </a:xfrm>
              <a:prstGeom prst="rect">
                <a:avLst/>
              </a:prstGeom>
              <a:blipFill rotWithShape="0">
                <a:blip r:embed="rId2"/>
                <a:stretch>
                  <a:fillRect l="-1387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 bwMode="auto">
          <a:xfrm>
            <a:off x="2249424" y="5580157"/>
            <a:ext cx="797053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1" name="Straight Arrow Connector 50"/>
          <p:cNvCxnSpPr>
            <a:stCxn id="54" idx="2"/>
            <a:endCxn id="50" idx="6"/>
          </p:cNvCxnSpPr>
          <p:nvPr/>
        </p:nvCxnSpPr>
        <p:spPr bwMode="auto">
          <a:xfrm flipH="1">
            <a:off x="3046477" y="1713352"/>
            <a:ext cx="1827275" cy="4057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4873752" y="1522852"/>
            <a:ext cx="19019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249424" y="5806440"/>
            <a:ext cx="797053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2" name="Straight Arrow Connector 81"/>
          <p:cNvCxnSpPr>
            <a:stCxn id="83" idx="2"/>
            <a:endCxn id="63" idx="6"/>
          </p:cNvCxnSpPr>
          <p:nvPr/>
        </p:nvCxnSpPr>
        <p:spPr bwMode="auto">
          <a:xfrm flipH="1">
            <a:off x="3046477" y="3116580"/>
            <a:ext cx="1827275" cy="28803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4873752" y="2926080"/>
            <a:ext cx="21305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0" y="420624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nondecreasing</a:t>
            </a:r>
            <a:r>
              <a:rPr lang="en-US" dirty="0" smtClean="0">
                <a:latin typeface="+mn-lt"/>
              </a:rPr>
              <a:t> order</a:t>
            </a:r>
            <a:endParaRPr lang="en-US" dirty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38600" y="4206240"/>
            <a:ext cx="22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nonincreasing</a:t>
            </a:r>
            <a:r>
              <a:rPr lang="en-US" dirty="0" smtClean="0">
                <a:latin typeface="+mn-lt"/>
              </a:rPr>
              <a:t> order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397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2" grpId="0"/>
      <p:bldP spid="50" grpId="0" animBg="1"/>
      <p:bldP spid="50" grpId="1" animBg="1"/>
      <p:bldP spid="54" grpId="0" animBg="1"/>
      <p:bldP spid="54" grpId="1" animBg="1"/>
      <p:bldP spid="63" grpId="0" animBg="1"/>
      <p:bldP spid="63" grpId="1" animBg="1"/>
      <p:bldP spid="83" grpId="0" animBg="1"/>
      <p:bldP spid="83" grpId="1" animBg="1"/>
      <p:bldP spid="20" grpId="0"/>
      <p:bldP spid="20" grpId="1"/>
      <p:bldP spid="84" grpId="0"/>
      <p:bldP spid="8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Preprocess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(1)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203719"/>
                  </p:ext>
                </p:extLst>
              </p:nvPr>
            </p:nvGraphicFramePr>
            <p:xfrm>
              <a:off x="2587752" y="1984248"/>
              <a:ext cx="3959352" cy="43955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5935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Preprocess()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vertex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𝑉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=∞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𝐷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𝐷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∉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𝐷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else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DecreaseKey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vertex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𝐸</m:t>
                              </m:r>
                            </m:oMath>
                          </a14:m>
                          <a:endParaRPr lang="en-US" sz="1400" dirty="0" smtClean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SetOwner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203719"/>
                  </p:ext>
                </p:extLst>
              </p:nvPr>
            </p:nvGraphicFramePr>
            <p:xfrm>
              <a:off x="2587752" y="1984248"/>
              <a:ext cx="3959352" cy="43955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59352"/>
                  </a:tblGrid>
                  <a:tr h="21336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Preprocess()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8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4" t="-6405" r="-462" b="-2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34404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Insert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(2)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2067"/>
                  </p:ext>
                </p:extLst>
              </p:nvPr>
            </p:nvGraphicFramePr>
            <p:xfrm>
              <a:off x="301752" y="1984248"/>
              <a:ext cx="3962400" cy="391401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2508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d is the weight of the edge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Insert(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u,v,d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32332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InsertEdge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G,u,v,d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SetOwner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 (u and v are not connected to s)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return;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2067"/>
                  </p:ext>
                </p:extLst>
              </p:nvPr>
            </p:nvGraphicFramePr>
            <p:xfrm>
              <a:off x="301752" y="1984248"/>
              <a:ext cx="3962400" cy="391401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28016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d is the weight of the edge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Insert(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u,v,d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33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4" t="-50577" r="-307" b="-34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796772"/>
                  </p:ext>
                </p:extLst>
              </p:nvPr>
            </p:nvGraphicFramePr>
            <p:xfrm>
              <a:off x="4876800" y="1984248"/>
              <a:ext cx="3962400" cy="412737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3423021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or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𝑛𝑜𝑡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_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_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𝑙𝑒𝑣𝑒𝑙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∉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𝐶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DecreaseKey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red vertex v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for each edge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ChangeOwner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UpdateLevel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reset all vertices color to white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796772"/>
                  </p:ext>
                </p:extLst>
              </p:nvPr>
            </p:nvGraphicFramePr>
            <p:xfrm>
              <a:off x="4876800" y="1984248"/>
              <a:ext cx="3962400" cy="412737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4127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" t="-1327" r="-462" b="-25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011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Delete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(3)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225738"/>
                  </p:ext>
                </p:extLst>
              </p:nvPr>
            </p:nvGraphicFramePr>
            <p:xfrm>
              <a:off x="304800" y="1984249"/>
              <a:ext cx="3962400" cy="327355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036347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Delete(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06751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DeleteEdge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G,u,v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UnsetOwner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 (u and v are not connected to s)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return;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(M,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(M);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(v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225738"/>
                  </p:ext>
                </p:extLst>
              </p:nvPr>
            </p:nvGraphicFramePr>
            <p:xfrm>
              <a:off x="304800" y="1984249"/>
              <a:ext cx="3962400" cy="327355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06680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Delete(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067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8" t="-50689" r="-462" b="-3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13938"/>
                  </p:ext>
                </p:extLst>
              </p:nvPr>
            </p:nvGraphicFramePr>
            <p:xfrm>
              <a:off x="4876800" y="1981200"/>
              <a:ext cx="3962400" cy="368198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3200400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for each vertex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𝑐h𝑖𝑙𝑑𝑟𝑒𝑛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(M,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𝑄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red vertex v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(v);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=∞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13938"/>
                  </p:ext>
                </p:extLst>
              </p:nvPr>
            </p:nvGraphicFramePr>
            <p:xfrm>
              <a:off x="4876800" y="1981200"/>
              <a:ext cx="3962400" cy="368198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3681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" t="-1490" r="-462" b="-26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6709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Delete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BestNonRedNeighbor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(4)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401162"/>
                  </p:ext>
                </p:extLst>
              </p:nvPr>
            </p:nvGraphicFramePr>
            <p:xfrm>
              <a:off x="304800" y="1984249"/>
              <a:ext cx="3962400" cy="43681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2746826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𝑄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∉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𝑄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else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DecreaseKey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red vertex v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endParaRPr lang="en-US" sz="1400" dirty="0" smtClean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endParaRPr lang="en-US" sz="1400" dirty="0" smtClean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ChangeOwner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else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UpdateLevel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reset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all vertices color to white</a:t>
                          </a:r>
                          <a:endParaRPr lang="en-US" sz="1400" dirty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401162"/>
                  </p:ext>
                </p:extLst>
              </p:nvPr>
            </p:nvGraphicFramePr>
            <p:xfrm>
              <a:off x="304800" y="1984249"/>
              <a:ext cx="3962400" cy="43681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436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8" t="-1253" r="-462" b="-22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486592"/>
                  </p:ext>
                </p:extLst>
              </p:nvPr>
            </p:nvGraphicFramePr>
            <p:xfrm>
              <a:off x="4876800" y="1984248"/>
              <a:ext cx="3962400" cy="364578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vertex to be found its BestNonRedNeighbor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BestNonRedNeighbor(v)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=∞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22860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𝑛𝑜𝑡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_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_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𝑙𝑒𝑣𝑒𝑙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486592"/>
                  </p:ext>
                </p:extLst>
              </p:nvPr>
            </p:nvGraphicFramePr>
            <p:xfrm>
              <a:off x="4876800" y="1984248"/>
              <a:ext cx="3962400" cy="364578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06680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vertex to be found its BestNonRedNeighbor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BestNonRedNeighbor(v)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8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" t="-43396" r="-462" b="-40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4642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hanya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satu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sumber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>
                <a:latin typeface="+mn-lt"/>
              </a:rPr>
              <a:t>dinamis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bobot</a:t>
            </a:r>
            <a:r>
              <a:rPr lang="en-US" dirty="0">
                <a:latin typeface="+mn-lt"/>
              </a:rPr>
              <a:t> edge </a:t>
            </a:r>
            <a:r>
              <a:rPr lang="en-US" dirty="0" err="1">
                <a:latin typeface="+mn-lt"/>
              </a:rPr>
              <a:t>bilangan</a:t>
            </a:r>
            <a:r>
              <a:rPr lang="en-US" dirty="0">
                <a:latin typeface="+mn-lt"/>
              </a:rPr>
              <a:t> real </a:t>
            </a:r>
            <a:r>
              <a:rPr lang="en-US" dirty="0" err="1">
                <a:latin typeface="+mn-lt"/>
              </a:rPr>
              <a:t>positif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hanya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graph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vertex [2..1000], </a:t>
            </a: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edge [1..10000], </a:t>
            </a:r>
            <a:r>
              <a:rPr lang="en-US" dirty="0" err="1">
                <a:latin typeface="+mn-lt"/>
              </a:rPr>
              <a:t>bobot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tiap</a:t>
            </a:r>
            <a:r>
              <a:rPr lang="en-US" dirty="0">
                <a:latin typeface="+mn-lt"/>
              </a:rPr>
              <a:t> edge [1..100], </a:t>
            </a:r>
            <a:r>
              <a:rPr lang="en-US" dirty="0" err="1">
                <a:latin typeface="+mn-lt"/>
              </a:rPr>
              <a:t>serta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kueri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modifikasi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[1..1000</a:t>
            </a:r>
            <a:r>
              <a:rPr lang="en-US" dirty="0" smtClean="0">
                <a:latin typeface="+mn-lt"/>
              </a:rPr>
              <a:t>].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</a:t>
            </a:r>
            <a:r>
              <a:rPr lang="en-US" dirty="0" smtClean="0"/>
              <a:t>++.</a:t>
            </a:r>
            <a:endParaRPr lang="en-US" dirty="0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BATASAN MASALAH</a:t>
            </a:r>
          </a:p>
        </p:txBody>
      </p:sp>
    </p:spTree>
    <p:extLst>
      <p:ext uri="{BB962C8B-B14F-4D97-AF65-F5344CB8AC3E}">
        <p14:creationId xmlns:p14="http://schemas.microsoft.com/office/powerpoint/2010/main" val="3619400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Mengimplementasikan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terpendek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satu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sumber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pada</a:t>
            </a:r>
            <a:r>
              <a:rPr lang="en-US" dirty="0" smtClean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dengan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bobot</a:t>
            </a:r>
            <a:r>
              <a:rPr lang="en-US" dirty="0" smtClean="0">
                <a:latin typeface="+mn-lt"/>
              </a:rPr>
              <a:t> edge </a:t>
            </a:r>
            <a:r>
              <a:rPr lang="en-US" dirty="0" err="1" smtClean="0">
                <a:latin typeface="+mn-lt"/>
              </a:rPr>
              <a:t>bilangan</a:t>
            </a:r>
            <a:r>
              <a:rPr lang="en-US" dirty="0" smtClean="0">
                <a:latin typeface="+mn-lt"/>
              </a:rPr>
              <a:t> real </a:t>
            </a:r>
            <a:r>
              <a:rPr lang="en-US" dirty="0" err="1" smtClean="0">
                <a:latin typeface="+mn-lt"/>
              </a:rPr>
              <a:t>positif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coba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mengetahui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kebenaran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kinerja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TUJUAN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802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2438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>
                <a:latin typeface="Tahoma" pitchFamily="34" charset="0"/>
              </a:rPr>
              <a:t>Ilustrasi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Permasalahan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36606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>
                <a:latin typeface="Tahoma" pitchFamily="34" charset="0"/>
              </a:rPr>
              <a:t>Ilustrasi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Solusi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30" idx="3"/>
          </p:cNvCxnSpPr>
          <p:nvPr/>
        </p:nvCxnSpPr>
        <p:spPr bwMode="auto">
          <a:xfrm>
            <a:off x="3657600" y="3352800"/>
            <a:ext cx="911352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33528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hape 40"/>
          <p:cNvCxnSpPr/>
          <p:nvPr/>
        </p:nvCxnSpPr>
        <p:spPr bwMode="auto">
          <a:xfrm rot="10800000" flipV="1">
            <a:off x="4572000" y="27432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1151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1" animBg="1"/>
      <p:bldP spid="28" grpId="2" animBg="1"/>
      <p:bldP spid="30" grpId="0" animBg="1"/>
      <p:bldP spid="32" grpId="1" animBg="1"/>
      <p:bldP spid="32" grpId="2" animBg="1"/>
      <p:bldP spid="34" grpId="1" animBg="1"/>
      <p:bldP spid="3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Help Your Commander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Sphere </a:t>
            </a:r>
            <a:r>
              <a:rPr lang="en-US" dirty="0">
                <a:latin typeface="+mn-lt"/>
              </a:rPr>
              <a:t>Online Judge (SPOJ</a:t>
            </a:r>
            <a:r>
              <a:rPr lang="en-US" dirty="0" smtClean="0">
                <a:latin typeface="+mn-lt"/>
              </a:rPr>
              <a:t>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</a:t>
            </a:r>
            <a:r>
              <a:rPr lang="en-US" dirty="0">
                <a:latin typeface="+mn-lt"/>
                <a:hlinkClick r:id="rId2"/>
              </a:rPr>
              <a:t>http://www.spoj.com/problems/HELPCOMM</a:t>
            </a:r>
            <a:r>
              <a:rPr lang="en-US" dirty="0" smtClean="0">
                <a:latin typeface="+mn-lt"/>
                <a:hlinkClick r:id="rId2"/>
              </a:rPr>
              <a:t>/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PERMASALAHAN </a:t>
            </a:r>
          </a:p>
        </p:txBody>
      </p:sp>
    </p:spTree>
    <p:extLst>
      <p:ext uri="{BB962C8B-B14F-4D97-AF65-F5344CB8AC3E}">
        <p14:creationId xmlns:p14="http://schemas.microsoft.com/office/powerpoint/2010/main" val="2639891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Seorang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komandan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perang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baik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harus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mengambil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keputusan</a:t>
            </a:r>
            <a:r>
              <a:rPr lang="en-US" dirty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cepat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pada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saat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sama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menjadi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ahli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Komandan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harus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mendelegasikan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prajurit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beberapa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sehingga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musuh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terkejut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dikalahkan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Terdapat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beberapa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titik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strategis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medan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serta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beberapa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menghubungkan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titik-titik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tersebut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Terdapat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sebuah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menjadi</a:t>
            </a:r>
            <a:r>
              <a:rPr lang="en-US" dirty="0" smtClean="0">
                <a:latin typeface="+mn-lt"/>
              </a:rPr>
              <a:t> basis </a:t>
            </a:r>
            <a:r>
              <a:rPr lang="en-US" dirty="0" err="1" smtClean="0">
                <a:latin typeface="+mn-lt"/>
              </a:rPr>
              <a:t>operasi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Komandan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harus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mengetahui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jarak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terpendek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basis </a:t>
            </a:r>
            <a:r>
              <a:rPr lang="en-US" dirty="0" err="1" smtClean="0">
                <a:latin typeface="+mn-lt"/>
              </a:rPr>
              <a:t>operasi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titik-titik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strategis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DESKRIPSI PERMASALAHAN (1)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36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plate presentasi">
  <a:themeElements>
    <a:clrScheme name="Blueprint 9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6164EB"/>
      </a:hlink>
      <a:folHlink>
        <a:srgbClr val="B6CBD6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6164E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presentasi</Template>
  <TotalTime>7800</TotalTime>
  <Words>3670</Words>
  <Application>Microsoft Office PowerPoint</Application>
  <PresentationFormat>On-screen Show (4:3)</PresentationFormat>
  <Paragraphs>1749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PMingLiU</vt:lpstr>
      <vt:lpstr>Arial</vt:lpstr>
      <vt:lpstr>Arial Narrow</vt:lpstr>
      <vt:lpstr>Calibri</vt:lpstr>
      <vt:lpstr>Cambria Math</vt:lpstr>
      <vt:lpstr>Consolas</vt:lpstr>
      <vt:lpstr>Tahoma</vt:lpstr>
      <vt:lpstr>Times New Roman</vt:lpstr>
      <vt:lpstr>Trebuchet MS</vt:lpstr>
      <vt:lpstr>Wingdings</vt:lpstr>
      <vt:lpstr>template presentasi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Ivan Hendrajaya</dc:creator>
  <cp:lastModifiedBy>Ivan Hendrajaya</cp:lastModifiedBy>
  <dcterms:created xsi:type="dcterms:W3CDTF">2013-07-05T08:56:53Z</dcterms:created>
  <dcterms:modified xsi:type="dcterms:W3CDTF">2015-01-20T20:15:06Z</dcterms:modified>
</cp:coreProperties>
</file>