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6" r:id="rId2"/>
    <p:sldId id="257" r:id="rId3"/>
    <p:sldId id="336" r:id="rId4"/>
    <p:sldId id="261" r:id="rId5"/>
    <p:sldId id="268" r:id="rId6"/>
    <p:sldId id="263" r:id="rId7"/>
    <p:sldId id="262" r:id="rId8"/>
    <p:sldId id="264" r:id="rId9"/>
    <p:sldId id="25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0" r:id="rId67"/>
    <p:sldId id="325" r:id="rId68"/>
    <p:sldId id="327" r:id="rId69"/>
    <p:sldId id="328" r:id="rId70"/>
    <p:sldId id="329" r:id="rId71"/>
    <p:sldId id="330" r:id="rId72"/>
    <p:sldId id="259" r:id="rId73"/>
    <p:sldId id="331" r:id="rId74"/>
    <p:sldId id="332" r:id="rId75"/>
    <p:sldId id="337" r:id="rId76"/>
    <p:sldId id="338" r:id="rId77"/>
    <p:sldId id="260" r:id="rId78"/>
    <p:sldId id="333" r:id="rId79"/>
    <p:sldId id="334" r:id="rId80"/>
    <p:sldId id="335" r:id="rId81"/>
    <p:sldId id="340" r:id="rId82"/>
    <p:sldId id="342" r:id="rId83"/>
    <p:sldId id="346" r:id="rId84"/>
    <p:sldId id="347" r:id="rId85"/>
    <p:sldId id="343" r:id="rId86"/>
    <p:sldId id="344" r:id="rId87"/>
    <p:sldId id="348" r:id="rId88"/>
    <p:sldId id="351" r:id="rId89"/>
    <p:sldId id="349" r:id="rId90"/>
    <p:sldId id="350" r:id="rId91"/>
    <p:sldId id="352" r:id="rId92"/>
    <p:sldId id="35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1" autoAdjust="0"/>
    <p:restoredTop sz="93122" autoAdjust="0"/>
  </p:normalViewPr>
  <p:slideViewPr>
    <p:cSldViewPr snapToGrid="0">
      <p:cViewPr varScale="1">
        <p:scale>
          <a:sx n="67" d="100"/>
          <a:sy n="67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running time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Sheet1!$C$2:$C$16</c:f>
              <c:numCache>
                <c:formatCode>General</c:formatCode>
                <c:ptCount val="15"/>
                <c:pt idx="0">
                  <c:v>0.64</c:v>
                </c:pt>
                <c:pt idx="1">
                  <c:v>0.71</c:v>
                </c:pt>
                <c:pt idx="2">
                  <c:v>0.65</c:v>
                </c:pt>
                <c:pt idx="3">
                  <c:v>0.64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0.65</c:v>
                </c:pt>
                <c:pt idx="9">
                  <c:v>0.64</c:v>
                </c:pt>
                <c:pt idx="10">
                  <c:v>0.64</c:v>
                </c:pt>
                <c:pt idx="11">
                  <c:v>0.65</c:v>
                </c:pt>
                <c:pt idx="12">
                  <c:v>0.71</c:v>
                </c:pt>
                <c:pt idx="13">
                  <c:v>0.68</c:v>
                </c:pt>
                <c:pt idx="1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-940635568"/>
        <c:axId val="-940641008"/>
      </c:barChart>
      <c:lineChart>
        <c:grouping val="standard"/>
        <c:varyColors val="0"/>
        <c:ser>
          <c:idx val="1"/>
          <c:order val="1"/>
          <c:tx>
            <c:v>min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</c:f>
              <c:numCache>
                <c:formatCode>General</c:formatCode>
                <c:ptCount val="15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v>max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Sheet1!$G$2:$G$16</c:f>
              <c:numCache>
                <c:formatCode>General</c:formatCode>
                <c:ptCount val="15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0.71</c:v>
                </c:pt>
                <c:pt idx="9">
                  <c:v>0.71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  <c:pt idx="13">
                  <c:v>0.71</c:v>
                </c:pt>
                <c:pt idx="14">
                  <c:v>0.71</c:v>
                </c:pt>
              </c:numCache>
            </c:numRef>
          </c:val>
          <c:smooth val="0"/>
        </c:ser>
        <c:ser>
          <c:idx val="3"/>
          <c:order val="3"/>
          <c:tx>
            <c:v>avg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0.65466666666666662</c:v>
                </c:pt>
                <c:pt idx="1">
                  <c:v>0.65466666666666662</c:v>
                </c:pt>
                <c:pt idx="2">
                  <c:v>0.65466666666666662</c:v>
                </c:pt>
                <c:pt idx="3">
                  <c:v>0.65466666666666662</c:v>
                </c:pt>
                <c:pt idx="4">
                  <c:v>0.65466666666666662</c:v>
                </c:pt>
                <c:pt idx="5">
                  <c:v>0.65466666666666662</c:v>
                </c:pt>
                <c:pt idx="6">
                  <c:v>0.65466666666666662</c:v>
                </c:pt>
                <c:pt idx="7">
                  <c:v>0.65466666666666662</c:v>
                </c:pt>
                <c:pt idx="8">
                  <c:v>0.65466666666666662</c:v>
                </c:pt>
                <c:pt idx="9">
                  <c:v>0.65466666666666662</c:v>
                </c:pt>
                <c:pt idx="10">
                  <c:v>0.65466666666666662</c:v>
                </c:pt>
                <c:pt idx="11">
                  <c:v>0.65466666666666662</c:v>
                </c:pt>
                <c:pt idx="12">
                  <c:v>0.65466666666666662</c:v>
                </c:pt>
                <c:pt idx="13">
                  <c:v>0.65466666666666662</c:v>
                </c:pt>
                <c:pt idx="14">
                  <c:v>0.65466666666666662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40635568"/>
        <c:axId val="-940641008"/>
      </c:lineChart>
      <c:catAx>
        <c:axId val="-94063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percobaan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40641008"/>
        <c:crosses val="autoZero"/>
        <c:auto val="1"/>
        <c:lblAlgn val="ctr"/>
        <c:lblOffset val="100"/>
        <c:noMultiLvlLbl val="0"/>
      </c:catAx>
      <c:valAx>
        <c:axId val="-9406410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4063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30950906567178"/>
          <c:y val="5.299927728258251E-2"/>
          <c:w val="0.78063492551625613"/>
          <c:h val="0.68172283692194457"/>
        </c:manualLayout>
      </c:layout>
      <c:barChart>
        <c:barDir val="col"/>
        <c:grouping val="clustered"/>
        <c:varyColors val="0"/>
        <c:ser>
          <c:idx val="0"/>
          <c:order val="0"/>
          <c:tx>
            <c:v>rata-rata 50 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3.9176071741032374E-2"/>
                  <c:y val="-7.18412802566345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</c:trendlineLbl>
          </c:trendline>
          <c:cat>
            <c:strRef>
              <c:f>Sheet4!$B$2:$J$2</c:f>
              <c:strCache>
                <c:ptCount val="9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  <c:pt idx="8">
                  <c:v>10^9</c:v>
                </c:pt>
              </c:strCache>
            </c:strRef>
          </c:cat>
          <c:val>
            <c:numRef>
              <c:f>Sheet4!$B$54:$J$54</c:f>
              <c:numCache>
                <c:formatCode>General</c:formatCode>
                <c:ptCount val="9"/>
                <c:pt idx="0">
                  <c:v>9.1999999999999998E-2</c:v>
                </c:pt>
                <c:pt idx="1">
                  <c:v>9.6599999999999978E-2</c:v>
                </c:pt>
                <c:pt idx="2">
                  <c:v>0.10220000000000001</c:v>
                </c:pt>
                <c:pt idx="3">
                  <c:v>0.10379999999999998</c:v>
                </c:pt>
                <c:pt idx="4">
                  <c:v>9.8400000000000001E-2</c:v>
                </c:pt>
                <c:pt idx="5">
                  <c:v>0.10639999999999997</c:v>
                </c:pt>
                <c:pt idx="6">
                  <c:v>0.10799999999999998</c:v>
                </c:pt>
                <c:pt idx="7">
                  <c:v>0.12500000000000003</c:v>
                </c:pt>
                <c:pt idx="8">
                  <c:v>0.12899999999999998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9754288"/>
        <c:axId val="-9397559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MAX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Sheet4!$B$55:$J$55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0.11</c:v>
                      </c:pt>
                      <c:pt idx="1">
                        <c:v>0.13</c:v>
                      </c:pt>
                      <c:pt idx="2">
                        <c:v>0.15</c:v>
                      </c:pt>
                      <c:pt idx="3">
                        <c:v>0.16</c:v>
                      </c:pt>
                      <c:pt idx="4">
                        <c:v>0.12</c:v>
                      </c:pt>
                      <c:pt idx="5">
                        <c:v>0.14000000000000001</c:v>
                      </c:pt>
                      <c:pt idx="6">
                        <c:v>0.2</c:v>
                      </c:pt>
                      <c:pt idx="7">
                        <c:v>0.26</c:v>
                      </c:pt>
                      <c:pt idx="8">
                        <c:v>0.17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v>MIN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Sheet4!$B$56:$J$56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7.0000000000000007E-2</c:v>
                      </c:pt>
                      <c:pt idx="1">
                        <c:v>0.08</c:v>
                      </c:pt>
                      <c:pt idx="2">
                        <c:v>7.0000000000000007E-2</c:v>
                      </c:pt>
                      <c:pt idx="3">
                        <c:v>0.08</c:v>
                      </c:pt>
                      <c:pt idx="4">
                        <c:v>0.08</c:v>
                      </c:pt>
                      <c:pt idx="5">
                        <c:v>0.09</c:v>
                      </c:pt>
                      <c:pt idx="6">
                        <c:v>0.08</c:v>
                      </c:pt>
                      <c:pt idx="7">
                        <c:v>0.09</c:v>
                      </c:pt>
                      <c:pt idx="8">
                        <c:v>0.1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93975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string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39755920"/>
        <c:crosses val="autoZero"/>
        <c:auto val="1"/>
        <c:lblAlgn val="ctr"/>
        <c:lblOffset val="100"/>
        <c:noMultiLvlLbl val="0"/>
      </c:catAx>
      <c:valAx>
        <c:axId val="-9397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397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0004761823777"/>
          <c:y val="6.5986802639472111E-2"/>
          <c:w val="0.77320312012834247"/>
          <c:h val="0.632402968225252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Sheet5!$B$2:$K$2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Sheet5!$B$54:$K$54</c:f>
              <c:numCache>
                <c:formatCode>General</c:formatCode>
                <c:ptCount val="10"/>
                <c:pt idx="0">
                  <c:v>0.10099999999999999</c:v>
                </c:pt>
                <c:pt idx="1">
                  <c:v>0.10580000000000001</c:v>
                </c:pt>
                <c:pt idx="2">
                  <c:v>0.10519999999999997</c:v>
                </c:pt>
                <c:pt idx="3">
                  <c:v>0.10980000000000004</c:v>
                </c:pt>
                <c:pt idx="4">
                  <c:v>0.11720000000000004</c:v>
                </c:pt>
                <c:pt idx="5">
                  <c:v>0.12300000000000005</c:v>
                </c:pt>
                <c:pt idx="6">
                  <c:v>0.13279999999999997</c:v>
                </c:pt>
                <c:pt idx="7">
                  <c:v>0.14600000000000002</c:v>
                </c:pt>
                <c:pt idx="8">
                  <c:v>0.15780000000000005</c:v>
                </c:pt>
                <c:pt idx="9">
                  <c:v>0.17240000000000005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9757008"/>
        <c:axId val="-93976081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Sheet5!$B$55:$K$55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0.08</c:v>
                      </c:pt>
                      <c:pt idx="1">
                        <c:v>0.09</c:v>
                      </c:pt>
                      <c:pt idx="2">
                        <c:v>0.09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0.12</c:v>
                      </c:pt>
                      <c:pt idx="7">
                        <c:v>0.12</c:v>
                      </c:pt>
                      <c:pt idx="8">
                        <c:v>0.14000000000000001</c:v>
                      </c:pt>
                      <c:pt idx="9">
                        <c:v>0.15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Sheet5!$B$56:$K$56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0.13</c:v>
                      </c:pt>
                      <c:pt idx="1">
                        <c:v>0.13</c:v>
                      </c:pt>
                      <c:pt idx="2">
                        <c:v>0.13</c:v>
                      </c:pt>
                      <c:pt idx="3">
                        <c:v>0.15</c:v>
                      </c:pt>
                      <c:pt idx="4">
                        <c:v>0.17</c:v>
                      </c:pt>
                      <c:pt idx="5">
                        <c:v>0.15</c:v>
                      </c:pt>
                      <c:pt idx="6">
                        <c:v>0.22</c:v>
                      </c:pt>
                      <c:pt idx="7">
                        <c:v>0.2</c:v>
                      </c:pt>
                      <c:pt idx="8">
                        <c:v>0.19</c:v>
                      </c:pt>
                      <c:pt idx="9">
                        <c:v>0.22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93975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</a:t>
                </a:r>
                <a:r>
                  <a:rPr lang="en-US" i="1"/>
                  <a:t>regular</a:t>
                </a:r>
                <a:r>
                  <a:rPr lang="en-US" i="1" baseline="0"/>
                  <a:t> expression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39760816"/>
        <c:crosses val="autoZero"/>
        <c:auto val="1"/>
        <c:lblAlgn val="ctr"/>
        <c:lblOffset val="100"/>
        <c:noMultiLvlLbl val="0"/>
      </c:catAx>
      <c:valAx>
        <c:axId val="-93976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9397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33397958084614"/>
          <c:y val="0.89876953743109644"/>
          <c:w val="0.60933175739641621"/>
          <c:h val="0.10123046256890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EBCF2031-683B-4FD9-B258-CAE543547B57}" type="presOf" srcId="{3C473ECA-3F5C-4357-B851-F7A8D3096619}" destId="{F5D83687-4C88-4160-8DA3-696E40FFEC99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DAC20CE8-3A17-4785-9BB4-CB7AF691BEE4}" type="presOf" srcId="{9C075566-A821-46EF-8984-799E9B9B4378}" destId="{AFCAE0F8-E9E4-47BD-AE40-451E9B9625C0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BB941E23-DE58-49B1-83A6-488AFDFB1991}" type="presOf" srcId="{784CA9F9-647E-40D4-9C10-D268A79E7B2A}" destId="{8804AB6B-2E27-4070-A994-45466003B94E}" srcOrd="0" destOrd="0" presId="urn:microsoft.com/office/officeart/2005/8/layout/hChevron3"/>
    <dgm:cxn modelId="{B4DD2EC4-B9BB-42BD-939C-36C5FCA15CCA}" type="presOf" srcId="{42886C1E-1D79-4332-865C-9A5847A4A505}" destId="{3CF20EC0-33EC-45C1-9833-FC3919D52B92}" srcOrd="0" destOrd="0" presId="urn:microsoft.com/office/officeart/2005/8/layout/hChevron3"/>
    <dgm:cxn modelId="{6E4F6CA5-A75E-4C51-8BFC-860CDC3E555A}" type="presOf" srcId="{987C8862-CA2F-4F89-9352-20094804A32F}" destId="{E96D8E38-7771-4077-9A29-CEC3AC998AEF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D2FC70B0-9ECA-47CB-8910-A403333B63BC}" type="presParOf" srcId="{3CF20EC0-33EC-45C1-9833-FC3919D52B92}" destId="{E96D8E38-7771-4077-9A29-CEC3AC998AEF}" srcOrd="0" destOrd="0" presId="urn:microsoft.com/office/officeart/2005/8/layout/hChevron3"/>
    <dgm:cxn modelId="{F3B7305A-6435-4C4A-BEE4-0989704AD1D5}" type="presParOf" srcId="{3CF20EC0-33EC-45C1-9833-FC3919D52B92}" destId="{E5880003-AF57-45AC-8098-457EAEB8BAA4}" srcOrd="1" destOrd="0" presId="urn:microsoft.com/office/officeart/2005/8/layout/hChevron3"/>
    <dgm:cxn modelId="{03364517-06A9-4B47-AD2A-36B5D213D061}" type="presParOf" srcId="{3CF20EC0-33EC-45C1-9833-FC3919D52B92}" destId="{F5D83687-4C88-4160-8DA3-696E40FFEC99}" srcOrd="2" destOrd="0" presId="urn:microsoft.com/office/officeart/2005/8/layout/hChevron3"/>
    <dgm:cxn modelId="{6A62FF11-D60B-4BEA-86C5-7EDCA25191A7}" type="presParOf" srcId="{3CF20EC0-33EC-45C1-9833-FC3919D52B92}" destId="{61F542B4-2753-4C7F-906E-54BFA79D3C0A}" srcOrd="3" destOrd="0" presId="urn:microsoft.com/office/officeart/2005/8/layout/hChevron3"/>
    <dgm:cxn modelId="{83AEED18-51B7-4768-BCC3-62E201DC21A9}" type="presParOf" srcId="{3CF20EC0-33EC-45C1-9833-FC3919D52B92}" destId="{8804AB6B-2E27-4070-A994-45466003B94E}" srcOrd="4" destOrd="0" presId="urn:microsoft.com/office/officeart/2005/8/layout/hChevron3"/>
    <dgm:cxn modelId="{FC931013-5F5C-426D-B375-4D6D0D6E344C}" type="presParOf" srcId="{3CF20EC0-33EC-45C1-9833-FC3919D52B92}" destId="{E43E4D79-05AD-4BE1-AEE9-481E41D5D473}" srcOrd="5" destOrd="0" presId="urn:microsoft.com/office/officeart/2005/8/layout/hChevron3"/>
    <dgm:cxn modelId="{BC2886C6-B11D-40FE-A0B7-707C4843DA7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FFD3D-3FCB-480C-BB08-D1DC67D3A075}" type="presOf" srcId="{784CA9F9-647E-40D4-9C10-D268A79E7B2A}" destId="{8804AB6B-2E27-4070-A994-45466003B94E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E48AAFA-609C-498E-B5E0-C1139CF4FB5D}" type="presOf" srcId="{987C8862-CA2F-4F89-9352-20094804A32F}" destId="{E96D8E38-7771-4077-9A29-CEC3AC998AEF}" srcOrd="0" destOrd="0" presId="urn:microsoft.com/office/officeart/2005/8/layout/hChevron3"/>
    <dgm:cxn modelId="{12783C19-2412-4EAA-9F83-9BD4D4FD600A}" type="presOf" srcId="{42886C1E-1D79-4332-865C-9A5847A4A505}" destId="{3CF20EC0-33EC-45C1-9833-FC3919D52B92}" srcOrd="0" destOrd="0" presId="urn:microsoft.com/office/officeart/2005/8/layout/hChevron3"/>
    <dgm:cxn modelId="{E174BAF2-C5C8-4AC0-9CDF-70FAA6A13296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DB79BE05-6E7E-4F1A-9508-6A9B366A8DF2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9608886-CB9A-48B7-93FD-A1FBF34E3F69}" type="presParOf" srcId="{3CF20EC0-33EC-45C1-9833-FC3919D52B92}" destId="{E96D8E38-7771-4077-9A29-CEC3AC998AEF}" srcOrd="0" destOrd="0" presId="urn:microsoft.com/office/officeart/2005/8/layout/hChevron3"/>
    <dgm:cxn modelId="{945468AE-554D-49E2-AA77-836141FBD686}" type="presParOf" srcId="{3CF20EC0-33EC-45C1-9833-FC3919D52B92}" destId="{E5880003-AF57-45AC-8098-457EAEB8BAA4}" srcOrd="1" destOrd="0" presId="urn:microsoft.com/office/officeart/2005/8/layout/hChevron3"/>
    <dgm:cxn modelId="{A1C861B9-B9BE-4386-8062-E975956F24CE}" type="presParOf" srcId="{3CF20EC0-33EC-45C1-9833-FC3919D52B92}" destId="{F5D83687-4C88-4160-8DA3-696E40FFEC99}" srcOrd="2" destOrd="0" presId="urn:microsoft.com/office/officeart/2005/8/layout/hChevron3"/>
    <dgm:cxn modelId="{592E11BF-49D9-4255-B588-22579F37DB6A}" type="presParOf" srcId="{3CF20EC0-33EC-45C1-9833-FC3919D52B92}" destId="{61F542B4-2753-4C7F-906E-54BFA79D3C0A}" srcOrd="3" destOrd="0" presId="urn:microsoft.com/office/officeart/2005/8/layout/hChevron3"/>
    <dgm:cxn modelId="{57487209-F8BC-4839-A100-DF83EEE54AED}" type="presParOf" srcId="{3CF20EC0-33EC-45C1-9833-FC3919D52B92}" destId="{8804AB6B-2E27-4070-A994-45466003B94E}" srcOrd="4" destOrd="0" presId="urn:microsoft.com/office/officeart/2005/8/layout/hChevron3"/>
    <dgm:cxn modelId="{0EA2054E-918C-4F83-A9C6-089749CCFAB0}" type="presParOf" srcId="{3CF20EC0-33EC-45C1-9833-FC3919D52B92}" destId="{E43E4D79-05AD-4BE1-AEE9-481E41D5D473}" srcOrd="5" destOrd="0" presId="urn:microsoft.com/office/officeart/2005/8/layout/hChevron3"/>
    <dgm:cxn modelId="{6C3322DD-D6BF-4593-8EB6-3527DCC5DAE6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1B0B51E-A2DC-41F2-9070-BABA05182479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332A1122-9BF0-4C25-BD20-0BB4B4C4BC41}" type="presOf" srcId="{987C8862-CA2F-4F89-9352-20094804A32F}" destId="{E96D8E38-7771-4077-9A29-CEC3AC998AEF}" srcOrd="0" destOrd="0" presId="urn:microsoft.com/office/officeart/2005/8/layout/hChevron3"/>
    <dgm:cxn modelId="{8EDDF0A4-8691-4309-B1FB-BFFA2515ECAE}" type="presOf" srcId="{784CA9F9-647E-40D4-9C10-D268A79E7B2A}" destId="{8804AB6B-2E27-4070-A994-45466003B94E}" srcOrd="0" destOrd="0" presId="urn:microsoft.com/office/officeart/2005/8/layout/hChevron3"/>
    <dgm:cxn modelId="{D9D4658A-338E-4AB6-A57D-7AC12AF2F046}" type="presOf" srcId="{42886C1E-1D79-4332-865C-9A5847A4A505}" destId="{3CF20EC0-33EC-45C1-9833-FC3919D52B92}" srcOrd="0" destOrd="0" presId="urn:microsoft.com/office/officeart/2005/8/layout/hChevron3"/>
    <dgm:cxn modelId="{0A59DE2A-CDB4-4D6A-A5EB-A7830C28F3C1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1AEE31D-137C-4FBE-B7B6-B41EADCD747B}" type="presParOf" srcId="{3CF20EC0-33EC-45C1-9833-FC3919D52B92}" destId="{E96D8E38-7771-4077-9A29-CEC3AC998AEF}" srcOrd="0" destOrd="0" presId="urn:microsoft.com/office/officeart/2005/8/layout/hChevron3"/>
    <dgm:cxn modelId="{2F5389E8-6A20-4D76-890B-F1D75DFAEC73}" type="presParOf" srcId="{3CF20EC0-33EC-45C1-9833-FC3919D52B92}" destId="{E5880003-AF57-45AC-8098-457EAEB8BAA4}" srcOrd="1" destOrd="0" presId="urn:microsoft.com/office/officeart/2005/8/layout/hChevron3"/>
    <dgm:cxn modelId="{4F9AE62D-A51F-4516-91C1-6F003CE5E3A8}" type="presParOf" srcId="{3CF20EC0-33EC-45C1-9833-FC3919D52B92}" destId="{F5D83687-4C88-4160-8DA3-696E40FFEC99}" srcOrd="2" destOrd="0" presId="urn:microsoft.com/office/officeart/2005/8/layout/hChevron3"/>
    <dgm:cxn modelId="{3685C89C-2DC1-447B-B1A1-C3D03F39BC42}" type="presParOf" srcId="{3CF20EC0-33EC-45C1-9833-FC3919D52B92}" destId="{61F542B4-2753-4C7F-906E-54BFA79D3C0A}" srcOrd="3" destOrd="0" presId="urn:microsoft.com/office/officeart/2005/8/layout/hChevron3"/>
    <dgm:cxn modelId="{A8CA0848-12BB-4A65-9F9D-F1455E4B41CB}" type="presParOf" srcId="{3CF20EC0-33EC-45C1-9833-FC3919D52B92}" destId="{8804AB6B-2E27-4070-A994-45466003B94E}" srcOrd="4" destOrd="0" presId="urn:microsoft.com/office/officeart/2005/8/layout/hChevron3"/>
    <dgm:cxn modelId="{2F2CC652-D6E0-45B1-A63A-1BE5B57A1EC2}" type="presParOf" srcId="{3CF20EC0-33EC-45C1-9833-FC3919D52B92}" destId="{E43E4D79-05AD-4BE1-AEE9-481E41D5D473}" srcOrd="5" destOrd="0" presId="urn:microsoft.com/office/officeart/2005/8/layout/hChevron3"/>
    <dgm:cxn modelId="{DC4718E1-76E9-4E7F-8E1B-CB266E6F39D8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8097AA4-0606-423E-A33B-D40DA1E582CE}" type="presOf" srcId="{784CA9F9-647E-40D4-9C10-D268A79E7B2A}" destId="{8804AB6B-2E27-4070-A994-45466003B94E}" srcOrd="0" destOrd="0" presId="urn:microsoft.com/office/officeart/2005/8/layout/hChevron3"/>
    <dgm:cxn modelId="{3BC8A358-DE41-4811-9F9E-025173905778}" type="presOf" srcId="{987C8862-CA2F-4F89-9352-20094804A32F}" destId="{E96D8E38-7771-4077-9A29-CEC3AC998AEF}" srcOrd="0" destOrd="0" presId="urn:microsoft.com/office/officeart/2005/8/layout/hChevron3"/>
    <dgm:cxn modelId="{3FC95AAB-3E00-4507-8D04-D06779EA8480}" type="presOf" srcId="{42886C1E-1D79-4332-865C-9A5847A4A505}" destId="{3CF20EC0-33EC-45C1-9833-FC3919D52B92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72E39349-DAD1-4DA2-BC35-164178F66C91}" type="presOf" srcId="{3C473ECA-3F5C-4357-B851-F7A8D3096619}" destId="{F5D83687-4C88-4160-8DA3-696E40FFEC99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5BF6F6B-FAB2-4B39-B37F-C2841255E98D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98480A4A-8077-4D1F-A89C-3609E4554E7C}" type="presParOf" srcId="{3CF20EC0-33EC-45C1-9833-FC3919D52B92}" destId="{E96D8E38-7771-4077-9A29-CEC3AC998AEF}" srcOrd="0" destOrd="0" presId="urn:microsoft.com/office/officeart/2005/8/layout/hChevron3"/>
    <dgm:cxn modelId="{142FF07B-EB37-462E-88A3-A73B07758D9B}" type="presParOf" srcId="{3CF20EC0-33EC-45C1-9833-FC3919D52B92}" destId="{E5880003-AF57-45AC-8098-457EAEB8BAA4}" srcOrd="1" destOrd="0" presId="urn:microsoft.com/office/officeart/2005/8/layout/hChevron3"/>
    <dgm:cxn modelId="{64CC1CEF-6AD5-4252-849B-C7340CD4B97F}" type="presParOf" srcId="{3CF20EC0-33EC-45C1-9833-FC3919D52B92}" destId="{F5D83687-4C88-4160-8DA3-696E40FFEC99}" srcOrd="2" destOrd="0" presId="urn:microsoft.com/office/officeart/2005/8/layout/hChevron3"/>
    <dgm:cxn modelId="{A3B44B8D-DC4A-42C3-B48A-48D54F9C971E}" type="presParOf" srcId="{3CF20EC0-33EC-45C1-9833-FC3919D52B92}" destId="{61F542B4-2753-4C7F-906E-54BFA79D3C0A}" srcOrd="3" destOrd="0" presId="urn:microsoft.com/office/officeart/2005/8/layout/hChevron3"/>
    <dgm:cxn modelId="{D4C75937-FA87-4AD2-8D70-F588175B2F4E}" type="presParOf" srcId="{3CF20EC0-33EC-45C1-9833-FC3919D52B92}" destId="{8804AB6B-2E27-4070-A994-45466003B94E}" srcOrd="4" destOrd="0" presId="urn:microsoft.com/office/officeart/2005/8/layout/hChevron3"/>
    <dgm:cxn modelId="{B42E1D00-8F36-4328-9940-D474959C4F90}" type="presParOf" srcId="{3CF20EC0-33EC-45C1-9833-FC3919D52B92}" destId="{E43E4D79-05AD-4BE1-AEE9-481E41D5D473}" srcOrd="5" destOrd="0" presId="urn:microsoft.com/office/officeart/2005/8/layout/hChevron3"/>
    <dgm:cxn modelId="{FAA64761-E258-489C-A868-81458906F21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A68F10A-C915-487F-B09F-480858E0C389}" type="presOf" srcId="{3C473ECA-3F5C-4357-B851-F7A8D3096619}" destId="{F5D83687-4C88-4160-8DA3-696E40FFEC99}" srcOrd="0" destOrd="0" presId="urn:microsoft.com/office/officeart/2005/8/layout/hChevron3"/>
    <dgm:cxn modelId="{29BD5E48-9D50-460D-BAEF-8F11F3E6FBE1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6EA616E-2EEA-4475-A031-E8823235373B}" type="presOf" srcId="{42886C1E-1D79-4332-865C-9A5847A4A505}" destId="{3CF20EC0-33EC-45C1-9833-FC3919D52B92}" srcOrd="0" destOrd="0" presId="urn:microsoft.com/office/officeart/2005/8/layout/hChevron3"/>
    <dgm:cxn modelId="{ED7A13E7-07E2-4A48-99C6-2124CDCAC5BE}" type="presOf" srcId="{784CA9F9-647E-40D4-9C10-D268A79E7B2A}" destId="{8804AB6B-2E27-4070-A994-45466003B94E}" srcOrd="0" destOrd="0" presId="urn:microsoft.com/office/officeart/2005/8/layout/hChevron3"/>
    <dgm:cxn modelId="{518F53BD-47C8-4B0F-A65A-6F2AAC361E6D}" type="presOf" srcId="{9C075566-A821-46EF-8984-799E9B9B4378}" destId="{AFCAE0F8-E9E4-47BD-AE40-451E9B9625C0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F06CDDF7-0AD8-4348-8C19-35035EFE5065}" type="presParOf" srcId="{3CF20EC0-33EC-45C1-9833-FC3919D52B92}" destId="{E96D8E38-7771-4077-9A29-CEC3AC998AEF}" srcOrd="0" destOrd="0" presId="urn:microsoft.com/office/officeart/2005/8/layout/hChevron3"/>
    <dgm:cxn modelId="{7ED91159-A88B-4C62-BCBA-B869B3E636A3}" type="presParOf" srcId="{3CF20EC0-33EC-45C1-9833-FC3919D52B92}" destId="{E5880003-AF57-45AC-8098-457EAEB8BAA4}" srcOrd="1" destOrd="0" presId="urn:microsoft.com/office/officeart/2005/8/layout/hChevron3"/>
    <dgm:cxn modelId="{FF1E9C41-3CFF-40C2-9CEF-9D5482DECBB1}" type="presParOf" srcId="{3CF20EC0-33EC-45C1-9833-FC3919D52B92}" destId="{F5D83687-4C88-4160-8DA3-696E40FFEC99}" srcOrd="2" destOrd="0" presId="urn:microsoft.com/office/officeart/2005/8/layout/hChevron3"/>
    <dgm:cxn modelId="{AD725000-A21F-4A1E-AAE6-432FBED319C7}" type="presParOf" srcId="{3CF20EC0-33EC-45C1-9833-FC3919D52B92}" destId="{61F542B4-2753-4C7F-906E-54BFA79D3C0A}" srcOrd="3" destOrd="0" presId="urn:microsoft.com/office/officeart/2005/8/layout/hChevron3"/>
    <dgm:cxn modelId="{9EE1C72B-3716-4CEA-9C14-DBB0E043BFD1}" type="presParOf" srcId="{3CF20EC0-33EC-45C1-9833-FC3919D52B92}" destId="{8804AB6B-2E27-4070-A994-45466003B94E}" srcOrd="4" destOrd="0" presId="urn:microsoft.com/office/officeart/2005/8/layout/hChevron3"/>
    <dgm:cxn modelId="{819D8429-DCFD-4730-BF46-EA153BECDE95}" type="presParOf" srcId="{3CF20EC0-33EC-45C1-9833-FC3919D52B92}" destId="{E43E4D79-05AD-4BE1-AEE9-481E41D5D473}" srcOrd="5" destOrd="0" presId="urn:microsoft.com/office/officeart/2005/8/layout/hChevron3"/>
    <dgm:cxn modelId="{E5EE0567-6120-4334-8503-684B4A3CA5BF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8D5-C3A0-42B3-B6A8-1E34DB57BB2D}" type="datetimeFigureOut">
              <a:rPr lang="id-ID" smtClean="0"/>
              <a:t>23/07/2015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25CA-FB80-4CCE-9E93-998D88F4A5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1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25CA-FB80-4CCE-9E93-998D88F4A59C}" type="slidenum">
              <a:rPr lang="id-ID" smtClean="0"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83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CAEA9-1AA3-4BCD-8B76-5859A329BB6F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CT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25828"/>
            <a:ext cx="10058400" cy="2581148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 smtClean="0"/>
              <a:t>Implementasi</a:t>
            </a:r>
            <a:r>
              <a:rPr lang="en-US" sz="4400" dirty="0" smtClean="0"/>
              <a:t> Model Deterministic Finite Automaton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Interpretasi</a:t>
            </a:r>
            <a:r>
              <a:rPr lang="en-US" sz="4400" dirty="0" smtClean="0"/>
              <a:t> Regular Expression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Kasus</a:t>
            </a:r>
            <a:r>
              <a:rPr lang="en-US" sz="4400" dirty="0" smtClean="0"/>
              <a:t> </a:t>
            </a:r>
            <a:r>
              <a:rPr lang="en-US" sz="4400" dirty="0" err="1" smtClean="0"/>
              <a:t>Permasalahan</a:t>
            </a:r>
            <a:r>
              <a:rPr lang="en-US" sz="4400" dirty="0" smtClean="0"/>
              <a:t> SPOJ </a:t>
            </a:r>
            <a:r>
              <a:rPr lang="en-US" sz="4400" dirty="0" err="1" smtClean="0"/>
              <a:t>Klasik</a:t>
            </a:r>
            <a:r>
              <a:rPr lang="en-US" sz="4400" dirty="0" smtClean="0"/>
              <a:t> 10354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1499"/>
            <a:ext cx="3982720" cy="1409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Penyusun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Tugas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Akhir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Muhammad 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unus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Bahari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NRP. 5111100079</a:t>
            </a: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686" y="292100"/>
            <a:ext cx="43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- </a:t>
            </a:r>
            <a:r>
              <a:rPr lang="id-ID" sz="2400" dirty="0" smtClean="0"/>
              <a:t>KI141502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3300" y="4381499"/>
            <a:ext cx="5072380" cy="140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Dosen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Pembimbing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Arya </a:t>
            </a:r>
            <a:r>
              <a:rPr lang="en-US" sz="1800" b="1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udhi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Wijaya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r">
              <a:lnSpc>
                <a:spcPct val="100000"/>
              </a:lnSpc>
            </a:pP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Rully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Soelaiman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i="1" dirty="0" smtClean="0"/>
              <a:t>Regular Expression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18287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Preproses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7174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Regular </a:t>
            </a:r>
            <a:r>
              <a:rPr lang="en-US" dirty="0" err="1" smtClean="0"/>
              <a:t>Expressuion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1740" y="39956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2870" y="39780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Model DFA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4000" y="40034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4980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867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38670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749799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3105" y="35701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2315"/>
            <a:ext cx="10058400" cy="1450757"/>
          </a:xfrm>
        </p:spPr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670474" cy="4023360"/>
          </a:xfrm>
        </p:spPr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N </a:t>
            </a:r>
            <a:r>
              <a:rPr lang="en-US" dirty="0" err="1" smtClean="0"/>
              <a:t>dan</a:t>
            </a:r>
            <a:r>
              <a:rPr lang="en-US" dirty="0" smtClean="0"/>
              <a:t> N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i="1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0508" y="1845734"/>
            <a:ext cx="4780622" cy="2400657"/>
            <a:chOff x="382571" y="3332168"/>
            <a:chExt cx="4780622" cy="2400657"/>
          </a:xfrm>
        </p:grpSpPr>
        <p:sp>
          <p:nvSpPr>
            <p:cNvPr id="25" name="Oval 24"/>
            <p:cNvSpPr/>
            <p:nvPr/>
          </p:nvSpPr>
          <p:spPr>
            <a:xfrm>
              <a:off x="18681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" name="Oval 23"/>
            <p:cNvSpPr/>
            <p:nvPr/>
          </p:nvSpPr>
          <p:spPr>
            <a:xfrm>
              <a:off x="14363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Oval 19"/>
            <p:cNvSpPr/>
            <p:nvPr/>
          </p:nvSpPr>
          <p:spPr>
            <a:xfrm>
              <a:off x="1438930" y="34882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" name="Straight Arrow Connector 7"/>
            <p:cNvCxnSpPr>
              <a:stCxn id="27" idx="1"/>
            </p:cNvCxnSpPr>
            <p:nvPr/>
          </p:nvCxnSpPr>
          <p:spPr>
            <a:xfrm flipH="1" flipV="1">
              <a:off x="1782602" y="4241864"/>
              <a:ext cx="1139913" cy="51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32492" y="3825519"/>
              <a:ext cx="1742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Banyak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Kasus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Uji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2515" y="4567513"/>
              <a:ext cx="22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Regular Expression </a:t>
              </a:r>
              <a:r>
                <a:rPr lang="en-US" u="sng" dirty="0" smtClean="0"/>
                <a:t>RE</a:t>
              </a:r>
              <a:endParaRPr lang="en-US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3562" y="419956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Bilangan</a:t>
              </a:r>
              <a:r>
                <a:rPr lang="en-US" u="sng" dirty="0" smtClean="0"/>
                <a:t> </a:t>
              </a:r>
              <a:r>
                <a:rPr lang="en-US" i="1" u="sng" dirty="0" smtClean="0"/>
                <a:t>L</a:t>
              </a:r>
              <a:endParaRPr lang="en-US" u="sng" dirty="0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flipH="1" flipV="1">
              <a:off x="2235945" y="4194851"/>
              <a:ext cx="647617" cy="18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868190" y="3687169"/>
              <a:ext cx="978555" cy="27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 Brace 40"/>
            <p:cNvSpPr/>
            <p:nvPr/>
          </p:nvSpPr>
          <p:spPr>
            <a:xfrm>
              <a:off x="1193205" y="4047239"/>
              <a:ext cx="216158" cy="1505428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71" y="4514172"/>
              <a:ext cx="1003955" cy="4611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 </a:t>
              </a:r>
              <a:r>
                <a:rPr lang="en-US" u="sng" dirty="0" err="1" smtClean="0"/>
                <a:t>Baris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3254" y="3332168"/>
              <a:ext cx="102599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/>
                <a:t>N</a:t>
              </a:r>
              <a:endParaRPr lang="en-US" sz="2000" dirty="0"/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</a:t>
              </a:r>
              <a:r>
                <a:rPr lang="en-US" sz="2000" dirty="0" smtClean="0"/>
                <a:t>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70960" y="4066233"/>
            <a:ext cx="189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Contoh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)*) 10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)|((</a:t>
            </a:r>
            <a:r>
              <a:rPr lang="en-US" dirty="0" err="1" smtClean="0"/>
              <a:t>ba</a:t>
            </a:r>
            <a:r>
              <a:rPr lang="en-US" dirty="0" smtClean="0"/>
              <a:t>)(b*))) 2</a:t>
            </a:r>
          </a:p>
        </p:txBody>
      </p:sp>
    </p:spTree>
    <p:extLst>
      <p:ext uri="{BB962C8B-B14F-4D97-AF65-F5344CB8AC3E}">
        <p14:creationId xmlns:p14="http://schemas.microsoft.com/office/powerpoint/2010/main" val="35324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RE = </a:t>
            </a:r>
            <a:r>
              <a:rPr lang="en-US" dirty="0"/>
              <a:t>((a*)(b(a*))) </a:t>
            </a:r>
            <a:endParaRPr lang="en-US" dirty="0" smtClean="0"/>
          </a:p>
          <a:p>
            <a:pPr lvl="1"/>
            <a:r>
              <a:rPr lang="en-US" dirty="0" smtClean="0"/>
              <a:t>L = 100</a:t>
            </a:r>
          </a:p>
          <a:p>
            <a:r>
              <a:rPr lang="en-US" dirty="0" err="1" smtClean="0">
                <a:effectLst/>
              </a:rPr>
              <a:t>Preproses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operator concatenate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Preproses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RE = </a:t>
            </a:r>
            <a:r>
              <a:rPr lang="en-US" dirty="0"/>
              <a:t>((a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lvl="1"/>
            <a:r>
              <a:rPr lang="en-US" dirty="0" smtClean="0">
                <a:effectLst/>
              </a:rPr>
              <a:t>L = 100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6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028"/>
            <a:ext cx="10058400" cy="1450757"/>
          </a:xfrm>
        </p:spPr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 smtClean="0"/>
              <a:t>Iterasi</a:t>
            </a:r>
            <a:r>
              <a:rPr lang="en-US" i="1" dirty="0" smtClean="0"/>
              <a:t> </a:t>
            </a:r>
            <a:r>
              <a:rPr lang="en-US" i="1" dirty="0" err="1" smtClean="0"/>
              <a:t>saat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3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5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Auto_1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55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566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823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429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919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55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9348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807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69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997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681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610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5536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432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29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26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757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32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881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SPOJ yang </a:t>
            </a:r>
            <a:r>
              <a:rPr lang="en-US" dirty="0" err="1" smtClean="0"/>
              <a:t>memiliki</a:t>
            </a:r>
            <a:r>
              <a:rPr lang="en-US" dirty="0" smtClean="0"/>
              <a:t> code </a:t>
            </a:r>
            <a:r>
              <a:rPr lang="en-US" dirty="0" err="1" smtClean="0"/>
              <a:t>permasalahan</a:t>
            </a:r>
            <a:r>
              <a:rPr lang="en-US" dirty="0" smtClean="0"/>
              <a:t> CTSTRING</a:t>
            </a:r>
            <a:endParaRPr lang="en-US" dirty="0"/>
          </a:p>
          <a:p>
            <a:pPr marL="749808" lvl="1" indent="-457200"/>
            <a:r>
              <a:rPr lang="en-US" i="1" dirty="0">
                <a:hlinkClick r:id="rId3"/>
              </a:rPr>
              <a:t>http://www.spoj.com/problems/CTSTRING</a:t>
            </a:r>
            <a:endParaRPr lang="en-US" i="1" dirty="0"/>
          </a:p>
          <a:p>
            <a:pPr marL="465138" indent="-465138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model </a:t>
            </a:r>
            <a:r>
              <a:rPr lang="en-US" dirty="0" err="1" smtClean="0"/>
              <a:t>interpretasi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Deterministic Finite Automaton</a:t>
            </a:r>
          </a:p>
          <a:p>
            <a:pPr marL="465138" indent="-465138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perpangkatan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544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508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7940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9607" y="186362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epsilon closure </a:t>
            </a:r>
            <a:r>
              <a:rPr lang="en-US" dirty="0" err="1" smtClean="0"/>
              <a:t>dari</a:t>
            </a:r>
            <a:r>
              <a:rPr lang="en-US" dirty="0" smtClean="0"/>
              <a:t> state 3 </a:t>
            </a:r>
            <a:r>
              <a:rPr lang="en-US" dirty="0" err="1" smtClean="0"/>
              <a:t>adalah</a:t>
            </a:r>
            <a:r>
              <a:rPr lang="en-US" dirty="0" smtClean="0"/>
              <a:t> state_1 = {1,3,4}.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490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Diberikan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string regular expression </a:t>
            </a:r>
            <a:r>
              <a:rPr lang="en-US" dirty="0" smtClean="0">
                <a:effectLst/>
              </a:rPr>
              <a:t>RE</a:t>
            </a:r>
            <a:r>
              <a:rPr lang="en-US" i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bilangan</a:t>
            </a:r>
            <a:r>
              <a:rPr lang="en-US" dirty="0"/>
              <a:t> </a:t>
            </a:r>
            <a:r>
              <a:rPr lang="en-US" dirty="0" smtClean="0"/>
              <a:t>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Regular expression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3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i="1" dirty="0" smtClean="0"/>
              <a:t>star</a:t>
            </a:r>
            <a:r>
              <a:rPr lang="en-US" dirty="0" smtClean="0"/>
              <a:t>,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concatenate.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“a” </a:t>
            </a:r>
            <a:r>
              <a:rPr lang="en-US" dirty="0" err="1" smtClean="0"/>
              <a:t>dan</a:t>
            </a:r>
            <a:r>
              <a:rPr lang="en-US" dirty="0" smtClean="0"/>
              <a:t> “b”.</a:t>
            </a:r>
          </a:p>
        </p:txBody>
      </p:sp>
    </p:spTree>
    <p:extLst>
      <p:ext uri="{BB962C8B-B14F-4D97-AF65-F5344CB8AC3E}">
        <p14:creationId xmlns:p14="http://schemas.microsoft.com/office/powerpoint/2010/main" val="2938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46803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849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307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61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406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38364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memodelkan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i="1" dirty="0"/>
              <a:t>Deterministic Finite </a:t>
            </a:r>
            <a:r>
              <a:rPr lang="en-AU" i="1" dirty="0" smtClean="0"/>
              <a:t>Automaton</a:t>
            </a:r>
            <a:r>
              <a:rPr lang="en-AU" dirty="0" smtClean="0"/>
              <a:t>?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mengimplementasikan</a:t>
            </a:r>
            <a:r>
              <a:rPr lang="en-AU" dirty="0"/>
              <a:t> model </a:t>
            </a:r>
            <a:r>
              <a:rPr lang="en-AU" i="1" dirty="0"/>
              <a:t>Deterministic Finite Automaton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menginterpretasikan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program yang </a:t>
            </a:r>
            <a:r>
              <a:rPr lang="en-US" dirty="0" err="1" smtClean="0"/>
              <a:t>dilakukan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1070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005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503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27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‘b’))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1988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099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08792" y="2037091"/>
            <a:ext cx="613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queue proses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proses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8189"/>
              </p:ext>
            </p:extLst>
          </p:nvPr>
        </p:nvGraphicFramePr>
        <p:xfrm>
          <a:off x="1097280" y="2098445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5,6,8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6,7,8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DFA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09156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DFA state machine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NFA.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8204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49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97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216" y="4543864"/>
            <a:ext cx="3712464" cy="1325229"/>
          </a:xfrm>
        </p:spPr>
        <p:txBody>
          <a:bodyPr/>
          <a:lstStyle/>
          <a:p>
            <a:r>
              <a:rPr lang="en-US" dirty="0" err="1" smtClean="0"/>
              <a:t>Ajacency</a:t>
            </a:r>
            <a:r>
              <a:rPr lang="en-US" dirty="0" smtClean="0"/>
              <a:t> matrix M </a:t>
            </a:r>
            <a:r>
              <a:rPr lang="en-US" dirty="0" err="1" smtClean="0"/>
              <a:t>untuk</a:t>
            </a:r>
            <a:r>
              <a:rPr lang="en-US" dirty="0" smtClean="0"/>
              <a:t> DFA yang </a:t>
            </a:r>
            <a:r>
              <a:rPr lang="en-US" dirty="0" err="1" smtClean="0"/>
              <a:t>terbentuk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Implementasi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bahasa</a:t>
            </a:r>
            <a:r>
              <a:rPr lang="en-AU" dirty="0"/>
              <a:t> </a:t>
            </a:r>
            <a:r>
              <a:rPr lang="en-AU" dirty="0" err="1"/>
              <a:t>pemrograman</a:t>
            </a:r>
            <a:r>
              <a:rPr lang="en-AU" dirty="0"/>
              <a:t> C++.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program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bilangan</a:t>
            </a:r>
            <a:r>
              <a:rPr lang="en-AU" dirty="0"/>
              <a:t> 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Batas </a:t>
            </a:r>
            <a:r>
              <a:rPr lang="en-AU" dirty="0" err="1"/>
              <a:t>maksimum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karakter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adalah</a:t>
            </a:r>
            <a:r>
              <a:rPr lang="en-AU" dirty="0"/>
              <a:t> 100 </a:t>
            </a:r>
            <a:r>
              <a:rPr lang="en-AU" dirty="0" err="1"/>
              <a:t>karakter</a:t>
            </a:r>
            <a:r>
              <a:rPr lang="en-A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Alfabet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yakni</a:t>
            </a:r>
            <a:r>
              <a:rPr lang="en-AU" dirty="0"/>
              <a:t> ‘a’ </a:t>
            </a:r>
            <a:r>
              <a:rPr lang="en-AU" dirty="0" err="1"/>
              <a:t>dan</a:t>
            </a:r>
            <a:r>
              <a:rPr lang="en-AU" dirty="0"/>
              <a:t> ‘b’.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concatenation </a:t>
            </a:r>
            <a:r>
              <a:rPr lang="en-US" dirty="0"/>
              <a:t>(ab), </a:t>
            </a:r>
            <a:r>
              <a:rPr lang="en-US" i="1" dirty="0"/>
              <a:t>union</a:t>
            </a:r>
            <a:r>
              <a:rPr lang="en-US" dirty="0"/>
              <a:t> (</a:t>
            </a:r>
            <a:r>
              <a:rPr lang="en-US" dirty="0" err="1"/>
              <a:t>a|b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star quantifier/</a:t>
            </a:r>
            <a:r>
              <a:rPr lang="en-US" i="1" dirty="0" err="1"/>
              <a:t>Klenee</a:t>
            </a:r>
            <a:r>
              <a:rPr lang="en-US" i="1" dirty="0"/>
              <a:t> star </a:t>
            </a:r>
            <a:r>
              <a:rPr lang="en-US" dirty="0"/>
              <a:t>(a*).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10­</a:t>
            </a:r>
            <a:r>
              <a:rPr lang="en-US" baseline="30000" dirty="0"/>
              <a:t>9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5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Hasil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ditunjukkan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seperti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diatas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  <a:blipFill rotWithShape="0">
                <a:blip r:embed="rId3"/>
                <a:stretch>
                  <a:fillRect l="-1642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String &amp; </a:t>
            </a:r>
            <a:r>
              <a:rPr lang="en-US" dirty="0" err="1" smtClean="0"/>
              <a:t>Keluaran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Banyak string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terima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seluruh</a:t>
                </a:r>
                <a:r>
                  <a:rPr lang="en-US" dirty="0" smtClean="0"/>
                  <a:t> matrix 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</a:t>
                </a:r>
                <a:r>
                  <a:rPr lang="en-US" dirty="0" err="1" smtClean="0"/>
                  <a:t>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finish.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output yang </a:t>
                </a:r>
                <a:r>
                  <a:rPr lang="en-US" dirty="0" err="1" smtClean="0"/>
                  <a:t>dikeluarkan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=1+99=100</m:t>
                    </m:r>
                  </m:oMath>
                </a14:m>
                <a:r>
                  <a:rPr lang="en-US" b="0" dirty="0" smtClean="0"/>
                  <a:t>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  <a:blipFill rotWithShape="0">
                <a:blip r:embed="rId3"/>
                <a:stretch>
                  <a:fillRect l="-1620" t="-7798" b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4109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/>
              <a:t>Processor Intel® Core™ i3-2310M CPU @ 2.10 GHz</a:t>
            </a:r>
          </a:p>
          <a:p>
            <a:pPr lvl="1"/>
            <a:r>
              <a:rPr lang="en-US" dirty="0"/>
              <a:t>RAM 4 GB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64-bit  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8.0</a:t>
            </a:r>
          </a:p>
          <a:p>
            <a:pPr lvl="1"/>
            <a:r>
              <a:rPr lang="en-US" dirty="0"/>
              <a:t>Integrated Development Environment Code::Blocks 13.12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595542"/>
            <a:ext cx="10058400" cy="3273552"/>
          </a:xfrm>
        </p:spPr>
        <p:txBody>
          <a:bodyPr/>
          <a:lstStyle/>
          <a:p>
            <a:pPr algn="just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SPOJ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Accepted yang </a:t>
            </a:r>
            <a:r>
              <a:rPr lang="en-US" dirty="0" err="1" smtClean="0"/>
              <a:t>menandakan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beberapakali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0.654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smtClean="0"/>
              <a:t>Minimum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0.600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0.710 </a:t>
            </a:r>
            <a:r>
              <a:rPr lang="en-US" dirty="0" err="1" smtClean="0"/>
              <a:t>detik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10359905" cy="64143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79675"/>
              </p:ext>
            </p:extLst>
          </p:nvPr>
        </p:nvGraphicFramePr>
        <p:xfrm>
          <a:off x="7198659" y="3635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0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sepanjang</a:t>
                </a:r>
                <a:r>
                  <a:rPr lang="en-US" dirty="0" smtClean="0"/>
                  <a:t> 100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logaritmik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01837859"/>
              </p:ext>
            </p:extLst>
          </p:nvPr>
        </p:nvGraphicFramePr>
        <p:xfrm>
          <a:off x="6063751" y="2247008"/>
          <a:ext cx="5213849" cy="362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80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10,20,30,…,100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polynomial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567706"/>
              </p:ext>
            </p:extLst>
          </p:nvPr>
        </p:nvGraphicFramePr>
        <p:xfrm>
          <a:off x="5841454" y="1725265"/>
          <a:ext cx="588608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96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181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SPOJ </a:t>
            </a:r>
            <a:r>
              <a:rPr lang="en-US" dirty="0" err="1"/>
              <a:t>klasik</a:t>
            </a:r>
            <a:r>
              <a:rPr lang="en-US" dirty="0"/>
              <a:t> 10354.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state machine </a:t>
            </a:r>
            <a:r>
              <a:rPr lang="en-US" dirty="0"/>
              <a:t>NFA </a:t>
            </a:r>
            <a:r>
              <a:rPr lang="en-US" dirty="0" err="1"/>
              <a:t>dan</a:t>
            </a:r>
            <a:r>
              <a:rPr lang="en-US" dirty="0"/>
              <a:t> DFA,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polynomial </a:t>
            </a:r>
            <a:r>
              <a:rPr lang="en-US" dirty="0" err="1"/>
              <a:t>berderajat</a:t>
            </a:r>
            <a:r>
              <a:rPr lang="en-US" dirty="0"/>
              <a:t> 2,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NFA yang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NFA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epsilon. NFA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Glushkov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disbanding </a:t>
            </a:r>
            <a:r>
              <a:rPr lang="en-US" dirty="0" err="1" smtClean="0"/>
              <a:t>metode</a:t>
            </a:r>
            <a:r>
              <a:rPr lang="en-US" dirty="0" smtClean="0"/>
              <a:t> Thompson.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Deterministic Finite Automaton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model </a:t>
            </a:r>
            <a:r>
              <a:rPr lang="en-US" i="1" dirty="0"/>
              <a:t>Deterministic Finite Automaton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. 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3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23" y="2517739"/>
            <a:ext cx="10058400" cy="1450757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err="1" smtClean="0"/>
              <a:t>a|b</a:t>
            </a:r>
            <a:r>
              <a:rPr lang="en-US" dirty="0" smtClean="0"/>
              <a:t>)+a)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|b</a:t>
            </a:r>
            <a:r>
              <a:rPr lang="en-US" dirty="0" smtClean="0"/>
              <a:t>)+a)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|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smtClean="0"/>
              <a:t>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606028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24036" y="3187992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/>
          <p:cNvCxnSpPr>
            <a:stCxn id="23" idx="6"/>
            <a:endCxn id="22" idx="2"/>
          </p:cNvCxnSpPr>
          <p:nvPr/>
        </p:nvCxnSpPr>
        <p:spPr>
          <a:xfrm>
            <a:off x="8370136" y="3429292"/>
            <a:ext cx="1235892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34937" y="3024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((</a:t>
            </a:r>
            <a:r>
              <a:rPr lang="en-US" dirty="0" err="1" smtClean="0">
                <a:solidFill>
                  <a:srgbClr val="FF0000"/>
                </a:solidFill>
              </a:rPr>
              <a:t>a|b</a:t>
            </a:r>
            <a:r>
              <a:rPr lang="en-US" dirty="0" smtClean="0">
                <a:solidFill>
                  <a:srgbClr val="FF0000"/>
                </a:solidFill>
              </a:rPr>
              <a:t>)+a)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55459" y="254817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2349" y="2548179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3601559" y="278947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644" y="24201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055459" y="381212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4842349" y="381212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601559" y="405342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1644" y="36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45330" y="3201494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052477" y="3201494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" name="Straight Arrow Connector 19"/>
          <p:cNvCxnSpPr>
            <a:stCxn id="18" idx="7"/>
            <a:endCxn id="8" idx="2"/>
          </p:cNvCxnSpPr>
          <p:nvPr/>
        </p:nvCxnSpPr>
        <p:spPr>
          <a:xfrm flipV="1">
            <a:off x="2311456" y="2789479"/>
            <a:ext cx="744003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5"/>
            <a:endCxn id="13" idx="2"/>
          </p:cNvCxnSpPr>
          <p:nvPr/>
        </p:nvCxnSpPr>
        <p:spPr>
          <a:xfrm>
            <a:off x="2311456" y="3613419"/>
            <a:ext cx="744003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9" idx="1"/>
          </p:cNvCxnSpPr>
          <p:nvPr/>
        </p:nvCxnSpPr>
        <p:spPr>
          <a:xfrm>
            <a:off x="5388449" y="2789479"/>
            <a:ext cx="744002" cy="48269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  <a:endCxn id="19" idx="3"/>
          </p:cNvCxnSpPr>
          <p:nvPr/>
        </p:nvCxnSpPr>
        <p:spPr>
          <a:xfrm flipV="1">
            <a:off x="5388449" y="3613419"/>
            <a:ext cx="744002" cy="44000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606028" y="3201494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24036" y="31879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/>
          <p:cNvCxnSpPr>
            <a:stCxn id="23" idx="6"/>
            <a:endCxn id="22" idx="2"/>
          </p:cNvCxnSpPr>
          <p:nvPr/>
        </p:nvCxnSpPr>
        <p:spPr>
          <a:xfrm>
            <a:off x="8370136" y="3429292"/>
            <a:ext cx="1235892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34937" y="3024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6"/>
            <a:endCxn id="23" idx="2"/>
          </p:cNvCxnSpPr>
          <p:nvPr/>
        </p:nvCxnSpPr>
        <p:spPr>
          <a:xfrm flipV="1">
            <a:off x="6598577" y="3429292"/>
            <a:ext cx="1225459" cy="1350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((</a:t>
            </a:r>
            <a:r>
              <a:rPr lang="en-US" dirty="0" err="1" smtClean="0"/>
              <a:t>a|b</a:t>
            </a:r>
            <a:r>
              <a:rPr lang="en-US" dirty="0" smtClean="0"/>
              <a:t>)*)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03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&amp;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530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09360" y="1737360"/>
            <a:ext cx="1028700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871460" y="1737360"/>
            <a:ext cx="304282" cy="9538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337448" y="1737360"/>
            <a:ext cx="304282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790" y="1816706"/>
                <a:ext cx="5587889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82443" y="4000793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3807" y="400079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7"/>
            <a:endCxn id="8" idx="3"/>
          </p:cNvCxnSpPr>
          <p:nvPr/>
        </p:nvCxnSpPr>
        <p:spPr>
          <a:xfrm flipV="1">
            <a:off x="2469933" y="3416814"/>
            <a:ext cx="499336" cy="654654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4708" y="4298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89295" y="3004889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2549907" y="4242093"/>
            <a:ext cx="1132536" cy="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0"/>
            <a:endCxn id="8" idx="2"/>
          </p:cNvCxnSpPr>
          <p:nvPr/>
        </p:nvCxnSpPr>
        <p:spPr>
          <a:xfrm rot="16200000" flipH="1" flipV="1">
            <a:off x="2905170" y="2989014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3665" y="3391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6048" y="2321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5394" y="3473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0" name="Curved Connector 29"/>
          <p:cNvCxnSpPr>
            <a:stCxn id="4" idx="4"/>
            <a:endCxn id="4" idx="6"/>
          </p:cNvCxnSpPr>
          <p:nvPr/>
        </p:nvCxnSpPr>
        <p:spPr>
          <a:xfrm rot="5400000" flipH="1" flipV="1">
            <a:off x="3971368" y="4226218"/>
            <a:ext cx="241300" cy="273050"/>
          </a:xfrm>
          <a:prstGeom prst="curvedConnector4">
            <a:avLst>
              <a:gd name="adj1" fmla="val -94737"/>
              <a:gd name="adj2" fmla="val 183721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4834" y="4651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3" name="Curved Connector 42"/>
          <p:cNvCxnSpPr>
            <a:stCxn id="8" idx="6"/>
            <a:endCxn id="4" idx="0"/>
          </p:cNvCxnSpPr>
          <p:nvPr/>
        </p:nvCxnSpPr>
        <p:spPr>
          <a:xfrm>
            <a:off x="3435395" y="3246189"/>
            <a:ext cx="520098" cy="754604"/>
          </a:xfrm>
          <a:prstGeom prst="curved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7"/>
            <a:endCxn id="8" idx="7"/>
          </p:cNvCxnSpPr>
          <p:nvPr/>
        </p:nvCxnSpPr>
        <p:spPr>
          <a:xfrm rot="16200000" flipV="1">
            <a:off x="3254043" y="3176942"/>
            <a:ext cx="995904" cy="793148"/>
          </a:xfrm>
          <a:prstGeom prst="curvedConnector3">
            <a:avLst>
              <a:gd name="adj1" fmla="val 10067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5277" y="3004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09360" y="1737360"/>
            <a:ext cx="1028700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7871460" y="1737360"/>
            <a:ext cx="304282" cy="95380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337448" y="1737360"/>
            <a:ext cx="304282" cy="3352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533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2045</TotalTime>
  <Words>3341</Words>
  <Application>Microsoft Office PowerPoint</Application>
  <PresentationFormat>Widescreen</PresentationFormat>
  <Paragraphs>1356</Paragraphs>
  <Slides>92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Calibri</vt:lpstr>
      <vt:lpstr>Calibri Light</vt:lpstr>
      <vt:lpstr>Cambria</vt:lpstr>
      <vt:lpstr>Cambria Math</vt:lpstr>
      <vt:lpstr>Retrospect</vt:lpstr>
      <vt:lpstr>Implementasi Model Deterministic Finite Automaton Untuk Interpretasi Regular Expression pada Studi Kasus Permasalahan SPOJ Klasik 10354</vt:lpstr>
      <vt:lpstr>Agenda </vt:lpstr>
      <vt:lpstr>Pendahuluan</vt:lpstr>
      <vt:lpstr>Latar Belakang</vt:lpstr>
      <vt:lpstr>Deskripsi Studi Kasus</vt:lpstr>
      <vt:lpstr>Rumusan Masalah</vt:lpstr>
      <vt:lpstr>Batasan Permasalahan</vt:lpstr>
      <vt:lpstr>Tujuan</vt:lpstr>
      <vt:lpstr>Desain &amp; Ilustrasi</vt:lpstr>
      <vt:lpstr>Gambaran Umum</vt:lpstr>
      <vt:lpstr>Memasukkan Regular Expression</vt:lpstr>
      <vt:lpstr>Preproses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Penggunaan DFA untuk Pencarian String</vt:lpstr>
      <vt:lpstr>Penggunaan DFA untuk Pencarian String</vt:lpstr>
      <vt:lpstr>Penggunaan DFA untuk Pencarian String</vt:lpstr>
      <vt:lpstr>Penggunaan DFA untuk Pencarian String &amp; Keluaran program</vt:lpstr>
      <vt:lpstr>Uji Coba &amp; Evaluasi</vt:lpstr>
      <vt:lpstr>Lingkungan Uji Coba</vt:lpstr>
      <vt:lpstr>Uji Coba Kebenaran</vt:lpstr>
      <vt:lpstr>Uji Coba Kinerja</vt:lpstr>
      <vt:lpstr>Uji Coba Kinerja</vt:lpstr>
      <vt:lpstr>Kesimpulan &amp; Saran</vt:lpstr>
      <vt:lpstr>Kesimpulan</vt:lpstr>
      <vt:lpstr>Saran</vt:lpstr>
      <vt:lpstr>Terimakasih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Adjacency Matrix</vt:lpstr>
      <vt:lpstr>Adjacency Matrix</vt:lpstr>
      <vt:lpstr>Adjacency Matrix</vt:lpstr>
      <vt:lpstr>Adjacency Matrix</vt:lpstr>
      <vt:lpstr>Start pada 1 dan berakhir pada 2</vt:lpstr>
      <vt:lpstr>Start pada 1 dan berakhir pada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Model Deterministic Finite Automaton Untuk Interpretasi Regular Expression pada Studi Kasus Permasalahan SPOJ Klasik 10354</dc:title>
  <dc:creator>PC-05</dc:creator>
  <cp:lastModifiedBy>Yunus</cp:lastModifiedBy>
  <cp:revision>82</cp:revision>
  <dcterms:created xsi:type="dcterms:W3CDTF">2015-06-12T15:54:53Z</dcterms:created>
  <dcterms:modified xsi:type="dcterms:W3CDTF">2015-07-22T19:44:16Z</dcterms:modified>
</cp:coreProperties>
</file>