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89" r:id="rId2"/>
    <p:sldId id="265" r:id="rId3"/>
    <p:sldId id="296" r:id="rId4"/>
    <p:sldId id="297" r:id="rId5"/>
    <p:sldId id="299" r:id="rId6"/>
    <p:sldId id="272" r:id="rId7"/>
    <p:sldId id="290" r:id="rId8"/>
    <p:sldId id="300" r:id="rId9"/>
    <p:sldId id="295" r:id="rId10"/>
    <p:sldId id="298" r:id="rId11"/>
    <p:sldId id="291" r:id="rId12"/>
    <p:sldId id="301" r:id="rId13"/>
    <p:sldId id="302" r:id="rId14"/>
    <p:sldId id="280" r:id="rId15"/>
    <p:sldId id="294" r:id="rId16"/>
    <p:sldId id="270" r:id="rId17"/>
  </p:sldIdLst>
  <p:sldSz cx="12192000" cy="6858000"/>
  <p:notesSz cx="6858000" cy="9144000"/>
  <p:embeddedFontLst>
    <p:embeddedFont>
      <p:font typeface="나눔스퀘어라운드 Regular" panose="020B0600000101010101" pitchFamily="50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류상원" initials="류" lastIdx="1" clrIdx="0">
    <p:extLst>
      <p:ext uri="{19B8F6BF-5375-455C-9EA6-DF929625EA0E}">
        <p15:presenceInfo xmlns:p15="http://schemas.microsoft.com/office/powerpoint/2012/main" userId="S::ryuuuuuuuu@ajou.ac.kr::726d2775-fa55-491a-923f-ac743f7556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28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81C75-B1F7-4907-8CBF-49CEA7E9FE00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7D24-05E0-4B30-88C1-DD89CC7D0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6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077B2-A155-486F-8A6B-8744C2DD6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801C29-E373-46CA-B64D-F17DAFE2F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159A2-F273-47CD-AC02-2B9B59C6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8DB81-3C39-4F39-8C07-340D8CD0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8FBBD-716B-400D-AAA8-9FD48A43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0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8B8C0-1B1F-43E9-9434-A84A7DB1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F1124-F9E0-49ED-AF74-4B245A51C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6F93F-E68F-4ECC-B85D-4D69CF10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0F846-1C5F-4426-BCE6-B8AA462D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311FA-83CB-4807-B5BB-AEE9D2C3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5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D1541-AEFF-4762-9D42-660D59466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5B4CD-286F-4711-A9F0-2EC10FF1D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DBABA-A4F7-40D5-B488-5C14E554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26453-AA8C-4653-B329-29B77FEF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82DE7-6ED7-40CA-BD89-A0CEB626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1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103CA-2242-4DB9-A5F5-E4103AD9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9023D-AE70-441F-AF30-C23199A3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9AC59-29DB-4D14-ADFA-0349501B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1749A-F36D-4284-959A-5B270255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BF55C-7A24-4D1B-B614-CBF45C1B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6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19589-A10C-4E8C-A663-C9793920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40429-53CD-42E8-BF1D-2557DD27A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29612-B8DB-4934-B33A-98AFD6B3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1E3E8-BC0D-4659-89DF-0285055E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681E4-B1D7-49D2-8AF4-602AB09C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2F901-0AAA-445D-A182-573BC9FF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C65A6-090C-4CD4-BA1C-7117427F8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7278DF-47B1-42F3-8A8A-1829F077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3B0451-13C7-4295-938E-D9C448FF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422DF-D7AE-47E2-ADCD-66ED6074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6EFC7-54FB-4CCF-9A02-8F95B80D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7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6A03-232E-4E68-A10F-BB7CF424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AD511-11FA-4A63-886C-DB865D56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A39D08-B7F1-4D29-A74B-0A09523C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0A8D04-F5B3-478D-9CFF-4893BD954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F6EE4-E6E7-407D-9533-D82E99747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CD8B64-5975-4FE8-801E-8F4ECA85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CFF99D-1708-4963-833F-B762D068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187953-B701-48E0-9803-48EC35D9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55F00-68E1-4633-BD84-2E93E9CC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559593-B488-4AB6-9F27-3E7C8FD1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CCC96C-E266-40E3-AE07-1DB88C5B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94CEF-6F24-42A2-B8F6-D9C9A09D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9DEEED-AB55-49FD-883E-612F1703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332F2B-60B0-402A-8B94-A2334BB9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5D6718-4503-4F7E-945B-94B4C51E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2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FD558-9276-430C-B61B-5F0E3F6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2419E-89E2-40F7-BB1E-BB09BBE33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0DFB3E-D948-4D17-8076-979B4B7F0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9F21C-DFD5-469C-8C9B-8F5FA19A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D96AF-C258-4441-ADF4-E872880A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9C84C-C526-4573-9BAE-EE1CB4B2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0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D6037-C9EF-47D6-9AE4-807E5C0B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7CF739-09D4-41FA-BCDD-82072B27E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3FE0D6-5482-41A2-A014-F49EC37F9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1163F-0A3B-4B0E-91F9-1CF92E42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04EE0-D5C2-4EC8-9712-B22E60B0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6DEB69-AB7A-47F1-A4A6-6F1BE6A7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1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B65236-19BF-4353-9349-3D715F2A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29988-08AE-462D-A2BB-F9A959B34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7C3CA-FB64-4CB0-BED8-2E6C87B3A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E7C6B-901E-4BA5-B218-EBF614345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8641-AC21-47CF-94AD-E00B91245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4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F33111-B053-4C3B-9591-B046E7B7A114}"/>
              </a:ext>
            </a:extLst>
          </p:cNvPr>
          <p:cNvSpPr/>
          <p:nvPr/>
        </p:nvSpPr>
        <p:spPr>
          <a:xfrm>
            <a:off x="3312112" y="2590415"/>
            <a:ext cx="5567776" cy="161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68480-E2E1-4383-A94E-A9981E8D8B82}"/>
              </a:ext>
            </a:extLst>
          </p:cNvPr>
          <p:cNvSpPr txBox="1"/>
          <p:nvPr/>
        </p:nvSpPr>
        <p:spPr>
          <a:xfrm>
            <a:off x="3312112" y="3065012"/>
            <a:ext cx="5567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7BD1C-5875-4456-95D3-B42E1318F182}"/>
              </a:ext>
            </a:extLst>
          </p:cNvPr>
          <p:cNvSpPr txBox="1"/>
          <p:nvPr/>
        </p:nvSpPr>
        <p:spPr>
          <a:xfrm>
            <a:off x="3803167" y="4013774"/>
            <a:ext cx="4585667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1C936-D637-4853-B329-AA02A8741C0C}"/>
              </a:ext>
            </a:extLst>
          </p:cNvPr>
          <p:cNvSpPr txBox="1"/>
          <p:nvPr/>
        </p:nvSpPr>
        <p:spPr>
          <a:xfrm>
            <a:off x="4061791" y="2469589"/>
            <a:ext cx="4068418" cy="33855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류상원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B5D956-33B9-4A34-B523-050B92D5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349865-6A00-429E-B0E7-25F2DAFB3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4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E32073-E39A-4960-BB62-ED2367EEA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40" y="2209608"/>
            <a:ext cx="4438327" cy="2311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E68129-38CD-4758-A561-681A6CAEEAEC}"/>
              </a:ext>
            </a:extLst>
          </p:cNvPr>
          <p:cNvSpPr txBox="1"/>
          <p:nvPr/>
        </p:nvSpPr>
        <p:spPr>
          <a:xfrm>
            <a:off x="5180109" y="2209608"/>
            <a:ext cx="6188618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접근하는 방법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Kernel mode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SMC(Secure Monitor Call)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명령어를 통한 진입과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IRQ(Interrupt), FIQ(Fast Interrupt Request)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발생 시 진입하는 방법이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272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9" y="2088910"/>
            <a:ext cx="6218940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지원하는 장치는 부팅을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먼저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부팅이 되면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관련 접근 권한을 설정하고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부팅이 끝나면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부팅된다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먼저 부팅되는 이유는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악의적인 소프트웨어가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소프트웨어에 작동하는 것을 미리 파악하고 대비할 수 있기 때문이다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ED6CF5-0BF9-4E56-AFB3-F8EA34E55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1" y="2088910"/>
            <a:ext cx="4038950" cy="2453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49AEF6-85CF-49A2-881E-F4697863AAA5}"/>
              </a:ext>
            </a:extLst>
          </p:cNvPr>
          <p:cNvSpPr txBox="1"/>
          <p:nvPr/>
        </p:nvSpPr>
        <p:spPr>
          <a:xfrm>
            <a:off x="5268489" y="3863935"/>
            <a:ext cx="6218940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Normal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운영체제가 변조되어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 악의적인 동작을 시도하려면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normal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명령어를 통해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접근을 해야 하는데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명령어는 모니터모드의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 handler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처리된다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따라서 악성코드의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명령어를 통한 공격을 방지할 수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732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9" y="2088910"/>
            <a:ext cx="6218940" cy="167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있는 요소들이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있는 요소들과 통신을 할 때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 Client API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제공된다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Client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애플리케이션 내부에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Shared Memory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영역이 있고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 Client API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통해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Trusted Application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메시지를 보내면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Trusted Application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Shared Memory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영역을 이용하는 방식이다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Shared Memory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영역을 직접 사용하는 것이 아니라 필요한 영역을 동기화해서 사용한다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CA853F-6182-4E24-8F42-BA9F90CD2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71" y="2088910"/>
            <a:ext cx="419158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6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CA853F-6182-4E24-8F42-BA9F90CD2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71" y="2088910"/>
            <a:ext cx="4191585" cy="32865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10CF0A-4592-4795-AB55-58A2BB6B7317}"/>
              </a:ext>
            </a:extLst>
          </p:cNvPr>
          <p:cNvSpPr txBox="1"/>
          <p:nvPr/>
        </p:nvSpPr>
        <p:spPr>
          <a:xfrm>
            <a:off x="5287343" y="2088910"/>
            <a:ext cx="6373178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 송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수신 및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내부에서 이루어지는 모든 송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수신은 </a:t>
            </a:r>
            <a:r>
              <a:rPr lang="en-US" altLang="ko-KR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GlobalPlatform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API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사용하는 보안 통신을 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사이의 통신은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어플리케이션은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어플리케이션 별 개발에 사용된 고유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UUID(Universally Unique Identifier)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정보를 알고 있어야만 통신이 가능하다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7FE09-ECC7-46F1-A127-9520702690FE}"/>
              </a:ext>
            </a:extLst>
          </p:cNvPr>
          <p:cNvSpPr txBox="1"/>
          <p:nvPr/>
        </p:nvSpPr>
        <p:spPr>
          <a:xfrm>
            <a:off x="8918977" y="5879623"/>
            <a:ext cx="3416956" cy="311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UUID(Universally Unique Identifier):  </a:t>
            </a:r>
            <a:r>
              <a:rPr lang="ko-KR" altLang="en-US" sz="105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범용 고유 식별자</a:t>
            </a:r>
            <a:endParaRPr lang="en-US" altLang="ko-KR" sz="105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03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sp>
        <p:nvSpPr>
          <p:cNvPr id="30" name="제목 14">
            <a:extLst>
              <a:ext uri="{FF2B5EF4-FFF2-40B4-BE49-F238E27FC236}">
                <a16:creationId xmlns:a16="http://schemas.microsoft.com/office/drawing/2014/main" id="{FBE3DC01-03E3-4D4F-8C50-67CA9B08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 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기반 기술 적용사례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50C57E-9508-4B18-A435-88108432775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1F66FF-E239-4DA5-AD0C-D2FE15C718E0}"/>
              </a:ext>
            </a:extLst>
          </p:cNvPr>
          <p:cNvSpPr txBox="1"/>
          <p:nvPr/>
        </p:nvSpPr>
        <p:spPr>
          <a:xfrm>
            <a:off x="3104754" y="1817116"/>
            <a:ext cx="7653159" cy="2646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삼성에서 제공하는 서비스인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Knox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갤럭시 시리즈 스마트폰에 적용되며 지문 및 홍채와 같은 바이오 정보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결제 및 거래 데이터 보호에 사용된다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공인인증서 등 중요한 데이터의 저장 공간으로도 활용</a:t>
            </a: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Trusted User Interface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통해 결제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message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안전하게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display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 수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인터넷 뱅킹 비밀번호를 입력할 때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직접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touch screen input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정보를 처리한다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E4F0BB-3257-44E8-9B41-749274763CEC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C04869E5-BC94-4E36-A1A2-B5EDB457407F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예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FLUID</a:t>
            </a:r>
            <a:r>
              <a:rPr lang="ko-KR" altLang="en-US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</a:t>
            </a:r>
            <a:endParaRPr lang="en-US" altLang="ko-KR" sz="16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0A1F1-444F-4E4F-AA37-07F60FD89E0F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F4A786-DF9D-4035-8485-8EB993243439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299EC5A-8D01-4445-A937-6B944307E137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CBAF774-292D-4901-9CB0-2F1A36487F64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E29561A-083B-4058-BE01-1BDC7D56586F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0E2C0F6-C2C1-4B2A-B14B-FABA90A7F402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F4D7A27-3187-4A29-BD2E-9C03B59E0AEC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B709ECC2-7139-4091-847A-3D9B73A58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6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sp>
        <p:nvSpPr>
          <p:cNvPr id="30" name="제목 14">
            <a:extLst>
              <a:ext uri="{FF2B5EF4-FFF2-40B4-BE49-F238E27FC236}">
                <a16:creationId xmlns:a16="http://schemas.microsoft.com/office/drawing/2014/main" id="{FBE3DC01-03E3-4D4F-8C50-67CA9B08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 FLUID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적용하기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50C57E-9508-4B18-A435-88108432775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1F66FF-E239-4DA5-AD0C-D2FE15C718E0}"/>
              </a:ext>
            </a:extLst>
          </p:cNvPr>
          <p:cNvSpPr txBox="1"/>
          <p:nvPr/>
        </p:nvSpPr>
        <p:spPr>
          <a:xfrm>
            <a:off x="3104754" y="1817116"/>
            <a:ext cx="7653159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IPC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메시지와 운영체제를 분리시키기</a:t>
            </a: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E4F0BB-3257-44E8-9B41-749274763CEC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C04869E5-BC94-4E36-A1A2-B5EDB457407F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TrustZone </a:t>
            </a:r>
            <a:r>
              <a:rPr lang="ko-KR" altLang="en-US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예</a:t>
            </a:r>
            <a:endParaRPr lang="en-US" altLang="ko-KR" sz="16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FLUID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0A1F1-444F-4E4F-AA37-07F60FD89E0F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F4A786-DF9D-4035-8485-8EB993243439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299EC5A-8D01-4445-A937-6B944307E137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CBAF774-292D-4901-9CB0-2F1A36487F64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E29561A-083B-4058-BE01-1BDC7D56586F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0E2C0F6-C2C1-4B2A-B14B-FABA90A7F402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F4D7A27-3187-4A29-BD2E-9C03B59E0AEC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부제목 2">
            <a:extLst>
              <a:ext uri="{FF2B5EF4-FFF2-40B4-BE49-F238E27FC236}">
                <a16:creationId xmlns:a16="http://schemas.microsoft.com/office/drawing/2014/main" id="{B8CE2795-2EC9-4363-A21B-AA864C441F34}"/>
              </a:ext>
            </a:extLst>
          </p:cNvPr>
          <p:cNvSpPr txBox="1">
            <a:spLocks/>
          </p:cNvSpPr>
          <p:nvPr/>
        </p:nvSpPr>
        <p:spPr>
          <a:xfrm>
            <a:off x="1956097" y="2587528"/>
            <a:ext cx="1586068" cy="1310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50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709ECC2-7139-4091-847A-3D9B73A58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AF9EE8-B3D0-4314-9E74-84D95B664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930" y="2970662"/>
            <a:ext cx="524900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8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245539D-42AC-4C24-B979-8AFF332157E7}"/>
              </a:ext>
            </a:extLst>
          </p:cNvPr>
          <p:cNvSpPr txBox="1">
            <a:spLocks/>
          </p:cNvSpPr>
          <p:nvPr/>
        </p:nvSpPr>
        <p:spPr>
          <a:xfrm>
            <a:off x="4143429" y="2073484"/>
            <a:ext cx="3905143" cy="1682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spc="-2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감사합니다</a:t>
            </a:r>
            <a:r>
              <a:rPr lang="en-US" altLang="ko-KR" sz="5400" spc="-2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5400" spc="-2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D579E2-C994-4EAE-B923-35B9AE11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AD44B3A-A2B6-496B-8284-2E0F493DB365}"/>
              </a:ext>
            </a:extLst>
          </p:cNvPr>
          <p:cNvCxnSpPr>
            <a:cxnSpLocks/>
          </p:cNvCxnSpPr>
          <p:nvPr/>
        </p:nvCxnSpPr>
        <p:spPr>
          <a:xfrm>
            <a:off x="1874727" y="3433142"/>
            <a:ext cx="844254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D0ED251-1C81-48F4-8E35-D239046E0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0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037CB63-350C-43A0-93C4-5DFE43EDB7B7}"/>
              </a:ext>
            </a:extLst>
          </p:cNvPr>
          <p:cNvSpPr/>
          <p:nvPr/>
        </p:nvSpPr>
        <p:spPr>
          <a:xfrm>
            <a:off x="219399" y="1129553"/>
            <a:ext cx="3276835" cy="4257051"/>
          </a:xfrm>
          <a:prstGeom prst="roundRect">
            <a:avLst>
              <a:gd name="adj" fmla="val 1554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16D5BE9-0805-4A56-A9DC-C646E4352E56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예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FLUID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F6116338-4B7D-453C-910A-5E1B72272419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731228C-A62C-496F-B3D4-86102035CF9E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B02271B-06FB-4627-BE5F-440A85812BBA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2CAA85F-4128-4420-A075-710D7C463140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1BA602-4EC5-4470-A453-8FAA3D878DBC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3AC463C-BEFD-4917-A92F-FF9127E6EF28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EA791880-CCC4-4C9E-BC59-AFE301A1E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배경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9D3C6A-A23C-42D5-9AFF-803A392C3A1D}"/>
              </a:ext>
            </a:extLst>
          </p:cNvPr>
          <p:cNvSpPr txBox="1"/>
          <p:nvPr/>
        </p:nvSpPr>
        <p:spPr>
          <a:xfrm>
            <a:off x="3420533" y="1471396"/>
            <a:ext cx="8552068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기존에는 신뢰할 수 없는 프로그램을 실행할 때 소프트웨어적 보안법인 샌드박싱 기법을 주로 이용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샌드박싱은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파일이나 프로그램을 실행할 때 곧바로 시스템에 들여보내는 것이 아니라 시스템과 유사하게 만들어진 가상의 공간에서 파일이나 프로그램을 실행시킨다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만약 악성코드가 있을 경우에는 시스템이 아닌 가상의 공간이 감염이 되어 시스템을 보호할 수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EBEC6D9-74C4-4A99-9CCF-31CD254BDC17}"/>
              </a:ext>
            </a:extLst>
          </p:cNvPr>
          <p:cNvSpPr/>
          <p:nvPr/>
        </p:nvSpPr>
        <p:spPr>
          <a:xfrm>
            <a:off x="219399" y="1129553"/>
            <a:ext cx="3276835" cy="4257051"/>
          </a:xfrm>
          <a:prstGeom prst="roundRect">
            <a:avLst>
              <a:gd name="adj" fmla="val 1554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B81819-1270-4071-81BB-E4D97193E5A9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39DE471C-4CD9-4339-A234-BE6D7F8A1D10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TrustZone </a:t>
            </a:r>
            <a:r>
              <a:rPr lang="ko-KR" altLang="en-US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예</a:t>
            </a:r>
            <a:endParaRPr lang="en-US" altLang="ko-KR" sz="16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FLUID</a:t>
            </a:r>
            <a:r>
              <a:rPr lang="ko-KR" altLang="en-US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</a:t>
            </a:r>
            <a:endParaRPr lang="en-US" altLang="ko-KR" sz="16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D7295B-637E-4B04-835C-C0FC811A814B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419AF6F-370F-40FC-B063-475F0F1F8067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81B2E7F-AB8F-4615-A617-CCF84B6D5D63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AADFC26-5AD0-4E16-BFE3-E906C1F4D2C7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F0B3280-A05B-4FA6-A03D-1D73E49E73DD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7CE254A-D2E5-46A3-A401-9750B7A300B0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199FA11-4DC3-40C9-8932-DB011F19EB75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CEB63A0-A72A-471E-80A1-AA699B465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38" y="3614983"/>
            <a:ext cx="42291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8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배경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7998E2-5AFD-414F-9814-C62E39541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38" y="3614983"/>
            <a:ext cx="4229100" cy="2695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CC3C3E-2C4B-4D58-86DA-01BF2F270634}"/>
              </a:ext>
            </a:extLst>
          </p:cNvPr>
          <p:cNvSpPr txBox="1"/>
          <p:nvPr/>
        </p:nvSpPr>
        <p:spPr>
          <a:xfrm>
            <a:off x="3496234" y="1466140"/>
            <a:ext cx="8476367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하지만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샌드박싱을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감지해 일정 시간동안 실행을 중지하는 지능형 악성코드들이 나오고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Apple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jail-breaking(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탈옥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Android Rooting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통해서 운영체제 상의 관리자 권한을 획득할 수 있어서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샌드박싱같은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소프트웨어 기법들이 쉽게 뚫릴 수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EBEC6D9-74C4-4A99-9CCF-31CD254BDC17}"/>
              </a:ext>
            </a:extLst>
          </p:cNvPr>
          <p:cNvSpPr/>
          <p:nvPr/>
        </p:nvSpPr>
        <p:spPr>
          <a:xfrm>
            <a:off x="219399" y="1129553"/>
            <a:ext cx="3276835" cy="4257051"/>
          </a:xfrm>
          <a:prstGeom prst="roundRect">
            <a:avLst>
              <a:gd name="adj" fmla="val 1554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B81819-1270-4071-81BB-E4D97193E5A9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39DE471C-4CD9-4339-A234-BE6D7F8A1D10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TrustZone </a:t>
            </a:r>
            <a:r>
              <a:rPr lang="ko-KR" altLang="en-US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예</a:t>
            </a:r>
            <a:endParaRPr lang="en-US" altLang="ko-KR" sz="16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FLUID</a:t>
            </a:r>
            <a:r>
              <a:rPr lang="ko-KR" altLang="en-US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</a:t>
            </a:r>
            <a:endParaRPr lang="en-US" altLang="ko-KR" sz="16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D7295B-637E-4B04-835C-C0FC811A814B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419AF6F-370F-40FC-B063-475F0F1F8067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81B2E7F-AB8F-4615-A617-CCF84B6D5D63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AADFC26-5AD0-4E16-BFE3-E906C1F4D2C7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F0B3280-A05B-4FA6-A03D-1D73E49E73DD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7CE254A-D2E5-46A3-A401-9750B7A300B0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199FA11-4DC3-40C9-8932-DB011F19EB75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362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배경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7998E2-5AFD-414F-9814-C62E39541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38" y="3614983"/>
            <a:ext cx="4229100" cy="2695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CC3C3E-2C4B-4D58-86DA-01BF2F270634}"/>
              </a:ext>
            </a:extLst>
          </p:cNvPr>
          <p:cNvSpPr txBox="1"/>
          <p:nvPr/>
        </p:nvSpPr>
        <p:spPr>
          <a:xfrm>
            <a:off x="3496234" y="1466140"/>
            <a:ext cx="8476367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또한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Apple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jail-breaking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Android rooting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처럼 컴퓨터 관리자 계정인 루트 계정의 권한을 획득할 때 사용하는 프로그램을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루트킷이라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하는데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루트킷은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운영체제나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부트로더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등을 수정 및 변조가 가능해서 네트워크 패킷을 유출하는 등의 해킹이 가능해진다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그러므로 운영체제도 접근할 수 없는 영역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즉 루트 권한을 획득하더라도 해당 프로그램에 접근할 수 없도록 프로그램을 고립시키는 방법이 필요하다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EBEC6D9-74C4-4A99-9CCF-31CD254BDC17}"/>
              </a:ext>
            </a:extLst>
          </p:cNvPr>
          <p:cNvSpPr/>
          <p:nvPr/>
        </p:nvSpPr>
        <p:spPr>
          <a:xfrm>
            <a:off x="219399" y="1129553"/>
            <a:ext cx="3276835" cy="4257051"/>
          </a:xfrm>
          <a:prstGeom prst="roundRect">
            <a:avLst>
              <a:gd name="adj" fmla="val 1554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B81819-1270-4071-81BB-E4D97193E5A9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39DE471C-4CD9-4339-A234-BE6D7F8A1D10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TrustZone </a:t>
            </a:r>
            <a:r>
              <a:rPr lang="ko-KR" altLang="en-US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예</a:t>
            </a:r>
            <a:endParaRPr lang="en-US" altLang="ko-KR" sz="16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FLUID</a:t>
            </a:r>
            <a:r>
              <a:rPr lang="ko-KR" altLang="en-US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</a:t>
            </a:r>
            <a:endParaRPr lang="en-US" altLang="ko-KR" sz="16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D7295B-637E-4B04-835C-C0FC811A814B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419AF6F-370F-40FC-B063-475F0F1F8067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81B2E7F-AB8F-4615-A617-CCF84B6D5D63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AADFC26-5AD0-4E16-BFE3-E906C1F4D2C7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F0B3280-A05B-4FA6-A03D-1D73E49E73DD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7CE254A-D2E5-46A3-A401-9750B7A300B0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199FA11-4DC3-40C9-8932-DB011F19EB75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F0DF9B3-9ED1-4F53-A3E3-6700A3E6F41E}"/>
              </a:ext>
            </a:extLst>
          </p:cNvPr>
          <p:cNvSpPr txBox="1"/>
          <p:nvPr/>
        </p:nvSpPr>
        <p:spPr>
          <a:xfrm>
            <a:off x="4063536" y="2888203"/>
            <a:ext cx="5306775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하드웨어적으로 보안을 하는 </a:t>
            </a:r>
            <a:r>
              <a:rPr lang="en-US" altLang="ko-KR" sz="16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Arm</a:t>
            </a:r>
            <a:r>
              <a:rPr lang="ko-KR" altLang="en-US" sz="16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 </a:t>
            </a:r>
            <a:r>
              <a:rPr lang="ko-KR" altLang="en-US" sz="16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방법을 사용</a:t>
            </a:r>
            <a:endParaRPr lang="en-US" altLang="ko-KR" sz="1600" b="1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F0BC264-7411-4FD5-AB96-DDA834B1DAB3}"/>
              </a:ext>
            </a:extLst>
          </p:cNvPr>
          <p:cNvSpPr/>
          <p:nvPr/>
        </p:nvSpPr>
        <p:spPr>
          <a:xfrm>
            <a:off x="3632865" y="3017080"/>
            <a:ext cx="439138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3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97F15A-8352-4205-BE93-AD08C50C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2" y="1884892"/>
            <a:ext cx="3810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8" y="2263639"/>
            <a:ext cx="6218940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Arm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하나의 장치에서 분리된 두 개의 환경을 제공하며 보안이 필요한 정보를 격리된 환경에서 안전하게 보호하는 기술이다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수행 영역이 일반 영역인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REE(Rich Execution Environment)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보안 영역인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TEE(Trusted Execution Environment)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나뉜다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7A282-6601-4FF4-B019-74DF41E016CD}"/>
              </a:ext>
            </a:extLst>
          </p:cNvPr>
          <p:cNvSpPr txBox="1"/>
          <p:nvPr/>
        </p:nvSpPr>
        <p:spPr>
          <a:xfrm>
            <a:off x="3295755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&lt;TEE&gt;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FB21A5-5474-4142-A9E5-5A83E96D8204}"/>
              </a:ext>
            </a:extLst>
          </p:cNvPr>
          <p:cNvSpPr txBox="1"/>
          <p:nvPr/>
        </p:nvSpPr>
        <p:spPr>
          <a:xfrm>
            <a:off x="1071052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&lt;REE&gt;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BEDE6-893C-4847-91C8-22337FFA8C78}"/>
              </a:ext>
            </a:extLst>
          </p:cNvPr>
          <p:cNvSpPr txBox="1"/>
          <p:nvPr/>
        </p:nvSpPr>
        <p:spPr>
          <a:xfrm>
            <a:off x="741116" y="4893320"/>
            <a:ext cx="151189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(Normal World)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52E2A-7818-432D-A5F3-7C66A3C7E771}"/>
              </a:ext>
            </a:extLst>
          </p:cNvPr>
          <p:cNvSpPr txBox="1"/>
          <p:nvPr/>
        </p:nvSpPr>
        <p:spPr>
          <a:xfrm>
            <a:off x="2965814" y="4893319"/>
            <a:ext cx="151189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(Secure World)</a:t>
            </a:r>
          </a:p>
        </p:txBody>
      </p:sp>
    </p:spTree>
    <p:extLst>
      <p:ext uri="{BB962C8B-B14F-4D97-AF65-F5344CB8AC3E}">
        <p14:creationId xmlns:p14="http://schemas.microsoft.com/office/powerpoint/2010/main" val="305695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72206" y="2261351"/>
            <a:ext cx="6218940" cy="167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CPU, memory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 하드웨어 기반 자원을 분리한다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자원에 모두 접근이 가능하고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오직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자원에만 접근이 가능하다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접근할 때는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page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fault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발생한다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따라서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실행 중인 애플리케이션을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방해할 수 없다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내부에서 실행되는 코드는 신뢰할 수 있는 코드만을 실행한다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FD356A6-93E7-4FE8-9C5A-58EC5D87D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69" y="2261351"/>
            <a:ext cx="4217044" cy="219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1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E48E11-1020-467A-889E-A1FEEB0D08F5}"/>
              </a:ext>
            </a:extLst>
          </p:cNvPr>
          <p:cNvSpPr txBox="1"/>
          <p:nvPr/>
        </p:nvSpPr>
        <p:spPr>
          <a:xfrm>
            <a:off x="5281633" y="2885488"/>
            <a:ext cx="6218940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애플리케이션을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동작한다면 성능적인 문제가 발생하거나 애플리케이션이 동작하지 않을 수도 있다고 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따라서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높은 신뢰성을 요구하는 프로그램은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world(TEE)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실행시키고 그 외의 프로그램이나 운영체제는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normal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실행시킨다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07B929-391A-4333-950E-0790DE9396FB}"/>
              </a:ext>
            </a:extLst>
          </p:cNvPr>
          <p:cNvSpPr txBox="1"/>
          <p:nvPr/>
        </p:nvSpPr>
        <p:spPr>
          <a:xfrm>
            <a:off x="5281633" y="2261351"/>
            <a:ext cx="6218940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그럼 모든 프로그램을 </a:t>
            </a:r>
            <a:r>
              <a:rPr lang="en-US" altLang="ko-KR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돌린다면</a:t>
            </a:r>
            <a:r>
              <a:rPr lang="en-US" altLang="ko-KR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7B23F949-A4B9-4299-AC6E-DDAA0CDC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69" y="2261351"/>
            <a:ext cx="4217044" cy="219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50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2095758" y="4557608"/>
            <a:ext cx="8207739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ARM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CPU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모드에는 사용자 모드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(User Mode)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User, Privileged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Supervisor, FIQ(Fast IRQ), IRQ(Interrupt Request), Undefined, Abort, System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모드가 있었다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이러한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CPU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모드에 추가적으로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ARM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Monitor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모드가 추가되었다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 Monitor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모드는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에만 존재하며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간의 전환을 위한 모드이다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모니터 모드에서는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사용가능한 명령어나 메모리 영역을 접근할 수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237C98A-5A4D-4A78-AFFA-E1EC543DE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936" y="1307887"/>
            <a:ext cx="5496128" cy="3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2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862</Words>
  <Application>Microsoft Office PowerPoint</Application>
  <PresentationFormat>와이드스크린</PresentationFormat>
  <Paragraphs>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나눔스퀘어라운드 Regular</vt:lpstr>
      <vt:lpstr>맑은 고딕</vt:lpstr>
      <vt:lpstr>Office 테마</vt:lpstr>
      <vt:lpstr>PowerPoint 프레젠테이션</vt:lpstr>
      <vt:lpstr>목차</vt:lpstr>
      <vt:lpstr>TrustZone 배경</vt:lpstr>
      <vt:lpstr>TrustZone 배경</vt:lpstr>
      <vt:lpstr>TrustZone 배경</vt:lpstr>
      <vt:lpstr>TrustZone이란?</vt:lpstr>
      <vt:lpstr>TrustZone이란?</vt:lpstr>
      <vt:lpstr>TrustZone이란?</vt:lpstr>
      <vt:lpstr>TrustZone이란?</vt:lpstr>
      <vt:lpstr>TrustZone이란?</vt:lpstr>
      <vt:lpstr>TrustZone이란?</vt:lpstr>
      <vt:lpstr>TrustZone이란?</vt:lpstr>
      <vt:lpstr>TrustZone이란?</vt:lpstr>
      <vt:lpstr>TrustZone 기반 기술 적용사례</vt:lpstr>
      <vt:lpstr>TrustZone FLUID에 적용하기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마루 부리</dc:title>
  <dc:creator>Ryu Sangwon</dc:creator>
  <cp:lastModifiedBy>Ryu Sangwon</cp:lastModifiedBy>
  <cp:revision>130</cp:revision>
  <dcterms:created xsi:type="dcterms:W3CDTF">2021-04-14T00:51:28Z</dcterms:created>
  <dcterms:modified xsi:type="dcterms:W3CDTF">2021-05-13T02:34:09Z</dcterms:modified>
</cp:coreProperties>
</file>