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2" r:id="rId3"/>
    <p:sldId id="257" r:id="rId4"/>
    <p:sldId id="266" r:id="rId5"/>
    <p:sldId id="258" r:id="rId6"/>
    <p:sldId id="260" r:id="rId7"/>
    <p:sldId id="259" r:id="rId8"/>
    <p:sldId id="261" r:id="rId9"/>
    <p:sldId id="273" r:id="rId10"/>
    <p:sldId id="262" r:id="rId11"/>
    <p:sldId id="265" r:id="rId12"/>
    <p:sldId id="270" r:id="rId13"/>
    <p:sldId id="271" r:id="rId14"/>
    <p:sldId id="268" r:id="rId15"/>
    <p:sldId id="26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脇 隆成" initials="川脇" lastIdx="3" clrIdx="0">
    <p:extLst>
      <p:ext uri="{19B8F6BF-5375-455C-9EA6-DF929625EA0E}">
        <p15:presenceInfo xmlns:p15="http://schemas.microsoft.com/office/powerpoint/2012/main" userId="f8f2789e061c0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川脇 隆成" userId="f8f2789e061c02f1" providerId="LiveId" clId="{F8CCE4A5-1014-41E6-AA89-4C65FDE648EA}"/>
    <pc:docChg chg="undo custSel addSld delSld modSld sldOrd">
      <pc:chgData name="川脇 隆成" userId="f8f2789e061c02f1" providerId="LiveId" clId="{F8CCE4A5-1014-41E6-AA89-4C65FDE648EA}" dt="2022-06-07T06:50:23.865" v="408" actId="20577"/>
      <pc:docMkLst>
        <pc:docMk/>
      </pc:docMkLst>
      <pc:sldChg chg="addSp modSp mod">
        <pc:chgData name="川脇 隆成" userId="f8f2789e061c02f1" providerId="LiveId" clId="{F8CCE4A5-1014-41E6-AA89-4C65FDE648EA}" dt="2022-06-06T05:43:34.495" v="145" actId="1076"/>
        <pc:sldMkLst>
          <pc:docMk/>
          <pc:sldMk cId="3299039748" sldId="259"/>
        </pc:sldMkLst>
        <pc:spChg chg="mod">
          <ac:chgData name="川脇 隆成" userId="f8f2789e061c02f1" providerId="LiveId" clId="{F8CCE4A5-1014-41E6-AA89-4C65FDE648EA}" dt="2022-06-06T05:42:06.349" v="50" actId="1076"/>
          <ac:spMkLst>
            <pc:docMk/>
            <pc:sldMk cId="3299039748" sldId="259"/>
            <ac:spMk id="6" creationId="{F7A84D2A-AC54-22DE-A3FC-E0931C7AC5E7}"/>
          </ac:spMkLst>
        </pc:spChg>
        <pc:spChg chg="mod">
          <ac:chgData name="川脇 隆成" userId="f8f2789e061c02f1" providerId="LiveId" clId="{F8CCE4A5-1014-41E6-AA89-4C65FDE648EA}" dt="2022-06-06T05:41:50.468" v="47" actId="1076"/>
          <ac:spMkLst>
            <pc:docMk/>
            <pc:sldMk cId="3299039748" sldId="259"/>
            <ac:spMk id="7" creationId="{9297F59E-20C3-FBCD-A825-76CBD78A9AB5}"/>
          </ac:spMkLst>
        </pc:spChg>
        <pc:spChg chg="mod">
          <ac:chgData name="川脇 隆成" userId="f8f2789e061c02f1" providerId="LiveId" clId="{F8CCE4A5-1014-41E6-AA89-4C65FDE648EA}" dt="2022-06-06T05:42:00.858" v="49" actId="1076"/>
          <ac:spMkLst>
            <pc:docMk/>
            <pc:sldMk cId="3299039748" sldId="259"/>
            <ac:spMk id="8" creationId="{F8DF9FEA-95B5-92F5-0E71-AF164C8DABB6}"/>
          </ac:spMkLst>
        </pc:spChg>
        <pc:spChg chg="mod">
          <ac:chgData name="川脇 隆成" userId="f8f2789e061c02f1" providerId="LiveId" clId="{F8CCE4A5-1014-41E6-AA89-4C65FDE648EA}" dt="2022-06-06T05:41:44.214" v="46" actId="1076"/>
          <ac:spMkLst>
            <pc:docMk/>
            <pc:sldMk cId="3299039748" sldId="259"/>
            <ac:spMk id="9" creationId="{3361CA61-42D3-B0EE-2106-D8BECE9333EE}"/>
          </ac:spMkLst>
        </pc:spChg>
        <pc:spChg chg="add mod">
          <ac:chgData name="川脇 隆成" userId="f8f2789e061c02f1" providerId="LiveId" clId="{F8CCE4A5-1014-41E6-AA89-4C65FDE648EA}" dt="2022-06-06T05:41:29.280" v="44" actId="1076"/>
          <ac:spMkLst>
            <pc:docMk/>
            <pc:sldMk cId="3299039748" sldId="259"/>
            <ac:spMk id="10" creationId="{6C82AB9E-7E02-DE14-4819-E85EB608A324}"/>
          </ac:spMkLst>
        </pc:spChg>
        <pc:spChg chg="add mod">
          <ac:chgData name="川脇 隆成" userId="f8f2789e061c02f1" providerId="LiveId" clId="{F8CCE4A5-1014-41E6-AA89-4C65FDE648EA}" dt="2022-06-06T05:42:59.781" v="93" actId="14100"/>
          <ac:spMkLst>
            <pc:docMk/>
            <pc:sldMk cId="3299039748" sldId="259"/>
            <ac:spMk id="11" creationId="{68582F3A-F387-EFC5-62A5-A8B8E1AAB7C6}"/>
          </ac:spMkLst>
        </pc:spChg>
        <pc:spChg chg="add mod">
          <ac:chgData name="川脇 隆成" userId="f8f2789e061c02f1" providerId="LiveId" clId="{F8CCE4A5-1014-41E6-AA89-4C65FDE648EA}" dt="2022-06-06T05:43:34.495" v="145" actId="1076"/>
          <ac:spMkLst>
            <pc:docMk/>
            <pc:sldMk cId="3299039748" sldId="259"/>
            <ac:spMk id="12" creationId="{1B524A24-2397-2E4E-14AA-281D2ED85E92}"/>
          </ac:spMkLst>
        </pc:spChg>
        <pc:graphicFrameChg chg="mod">
          <ac:chgData name="川脇 隆成" userId="f8f2789e061c02f1" providerId="LiveId" clId="{F8CCE4A5-1014-41E6-AA89-4C65FDE648EA}" dt="2022-06-06T05:41:56.336" v="48" actId="1076"/>
          <ac:graphicFrameMkLst>
            <pc:docMk/>
            <pc:sldMk cId="3299039748" sldId="259"/>
            <ac:graphicFrameMk id="5" creationId="{B5FD12EE-EB6E-3334-DCB9-101EAAB07F63}"/>
          </ac:graphicFrameMkLst>
        </pc:graphicFrameChg>
      </pc:sldChg>
      <pc:sldChg chg="add del">
        <pc:chgData name="川脇 隆成" userId="f8f2789e061c02f1" providerId="LiveId" clId="{F8CCE4A5-1014-41E6-AA89-4C65FDE648EA}" dt="2022-06-06T06:56:19.320" v="149" actId="47"/>
        <pc:sldMkLst>
          <pc:docMk/>
          <pc:sldMk cId="1636121468" sldId="260"/>
        </pc:sldMkLst>
      </pc:sldChg>
      <pc:sldChg chg="add del ord">
        <pc:chgData name="川脇 隆成" userId="f8f2789e061c02f1" providerId="LiveId" clId="{F8CCE4A5-1014-41E6-AA89-4C65FDE648EA}" dt="2022-06-06T23:47:22.205" v="396"/>
        <pc:sldMkLst>
          <pc:docMk/>
          <pc:sldMk cId="3463929161" sldId="261"/>
        </pc:sldMkLst>
      </pc:sldChg>
      <pc:sldChg chg="modSp mod ord">
        <pc:chgData name="川脇 隆成" userId="f8f2789e061c02f1" providerId="LiveId" clId="{F8CCE4A5-1014-41E6-AA89-4C65FDE648EA}" dt="2022-06-06T05:40:33.486" v="4"/>
        <pc:sldMkLst>
          <pc:docMk/>
          <pc:sldMk cId="2087902239" sldId="266"/>
        </pc:sldMkLst>
        <pc:spChg chg="mod">
          <ac:chgData name="川脇 隆成" userId="f8f2789e061c02f1" providerId="LiveId" clId="{F8CCE4A5-1014-41E6-AA89-4C65FDE648EA}" dt="2022-06-06T05:40:22.183" v="2" actId="20577"/>
          <ac:spMkLst>
            <pc:docMk/>
            <pc:sldMk cId="2087902239" sldId="266"/>
            <ac:spMk id="2" creationId="{254309D2-CF5C-9124-B332-1742C0732C51}"/>
          </ac:spMkLst>
        </pc:spChg>
      </pc:sldChg>
      <pc:sldChg chg="modSp">
        <pc:chgData name="川脇 隆成" userId="f8f2789e061c02f1" providerId="LiveId" clId="{F8CCE4A5-1014-41E6-AA89-4C65FDE648EA}" dt="2022-06-07T06:50:23.865" v="408" actId="20577"/>
        <pc:sldMkLst>
          <pc:docMk/>
          <pc:sldMk cId="3409910993" sldId="270"/>
        </pc:sldMkLst>
        <pc:spChg chg="mod">
          <ac:chgData name="川脇 隆成" userId="f8f2789e061c02f1" providerId="LiveId" clId="{F8CCE4A5-1014-41E6-AA89-4C65FDE648EA}" dt="2022-06-07T06:26:24.043" v="397" actId="207"/>
          <ac:spMkLst>
            <pc:docMk/>
            <pc:sldMk cId="3409910993" sldId="270"/>
            <ac:spMk id="11" creationId="{18D82920-EA38-2E98-F4AF-41D373FAD700}"/>
          </ac:spMkLst>
        </pc:spChg>
        <pc:spChg chg="mod">
          <ac:chgData name="川脇 隆成" userId="f8f2789e061c02f1" providerId="LiveId" clId="{F8CCE4A5-1014-41E6-AA89-4C65FDE648EA}" dt="2022-06-07T06:50:23.865" v="408" actId="20577"/>
          <ac:spMkLst>
            <pc:docMk/>
            <pc:sldMk cId="3409910993" sldId="270"/>
            <ac:spMk id="13" creationId="{80241511-43CA-4E7F-1B1E-ED72B63AF7A7}"/>
          </ac:spMkLst>
        </pc:spChg>
        <pc:spChg chg="mod">
          <ac:chgData name="川脇 隆成" userId="f8f2789e061c02f1" providerId="LiveId" clId="{F8CCE4A5-1014-41E6-AA89-4C65FDE648EA}" dt="2022-06-07T06:26:36.902" v="398" actId="207"/>
          <ac:spMkLst>
            <pc:docMk/>
            <pc:sldMk cId="3409910993" sldId="270"/>
            <ac:spMk id="19" creationId="{70419316-0182-3C57-1006-241CA102AE3D}"/>
          </ac:spMkLst>
        </pc:spChg>
      </pc:sldChg>
      <pc:sldChg chg="addSp modSp mod">
        <pc:chgData name="川脇 隆成" userId="f8f2789e061c02f1" providerId="LiveId" clId="{F8CCE4A5-1014-41E6-AA89-4C65FDE648EA}" dt="2022-06-06T23:22:43.391" v="392" actId="1076"/>
        <pc:sldMkLst>
          <pc:docMk/>
          <pc:sldMk cId="2679293569" sldId="273"/>
        </pc:sldMkLst>
        <pc:spChg chg="mod">
          <ac:chgData name="川脇 隆成" userId="f8f2789e061c02f1" providerId="LiveId" clId="{F8CCE4A5-1014-41E6-AA89-4C65FDE648EA}" dt="2022-06-06T23:19:14.778" v="154" actId="208"/>
          <ac:spMkLst>
            <pc:docMk/>
            <pc:sldMk cId="2679293569" sldId="273"/>
            <ac:spMk id="5" creationId="{E05E413C-C8CF-D7F4-18E8-3DB19A4DC6E0}"/>
          </ac:spMkLst>
        </pc:spChg>
        <pc:spChg chg="mod">
          <ac:chgData name="川脇 隆成" userId="f8f2789e061c02f1" providerId="LiveId" clId="{F8CCE4A5-1014-41E6-AA89-4C65FDE648EA}" dt="2022-06-06T23:17:56.005" v="153" actId="120"/>
          <ac:spMkLst>
            <pc:docMk/>
            <pc:sldMk cId="2679293569" sldId="273"/>
            <ac:spMk id="7" creationId="{E87F90DF-2133-71E5-F671-9C5ACC8B1488}"/>
          </ac:spMkLst>
        </pc:spChg>
        <pc:spChg chg="add mod">
          <ac:chgData name="川脇 隆成" userId="f8f2789e061c02f1" providerId="LiveId" clId="{F8CCE4A5-1014-41E6-AA89-4C65FDE648EA}" dt="2022-06-06T23:17:37.954" v="151" actId="207"/>
          <ac:spMkLst>
            <pc:docMk/>
            <pc:sldMk cId="2679293569" sldId="273"/>
            <ac:spMk id="9" creationId="{1C22A7DA-3B6A-C2AC-1A4F-FFBE790EADB3}"/>
          </ac:spMkLst>
        </pc:spChg>
        <pc:spChg chg="add mod">
          <ac:chgData name="川脇 隆成" userId="f8f2789e061c02f1" providerId="LiveId" clId="{F8CCE4A5-1014-41E6-AA89-4C65FDE648EA}" dt="2022-06-06T23:20:58.617" v="283" actId="1076"/>
          <ac:spMkLst>
            <pc:docMk/>
            <pc:sldMk cId="2679293569" sldId="273"/>
            <ac:spMk id="10" creationId="{13EDA5E5-5443-E5A4-02A5-FFFBCA859C15}"/>
          </ac:spMkLst>
        </pc:spChg>
        <pc:spChg chg="add mod">
          <ac:chgData name="川脇 隆成" userId="f8f2789e061c02f1" providerId="LiveId" clId="{F8CCE4A5-1014-41E6-AA89-4C65FDE648EA}" dt="2022-06-06T23:22:43.391" v="392" actId="1076"/>
          <ac:spMkLst>
            <pc:docMk/>
            <pc:sldMk cId="2679293569" sldId="273"/>
            <ac:spMk id="11" creationId="{F8282EDC-4E66-05A0-5191-CC3558B67504}"/>
          </ac:spMkLst>
        </pc:spChg>
      </pc:sldChg>
      <pc:sldChg chg="new del">
        <pc:chgData name="川脇 隆成" userId="f8f2789e061c02f1" providerId="LiveId" clId="{F8CCE4A5-1014-41E6-AA89-4C65FDE648EA}" dt="2022-06-06T23:37:57.314" v="394" actId="47"/>
        <pc:sldMkLst>
          <pc:docMk/>
          <pc:sldMk cId="1684276347" sldId="27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令和</a:t>
            </a:r>
            <a:r>
              <a:rPr lang="en-US" altLang="ja-JP" dirty="0"/>
              <a:t>2</a:t>
            </a:r>
            <a:r>
              <a:rPr lang="ja-JP" altLang="en-US" dirty="0"/>
              <a:t>年免許保有人数の割合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2ED-4B1D-885B-A4E6B21AFEC8}"/>
              </c:ext>
            </c:extLst>
          </c:dPt>
          <c:dPt>
            <c:idx val="1"/>
            <c:bubble3D val="0"/>
            <c:explosion val="9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65A-453E-A509-C75303C9B9E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2ED-4B1D-885B-A4E6B21AFEC8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2ED-4B1D-885B-A4E6B21AFE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自動車</c:v>
                </c:pt>
                <c:pt idx="1">
                  <c:v>バイク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5A-453E-A509-C75303C9B9E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9632907247615152"/>
          <c:y val="0.11960115787688889"/>
          <c:w val="0.2572483324029925"/>
          <c:h val="0.134776571326433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938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8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0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27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82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89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1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46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5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0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4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8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2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5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6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5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7C48D-EC46-E2C2-BD69-0E1B5ACF5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B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K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K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6AFFA9-E2D0-C08A-EB63-B614094B8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バイク（</a:t>
            </a:r>
            <a:r>
              <a:rPr lang="en-US" altLang="ja-JP" dirty="0"/>
              <a:t>B</a:t>
            </a:r>
            <a:r>
              <a:rPr lang="ja-JP" altLang="en-US" dirty="0"/>
              <a:t>）交流（</a:t>
            </a:r>
            <a:r>
              <a:rPr lang="en-US" altLang="ja-JP" dirty="0"/>
              <a:t>K</a:t>
            </a:r>
            <a:r>
              <a:rPr lang="ja-JP" altLang="en-US" dirty="0"/>
              <a:t>）掲示板（</a:t>
            </a:r>
            <a:r>
              <a:rPr lang="en-US" altLang="ja-JP" dirty="0"/>
              <a:t>K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760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BBBFB-456A-BA84-8D30-1990A98F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19" y="204538"/>
            <a:ext cx="4020953" cy="44998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～作成背景～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465E71-CC66-A85B-5A4B-EA9C245DD4F5}"/>
              </a:ext>
            </a:extLst>
          </p:cNvPr>
          <p:cNvSpPr txBox="1"/>
          <p:nvPr/>
        </p:nvSpPr>
        <p:spPr>
          <a:xfrm>
            <a:off x="702643" y="901129"/>
            <a:ext cx="38501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/>
              <a:t>SNS</a:t>
            </a:r>
            <a:r>
              <a:rPr kumimoji="1" lang="ja-JP" altLang="en-US" dirty="0"/>
              <a:t>・掲示板について調べてみよう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282ADD-B2C8-1859-A1A7-3F4E0733FD5A}"/>
              </a:ext>
            </a:extLst>
          </p:cNvPr>
          <p:cNvSpPr txBox="1"/>
          <p:nvPr/>
        </p:nvSpPr>
        <p:spPr>
          <a:xfrm>
            <a:off x="702643" y="1626670"/>
            <a:ext cx="1377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rgbClr val="FF0000"/>
                </a:solidFill>
              </a:rPr>
              <a:t>Youtube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A4C1F0-1B8C-51A4-97F7-B17414596034}"/>
              </a:ext>
            </a:extLst>
          </p:cNvPr>
          <p:cNvSpPr txBox="1"/>
          <p:nvPr/>
        </p:nvSpPr>
        <p:spPr>
          <a:xfrm>
            <a:off x="2627695" y="1703614"/>
            <a:ext cx="822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バイク系</a:t>
            </a:r>
            <a:r>
              <a:rPr kumimoji="1" lang="en-US" altLang="ja-JP" dirty="0"/>
              <a:t>youtuber</a:t>
            </a:r>
            <a:r>
              <a:rPr kumimoji="1" lang="ja-JP" altLang="en-US" dirty="0"/>
              <a:t>も増加傾向に有。視聴回数に関しても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万回を超える動画多数。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015CB7-C12A-7AEB-856C-4C1B04213991}"/>
              </a:ext>
            </a:extLst>
          </p:cNvPr>
          <p:cNvSpPr txBox="1"/>
          <p:nvPr/>
        </p:nvSpPr>
        <p:spPr>
          <a:xfrm>
            <a:off x="702644" y="2442278"/>
            <a:ext cx="137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F0"/>
                </a:solidFill>
              </a:rPr>
              <a:t>Twtter</a:t>
            </a:r>
            <a:endParaRPr kumimoji="1" lang="ja-JP" altLang="en-US" sz="2800" dirty="0">
              <a:solidFill>
                <a:srgbClr val="00B0F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E7227A0-90B7-CB87-D414-7CB7540B31BA}"/>
              </a:ext>
            </a:extLst>
          </p:cNvPr>
          <p:cNvSpPr txBox="1"/>
          <p:nvPr/>
        </p:nvSpPr>
        <p:spPr>
          <a:xfrm>
            <a:off x="2627695" y="2072946"/>
            <a:ext cx="467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→若い年齢層にヒットしやすいのではないか？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ED43A0-5246-0C4A-0608-61B12EFC190F}"/>
              </a:ext>
            </a:extLst>
          </p:cNvPr>
          <p:cNvSpPr txBox="1"/>
          <p:nvPr/>
        </p:nvSpPr>
        <p:spPr>
          <a:xfrm>
            <a:off x="2714324" y="2519222"/>
            <a:ext cx="787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総合的なコミュニティの中でバイクに乗っているユーザーはぼちぼち。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BE9569-1379-0FCE-A493-C6124971538A}"/>
              </a:ext>
            </a:extLst>
          </p:cNvPr>
          <p:cNvSpPr txBox="1"/>
          <p:nvPr/>
        </p:nvSpPr>
        <p:spPr>
          <a:xfrm>
            <a:off x="2714324" y="2888554"/>
            <a:ext cx="514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→新規参入が難しい現状なのではないか？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フォロー、フォロワー数に比例して交流に影響する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7D4B15-4442-76A6-8ADE-0EB09857B167}"/>
              </a:ext>
            </a:extLst>
          </p:cNvPr>
          <p:cNvSpPr txBox="1"/>
          <p:nvPr/>
        </p:nvSpPr>
        <p:spPr>
          <a:xfrm>
            <a:off x="702643" y="3630893"/>
            <a:ext cx="137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4"/>
                </a:solidFill>
              </a:rPr>
              <a:t>掲示板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0FC898-A7E3-A31E-DD5A-AD9A29694C5E}"/>
              </a:ext>
            </a:extLst>
          </p:cNvPr>
          <p:cNvSpPr txBox="1"/>
          <p:nvPr/>
        </p:nvSpPr>
        <p:spPr>
          <a:xfrm>
            <a:off x="2722345" y="3707837"/>
            <a:ext cx="852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総合的な掲示板の中で５ちゃんねる、爆サイ等専門性が高いかというとそこまでもない。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2F25D2B-F063-834F-D779-A82B9264DCA6}"/>
              </a:ext>
            </a:extLst>
          </p:cNvPr>
          <p:cNvSpPr txBox="1"/>
          <p:nvPr/>
        </p:nvSpPr>
        <p:spPr>
          <a:xfrm>
            <a:off x="2714324" y="4154113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→コメントの</a:t>
            </a:r>
            <a:r>
              <a:rPr kumimoji="1" lang="en-US" altLang="ja-JP" dirty="0"/>
              <a:t>NG</a:t>
            </a:r>
            <a:r>
              <a:rPr kumimoji="1" lang="ja-JP" altLang="en-US" dirty="0"/>
              <a:t>発言がよく見られる。</a:t>
            </a:r>
          </a:p>
        </p:txBody>
      </p:sp>
    </p:spTree>
    <p:extLst>
      <p:ext uri="{BB962C8B-B14F-4D97-AF65-F5344CB8AC3E}">
        <p14:creationId xmlns:p14="http://schemas.microsoft.com/office/powerpoint/2010/main" val="226179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DA5B9D-4579-3CBF-5306-AD7CFC9F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40" y="194913"/>
            <a:ext cx="4328961" cy="45960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～作成背景～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F881B7-27F4-8023-9E0C-208F5837B85E}"/>
              </a:ext>
            </a:extLst>
          </p:cNvPr>
          <p:cNvSpPr txBox="1"/>
          <p:nvPr/>
        </p:nvSpPr>
        <p:spPr>
          <a:xfrm>
            <a:off x="616018" y="1043722"/>
            <a:ext cx="10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Youtube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0500524-4002-451D-245A-9CB790CAFDDF}"/>
              </a:ext>
            </a:extLst>
          </p:cNvPr>
          <p:cNvSpPr txBox="1"/>
          <p:nvPr/>
        </p:nvSpPr>
        <p:spPr>
          <a:xfrm>
            <a:off x="1780674" y="104372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0F0"/>
                </a:solidFill>
              </a:rPr>
              <a:t>twitter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020413-08CC-DDC8-D87C-56EE6AD441E6}"/>
              </a:ext>
            </a:extLst>
          </p:cNvPr>
          <p:cNvSpPr txBox="1"/>
          <p:nvPr/>
        </p:nvSpPr>
        <p:spPr>
          <a:xfrm>
            <a:off x="2739699" y="10437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掲示板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87E7623-DF86-DECA-0E19-189C07C9A724}"/>
              </a:ext>
            </a:extLst>
          </p:cNvPr>
          <p:cNvSpPr/>
          <p:nvPr/>
        </p:nvSpPr>
        <p:spPr>
          <a:xfrm>
            <a:off x="281540" y="1731308"/>
            <a:ext cx="3905449" cy="33953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総合サイト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C240837-5354-837F-9763-0A919A7F6C9A}"/>
              </a:ext>
            </a:extLst>
          </p:cNvPr>
          <p:cNvSpPr/>
          <p:nvPr/>
        </p:nvSpPr>
        <p:spPr>
          <a:xfrm>
            <a:off x="2329314" y="2415940"/>
            <a:ext cx="1145406" cy="7411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バイク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63F3442-5A65-219E-576F-1811ABB5FF61}"/>
              </a:ext>
            </a:extLst>
          </p:cNvPr>
          <p:cNvSpPr/>
          <p:nvPr/>
        </p:nvSpPr>
        <p:spPr>
          <a:xfrm>
            <a:off x="4610501" y="2926079"/>
            <a:ext cx="2213811" cy="616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556932-1D83-21C3-BE31-C939B5284BAB}"/>
              </a:ext>
            </a:extLst>
          </p:cNvPr>
          <p:cNvSpPr txBox="1"/>
          <p:nvPr/>
        </p:nvSpPr>
        <p:spPr>
          <a:xfrm>
            <a:off x="8518358" y="1116531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専門掲示板</a:t>
            </a:r>
          </a:p>
        </p:txBody>
      </p:sp>
      <p:sp>
        <p:nvSpPr>
          <p:cNvPr id="10" name="星: 12 pt 9">
            <a:extLst>
              <a:ext uri="{FF2B5EF4-FFF2-40B4-BE49-F238E27FC236}">
                <a16:creationId xmlns:a16="http://schemas.microsoft.com/office/drawing/2014/main" id="{FAE130E1-E875-BCC9-836A-1BDAF59D900C}"/>
              </a:ext>
            </a:extLst>
          </p:cNvPr>
          <p:cNvSpPr/>
          <p:nvPr/>
        </p:nvSpPr>
        <p:spPr>
          <a:xfrm>
            <a:off x="8335477" y="1028974"/>
            <a:ext cx="1626670" cy="544446"/>
          </a:xfrm>
          <a:prstGeom prst="star1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E4A1A56-177F-7862-0B12-E6DCE1CB1A40}"/>
              </a:ext>
            </a:extLst>
          </p:cNvPr>
          <p:cNvSpPr/>
          <p:nvPr/>
        </p:nvSpPr>
        <p:spPr>
          <a:xfrm>
            <a:off x="7305574" y="1731308"/>
            <a:ext cx="3686475" cy="33953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バイク</a:t>
            </a:r>
          </a:p>
        </p:txBody>
      </p:sp>
    </p:spTree>
    <p:extLst>
      <p:ext uri="{BB962C8B-B14F-4D97-AF65-F5344CB8AC3E}">
        <p14:creationId xmlns:p14="http://schemas.microsoft.com/office/powerpoint/2010/main" val="209189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B7C70-082F-93D0-B7FB-EB4B46A3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06" y="237228"/>
            <a:ext cx="3722297" cy="245852"/>
          </a:xfrm>
        </p:spPr>
        <p:txBody>
          <a:bodyPr>
            <a:noAutofit/>
          </a:bodyPr>
          <a:lstStyle/>
          <a:p>
            <a:r>
              <a:rPr kumimoji="1" lang="ja-JP" altLang="en-US" sz="4400" dirty="0"/>
              <a:t>システム説明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078BCE-E377-5674-7B63-5B183178A4CF}"/>
              </a:ext>
            </a:extLst>
          </p:cNvPr>
          <p:cNvSpPr/>
          <p:nvPr/>
        </p:nvSpPr>
        <p:spPr>
          <a:xfrm>
            <a:off x="189781" y="905773"/>
            <a:ext cx="5193102" cy="99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ログイン前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C70ED48-22B6-A87D-5E17-4B2E2AC631CC}"/>
              </a:ext>
            </a:extLst>
          </p:cNvPr>
          <p:cNvSpPr/>
          <p:nvPr/>
        </p:nvSpPr>
        <p:spPr>
          <a:xfrm>
            <a:off x="6096000" y="905773"/>
            <a:ext cx="5193102" cy="99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ログイン後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9045E8-C21F-27E7-C1BF-D31065C5C817}"/>
              </a:ext>
            </a:extLst>
          </p:cNvPr>
          <p:cNvSpPr/>
          <p:nvPr/>
        </p:nvSpPr>
        <p:spPr>
          <a:xfrm>
            <a:off x="189781" y="1897810"/>
            <a:ext cx="5193102" cy="367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5C0137-576B-8B26-414F-C83EA41BE34E}"/>
              </a:ext>
            </a:extLst>
          </p:cNvPr>
          <p:cNvSpPr/>
          <p:nvPr/>
        </p:nvSpPr>
        <p:spPr>
          <a:xfrm>
            <a:off x="6096000" y="1897810"/>
            <a:ext cx="5193102" cy="367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1A76A2-4082-4592-1AE8-0CAE56E1C651}"/>
              </a:ext>
            </a:extLst>
          </p:cNvPr>
          <p:cNvSpPr txBox="1"/>
          <p:nvPr/>
        </p:nvSpPr>
        <p:spPr>
          <a:xfrm flipH="1">
            <a:off x="263106" y="2053086"/>
            <a:ext cx="496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・掲示板の閲覧が可能（投稿一覧・個別の投稿のコメント一覧）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571EDB-EAD0-7EA7-0DBC-1E8D39D78088}"/>
              </a:ext>
            </a:extLst>
          </p:cNvPr>
          <p:cNvSpPr txBox="1"/>
          <p:nvPr/>
        </p:nvSpPr>
        <p:spPr>
          <a:xfrm>
            <a:off x="263106" y="2780435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・新規アカウントが作成可能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EEB26A-F0AA-85A5-154B-B602AFABD99A}"/>
              </a:ext>
            </a:extLst>
          </p:cNvPr>
          <p:cNvSpPr txBox="1"/>
          <p:nvPr/>
        </p:nvSpPr>
        <p:spPr>
          <a:xfrm>
            <a:off x="6392173" y="2053086"/>
            <a:ext cx="213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・ログイン機能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8D82920-EA38-2E98-F4AF-41D373FAD700}"/>
              </a:ext>
            </a:extLst>
          </p:cNvPr>
          <p:cNvSpPr txBox="1"/>
          <p:nvPr/>
        </p:nvSpPr>
        <p:spPr>
          <a:xfrm>
            <a:off x="6389298" y="2520515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・いいねボタンを押すことが可能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B7CC48-943F-D38E-D16B-15C43588F828}"/>
              </a:ext>
            </a:extLst>
          </p:cNvPr>
          <p:cNvSpPr txBox="1"/>
          <p:nvPr/>
        </p:nvSpPr>
        <p:spPr>
          <a:xfrm>
            <a:off x="6389298" y="3045123"/>
            <a:ext cx="280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・掲示板に投稿が可能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241511-43CA-4E7F-1B1E-ED72B63AF7A7}"/>
              </a:ext>
            </a:extLst>
          </p:cNvPr>
          <p:cNvSpPr txBox="1"/>
          <p:nvPr/>
        </p:nvSpPr>
        <p:spPr>
          <a:xfrm>
            <a:off x="6389298" y="3512552"/>
            <a:ext cx="422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・他者のコメントに対してコメントが可能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43445E-2503-3BA2-565E-7F8FECFC22C6}"/>
              </a:ext>
            </a:extLst>
          </p:cNvPr>
          <p:cNvSpPr txBox="1"/>
          <p:nvPr/>
        </p:nvSpPr>
        <p:spPr>
          <a:xfrm>
            <a:off x="6389298" y="396112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・マイページ機能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3C3D25D-1563-B8B4-E11F-334C6EFC782D}"/>
              </a:ext>
            </a:extLst>
          </p:cNvPr>
          <p:cNvSpPr txBox="1"/>
          <p:nvPr/>
        </p:nvSpPr>
        <p:spPr>
          <a:xfrm>
            <a:off x="6390922" y="4397561"/>
            <a:ext cx="163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・退会機能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3579653-9014-5867-A4C0-63464E3F8902}"/>
              </a:ext>
            </a:extLst>
          </p:cNvPr>
          <p:cNvSpPr txBox="1"/>
          <p:nvPr/>
        </p:nvSpPr>
        <p:spPr>
          <a:xfrm>
            <a:off x="6389298" y="4844531"/>
            <a:ext cx="369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・コメントに対して編集が可能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0419316-0182-3C57-1006-241CA102AE3D}"/>
              </a:ext>
            </a:extLst>
          </p:cNvPr>
          <p:cNvSpPr txBox="1"/>
          <p:nvPr/>
        </p:nvSpPr>
        <p:spPr>
          <a:xfrm>
            <a:off x="6389298" y="5236886"/>
            <a:ext cx="416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・タグ付け投稿により絞り込みが可能</a:t>
            </a:r>
          </a:p>
        </p:txBody>
      </p:sp>
    </p:spTree>
    <p:extLst>
      <p:ext uri="{BB962C8B-B14F-4D97-AF65-F5344CB8AC3E}">
        <p14:creationId xmlns:p14="http://schemas.microsoft.com/office/powerpoint/2010/main" val="340991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8EDF7-4451-CFAB-3859-A2727E09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31" y="138023"/>
            <a:ext cx="5835769" cy="837101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技術的な実装内容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40317C-48B4-C44F-8864-43E1062CC212}"/>
              </a:ext>
            </a:extLst>
          </p:cNvPr>
          <p:cNvSpPr txBox="1"/>
          <p:nvPr/>
        </p:nvSpPr>
        <p:spPr>
          <a:xfrm>
            <a:off x="388187" y="2128470"/>
            <a:ext cx="4839419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DB</a:t>
            </a:r>
            <a:r>
              <a:rPr kumimoji="1" lang="ja-JP" altLang="en-US" sz="2400" dirty="0"/>
              <a:t>でのパスワードの暗号化</a:t>
            </a:r>
            <a:endParaRPr kumimoji="1" lang="en-US" altLang="ja-JP" sz="2400" dirty="0"/>
          </a:p>
          <a:p>
            <a:r>
              <a:rPr kumimoji="1" lang="ja-JP" altLang="en-US" sz="2400" dirty="0"/>
              <a:t>→管理者もパスワードがわからない</a:t>
            </a:r>
            <a:endParaRPr kumimoji="1" lang="en-US" altLang="ja-JP" sz="2400" dirty="0"/>
          </a:p>
          <a:p>
            <a:r>
              <a:rPr kumimoji="1" lang="ja-JP" altLang="en-US" sz="2400" dirty="0"/>
              <a:t>→セキュリティを高める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13E8C5-9E1F-A20C-5D9F-AD5504F05F19}"/>
              </a:ext>
            </a:extLst>
          </p:cNvPr>
          <p:cNvSpPr txBox="1"/>
          <p:nvPr/>
        </p:nvSpPr>
        <p:spPr>
          <a:xfrm>
            <a:off x="388188" y="3983946"/>
            <a:ext cx="4839418" cy="12003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・ヘッダー、フッターの共通化</a:t>
            </a:r>
            <a:endParaRPr kumimoji="1" lang="en-US" altLang="ja-JP" sz="2400" dirty="0"/>
          </a:p>
          <a:p>
            <a:r>
              <a:rPr kumimoji="1" lang="ja-JP" altLang="en-US" sz="2400" dirty="0"/>
              <a:t>→複数使用の際に管理がしやすい</a:t>
            </a:r>
            <a:endParaRPr kumimoji="1" lang="en-US" altLang="ja-JP" sz="2400" dirty="0"/>
          </a:p>
          <a:p>
            <a:r>
              <a:rPr kumimoji="1" lang="ja-JP" altLang="en-US" sz="2400" dirty="0"/>
              <a:t>→入力漏れの防止にも繋がる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00FA17-7D86-BE64-5048-3255B0104A03}"/>
              </a:ext>
            </a:extLst>
          </p:cNvPr>
          <p:cNvSpPr txBox="1"/>
          <p:nvPr/>
        </p:nvSpPr>
        <p:spPr>
          <a:xfrm>
            <a:off x="388186" y="1071865"/>
            <a:ext cx="483941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・バリデーション機能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D765D7-9C4D-E05A-3323-5826FEA42AE3}"/>
              </a:ext>
            </a:extLst>
          </p:cNvPr>
          <p:cNvSpPr txBox="1"/>
          <p:nvPr/>
        </p:nvSpPr>
        <p:spPr>
          <a:xfrm>
            <a:off x="5814202" y="1071865"/>
            <a:ext cx="5581293" cy="2215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/>
              <a:t>Ajax</a:t>
            </a:r>
            <a:r>
              <a:rPr kumimoji="1" lang="ja-JP" altLang="en-US" sz="2400" dirty="0"/>
              <a:t>の技術</a:t>
            </a:r>
            <a:endParaRPr kumimoji="1" lang="en-US" altLang="ja-JP" sz="2400" dirty="0"/>
          </a:p>
          <a:p>
            <a:r>
              <a:rPr kumimoji="1" lang="ja-JP" altLang="en-US" sz="2400" dirty="0"/>
              <a:t>→いいね機能</a:t>
            </a:r>
            <a:endParaRPr kumimoji="1" lang="en-US" altLang="ja-JP" sz="2400" dirty="0"/>
          </a:p>
          <a:p>
            <a:r>
              <a:rPr kumimoji="1" lang="ja-JP" altLang="en-US" sz="2400" dirty="0"/>
              <a:t>　ページが再読み込みされずに実施可能</a:t>
            </a:r>
            <a:endParaRPr kumimoji="1" lang="en-US" altLang="ja-JP" sz="2400" dirty="0"/>
          </a:p>
          <a:p>
            <a:r>
              <a:rPr kumimoji="1" lang="ja-JP" altLang="en-US" sz="2400" dirty="0"/>
              <a:t>→投稿の削除の実装</a:t>
            </a:r>
            <a:endParaRPr kumimoji="1" lang="en-US" altLang="ja-JP" sz="2400" dirty="0"/>
          </a:p>
          <a:p>
            <a:r>
              <a:rPr kumimoji="1" lang="ja-JP" altLang="en-US" sz="2400" dirty="0"/>
              <a:t>　ユーザー権限以外の実施は不可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6CC118-63D8-D997-21C9-591BDCC07D9F}"/>
              </a:ext>
            </a:extLst>
          </p:cNvPr>
          <p:cNvSpPr txBox="1"/>
          <p:nvPr/>
        </p:nvSpPr>
        <p:spPr>
          <a:xfrm>
            <a:off x="5814202" y="3799280"/>
            <a:ext cx="483941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ページング機能</a:t>
            </a:r>
          </a:p>
        </p:txBody>
      </p:sp>
    </p:spTree>
    <p:extLst>
      <p:ext uri="{BB962C8B-B14F-4D97-AF65-F5344CB8AC3E}">
        <p14:creationId xmlns:p14="http://schemas.microsoft.com/office/powerpoint/2010/main" val="169411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1075F-D96C-FC4B-D29A-D5F2085F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16" y="146786"/>
            <a:ext cx="10396882" cy="71948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不足機能や今後のシステム展望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0EF065-C0A1-DDBE-7E5B-6BD0E211D5A3}"/>
              </a:ext>
            </a:extLst>
          </p:cNvPr>
          <p:cNvSpPr txBox="1"/>
          <p:nvPr/>
        </p:nvSpPr>
        <p:spPr>
          <a:xfrm>
            <a:off x="394634" y="1145406"/>
            <a:ext cx="570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・タグの種類を多くして絞り込みをもっと多くしたい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F9D5BE-E7E2-67BA-6082-A5527E9B53F0}"/>
              </a:ext>
            </a:extLst>
          </p:cNvPr>
          <p:cNvSpPr txBox="1"/>
          <p:nvPr/>
        </p:nvSpPr>
        <p:spPr>
          <a:xfrm>
            <a:off x="394634" y="1793870"/>
            <a:ext cx="45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・画像添付をして情報共有の幅を広げたい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675248-1C75-D6C4-4A81-2D8728E1E04F}"/>
              </a:ext>
            </a:extLst>
          </p:cNvPr>
          <p:cNvSpPr txBox="1"/>
          <p:nvPr/>
        </p:nvSpPr>
        <p:spPr>
          <a:xfrm flipH="1">
            <a:off x="394634" y="2442334"/>
            <a:ext cx="708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・新規参入者はバイク選びに苦労するパターンが多い</a:t>
            </a:r>
            <a:endParaRPr kumimoji="1" lang="en-US" altLang="ja-JP" dirty="0"/>
          </a:p>
          <a:p>
            <a:r>
              <a:rPr kumimoji="1" lang="ja-JP" altLang="en-US" dirty="0"/>
              <a:t>→身長、性別などの条件下の元オススメを出す機能を作りたい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078CB7-876E-C625-9CB2-46850EEFD07D}"/>
              </a:ext>
            </a:extLst>
          </p:cNvPr>
          <p:cNvSpPr/>
          <p:nvPr/>
        </p:nvSpPr>
        <p:spPr>
          <a:xfrm>
            <a:off x="394634" y="1078302"/>
            <a:ext cx="10716189" cy="424419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39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95378-25B1-584A-0ABF-12B8F48B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45" y="194913"/>
            <a:ext cx="1993110" cy="728114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さいごに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4CE884-230E-58B9-EC41-2BD9673D3ED9}"/>
              </a:ext>
            </a:extLst>
          </p:cNvPr>
          <p:cNvSpPr txBox="1"/>
          <p:nvPr/>
        </p:nvSpPr>
        <p:spPr>
          <a:xfrm>
            <a:off x="215660" y="1012015"/>
            <a:ext cx="11352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　今回は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趣味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というテーマから本題に入りサイト作成に至ったが、利用者目線のことを考えるのが一苦労した。</a:t>
            </a:r>
            <a:endParaRPr kumimoji="1" lang="en-US" altLang="ja-JP" sz="2800" dirty="0"/>
          </a:p>
          <a:p>
            <a:r>
              <a:rPr kumimoji="1" lang="ja-JP" altLang="en-US" sz="2800" dirty="0"/>
              <a:t>　常に「～かもしれない」ということを念頭にサイト作成をしつつテーマに沿って作成しないとゴールも見えてこないので今回のテーマで作成課題が見つかったのでそのままにしておくのではなく、トライアンドエラーを実行していきた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6F9807-E88E-591B-C23E-0A2FDB734A3B}"/>
              </a:ext>
            </a:extLst>
          </p:cNvPr>
          <p:cNvSpPr/>
          <p:nvPr/>
        </p:nvSpPr>
        <p:spPr>
          <a:xfrm>
            <a:off x="215660" y="923026"/>
            <a:ext cx="11266097" cy="31400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6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6D6ED-CE5D-60C4-E3AA-3A3DF1AF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2466816"/>
            <a:ext cx="10396882" cy="1151965"/>
          </a:xfrm>
        </p:spPr>
        <p:txBody>
          <a:bodyPr/>
          <a:lstStyle/>
          <a:p>
            <a:r>
              <a:rPr kumimoji="1" lang="ja-JP" altLang="en-US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82798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E4F46-1CEA-25EE-20F2-1FB078DE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97" y="0"/>
            <a:ext cx="10396882" cy="1151965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本日の流れ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8C2B88-C343-1618-7480-5BEEDA25BA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172" y="941963"/>
            <a:ext cx="10394707" cy="33111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・はじめに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・作成目的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・作成背景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・システム説明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・技術的な実装内容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・不足機能や今後のシステム展望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・さいごに</a:t>
            </a:r>
          </a:p>
        </p:txBody>
      </p:sp>
    </p:spTree>
    <p:extLst>
      <p:ext uri="{BB962C8B-B14F-4D97-AF65-F5344CB8AC3E}">
        <p14:creationId xmlns:p14="http://schemas.microsoft.com/office/powerpoint/2010/main" val="343710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084D0-8165-2A16-1568-E381A7F9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50" y="178724"/>
            <a:ext cx="10396882" cy="66086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BDB31C-EC2F-9203-33B9-30EEE6E970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1450" y="974429"/>
            <a:ext cx="10394707" cy="33111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kumimoji="1" lang="en-US" altLang="ja-JP" dirty="0"/>
          </a:p>
          <a:p>
            <a:pPr marL="0" indent="0" algn="just">
              <a:buNone/>
            </a:pPr>
            <a:r>
              <a:rPr lang="ja-JP" altLang="en-US" dirty="0"/>
              <a:t>・川脇隆成</a:t>
            </a:r>
            <a:endParaRPr lang="en-US" altLang="ja-JP" dirty="0"/>
          </a:p>
          <a:p>
            <a:pPr marL="0" indent="0" algn="just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1994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12</a:t>
            </a:r>
            <a:r>
              <a:rPr kumimoji="1" lang="ja-JP" altLang="en-US" dirty="0"/>
              <a:t>月</a:t>
            </a:r>
            <a:r>
              <a:rPr kumimoji="1" lang="en-US" altLang="ja-JP" dirty="0"/>
              <a:t>30</a:t>
            </a:r>
            <a:r>
              <a:rPr kumimoji="1" lang="ja-JP" altLang="en-US" dirty="0"/>
              <a:t>日生</a:t>
            </a:r>
            <a:endParaRPr kumimoji="1" lang="en-US" altLang="ja-JP" dirty="0"/>
          </a:p>
          <a:p>
            <a:pPr marL="0" indent="0" algn="just">
              <a:buNone/>
            </a:pPr>
            <a:r>
              <a:rPr lang="ja-JP" altLang="en-US" dirty="0"/>
              <a:t>・長崎県出身</a:t>
            </a:r>
            <a:endParaRPr lang="en-US" altLang="ja-JP" dirty="0"/>
          </a:p>
          <a:p>
            <a:pPr marL="0" indent="0" algn="just">
              <a:buNone/>
            </a:pPr>
            <a:r>
              <a:rPr kumimoji="1" lang="ja-JP" altLang="en-US" dirty="0"/>
              <a:t>・大学卒業後医療系の営業職に就職→現在に至る。</a:t>
            </a:r>
            <a:endParaRPr kumimoji="1" lang="en-US" altLang="ja-JP" dirty="0"/>
          </a:p>
          <a:p>
            <a:pPr marL="0" indent="0" algn="just">
              <a:buNone/>
            </a:pPr>
            <a:r>
              <a:rPr kumimoji="1" lang="ja-JP" altLang="en-US" dirty="0"/>
              <a:t>・趣味は</a:t>
            </a:r>
            <a:r>
              <a:rPr kumimoji="1" lang="ja-JP" altLang="en-US" dirty="0">
                <a:solidFill>
                  <a:srgbClr val="FF0000"/>
                </a:solidFill>
              </a:rPr>
              <a:t>バイク</a:t>
            </a:r>
            <a:r>
              <a:rPr kumimoji="1" lang="ja-JP" altLang="en-US" dirty="0"/>
              <a:t>に乗ること（五島列島、島原）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A6FF1E-CBB0-5206-C80F-90623EA0CA20}"/>
              </a:ext>
            </a:extLst>
          </p:cNvPr>
          <p:cNvSpPr txBox="1"/>
          <p:nvPr/>
        </p:nvSpPr>
        <p:spPr>
          <a:xfrm flipH="1">
            <a:off x="610985" y="1125120"/>
            <a:ext cx="23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i="1" dirty="0"/>
              <a:t>自己紹介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EDD7275-0331-E822-487A-F10F0CDF91EA}"/>
              </a:ext>
            </a:extLst>
          </p:cNvPr>
          <p:cNvSpPr/>
          <p:nvPr/>
        </p:nvSpPr>
        <p:spPr>
          <a:xfrm>
            <a:off x="743988" y="1629294"/>
            <a:ext cx="5831379" cy="302034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ソース画像を表示">
            <a:extLst>
              <a:ext uri="{FF2B5EF4-FFF2-40B4-BE49-F238E27FC236}">
                <a16:creationId xmlns:a16="http://schemas.microsoft.com/office/drawing/2014/main" id="{AF29E896-59A4-80AE-6E0C-81B12697A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0922">
            <a:off x="6846649" y="238237"/>
            <a:ext cx="4206241" cy="27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ソース画像を表示">
            <a:extLst>
              <a:ext uri="{FF2B5EF4-FFF2-40B4-BE49-F238E27FC236}">
                <a16:creationId xmlns:a16="http://schemas.microsoft.com/office/drawing/2014/main" id="{23D96A78-B576-6F23-2978-81CBE94D4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60" y="3429000"/>
            <a:ext cx="3777599" cy="238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53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309D2-CF5C-9124-B332-1742C073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67" y="79409"/>
            <a:ext cx="4569593" cy="69061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作成目的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320F9F-6370-F57E-90AA-4F61F1B1FFA4}"/>
              </a:ext>
            </a:extLst>
          </p:cNvPr>
          <p:cNvSpPr txBox="1"/>
          <p:nvPr/>
        </p:nvSpPr>
        <p:spPr>
          <a:xfrm>
            <a:off x="253213" y="1160250"/>
            <a:ext cx="11181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・総合的なサイトから新規参入が難しいと予測し、専門掲示板を作成することにより新規参入を増やす。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C72BEE-A740-889C-C7EB-36BD746F956E}"/>
              </a:ext>
            </a:extLst>
          </p:cNvPr>
          <p:cNvSpPr txBox="1"/>
          <p:nvPr/>
        </p:nvSpPr>
        <p:spPr>
          <a:xfrm>
            <a:off x="253211" y="2738618"/>
            <a:ext cx="8569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・既に乗っている人、過去に乗っていた人にも使用しやすい掲示板を作りたい。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8974D17-48D5-45D1-3E90-04965E343A8E}"/>
              </a:ext>
            </a:extLst>
          </p:cNvPr>
          <p:cNvSpPr txBox="1"/>
          <p:nvPr/>
        </p:nvSpPr>
        <p:spPr>
          <a:xfrm flipH="1">
            <a:off x="253211" y="2215481"/>
            <a:ext cx="82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・バイクが好き・興味がある・バイクってどんなもの？</a:t>
            </a:r>
            <a:r>
              <a:rPr kumimoji="1" lang="en-US" altLang="ja-JP" sz="2000" b="1" dirty="0"/>
              <a:t>(</a:t>
            </a:r>
            <a:r>
              <a:rPr kumimoji="1" lang="ja-JP" altLang="en-US" sz="2000" b="1" dirty="0"/>
              <a:t>新規参入目線</a:t>
            </a:r>
            <a:r>
              <a:rPr kumimoji="1" lang="en-US" altLang="ja-JP" sz="2000" b="1" dirty="0"/>
              <a:t>)</a:t>
            </a:r>
            <a:endParaRPr kumimoji="1" lang="ja-JP" altLang="en-US" sz="2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AD7A-3BEE-29E4-A3A9-728563A97594}"/>
              </a:ext>
            </a:extLst>
          </p:cNvPr>
          <p:cNvSpPr txBox="1"/>
          <p:nvPr/>
        </p:nvSpPr>
        <p:spPr>
          <a:xfrm>
            <a:off x="690114" y="4541004"/>
            <a:ext cx="10136037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・自身の掲示板によってバイク好きを増やしたい！</a:t>
            </a: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F8584946-D42C-B38A-E0C0-44536D0EDC02}"/>
              </a:ext>
            </a:extLst>
          </p:cNvPr>
          <p:cNvSpPr/>
          <p:nvPr/>
        </p:nvSpPr>
        <p:spPr>
          <a:xfrm>
            <a:off x="-1" y="698269"/>
            <a:ext cx="11687695" cy="4912822"/>
          </a:xfrm>
          <a:prstGeom prst="frame">
            <a:avLst>
              <a:gd name="adj1" fmla="val 4378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8F2FADC-6142-C6F4-917C-E602B85C415C}"/>
              </a:ext>
            </a:extLst>
          </p:cNvPr>
          <p:cNvSpPr txBox="1"/>
          <p:nvPr/>
        </p:nvSpPr>
        <p:spPr>
          <a:xfrm>
            <a:off x="253211" y="1670665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・バイク業界を盛り上げたい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4B75D445-C74C-ADAD-2EF1-1AE37C3E21C1}"/>
              </a:ext>
            </a:extLst>
          </p:cNvPr>
          <p:cNvSpPr/>
          <p:nvPr/>
        </p:nvSpPr>
        <p:spPr>
          <a:xfrm>
            <a:off x="4623758" y="3234451"/>
            <a:ext cx="802257" cy="117364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0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9D4C99-38E6-9037-B566-8E99DB55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36" y="195617"/>
            <a:ext cx="10396882" cy="7024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～作成背景～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EEB9238-476A-7608-544A-5C9DBF17E97F}"/>
              </a:ext>
            </a:extLst>
          </p:cNvPr>
          <p:cNvCxnSpPr>
            <a:cxnSpLocks/>
          </p:cNvCxnSpPr>
          <p:nvPr/>
        </p:nvCxnSpPr>
        <p:spPr>
          <a:xfrm>
            <a:off x="731520" y="1596043"/>
            <a:ext cx="7647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A3243F-3402-B57C-010E-F7B331CB9CB6}"/>
              </a:ext>
            </a:extLst>
          </p:cNvPr>
          <p:cNvSpPr txBox="1"/>
          <p:nvPr/>
        </p:nvSpPr>
        <p:spPr>
          <a:xfrm>
            <a:off x="1496291" y="1365211"/>
            <a:ext cx="289283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C00000"/>
                </a:solidFill>
              </a:rPr>
              <a:t>バイクが好きだから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3DFE0BE-1932-5BEF-353E-0B6FEF4EBCFF}"/>
              </a:ext>
            </a:extLst>
          </p:cNvPr>
          <p:cNvCxnSpPr>
            <a:cxnSpLocks/>
          </p:cNvCxnSpPr>
          <p:nvPr/>
        </p:nvCxnSpPr>
        <p:spPr>
          <a:xfrm>
            <a:off x="731520" y="2240819"/>
            <a:ext cx="7647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1ABD7AD-BA95-A123-A4A6-C5943BA9A068}"/>
              </a:ext>
            </a:extLst>
          </p:cNvPr>
          <p:cNvSpPr txBox="1"/>
          <p:nvPr/>
        </p:nvSpPr>
        <p:spPr>
          <a:xfrm>
            <a:off x="1496291" y="2034924"/>
            <a:ext cx="350797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乗る？見る？</a:t>
            </a:r>
            <a:r>
              <a:rPr kumimoji="1" lang="ja-JP" altLang="en-US" sz="2400" dirty="0">
                <a:solidFill>
                  <a:srgbClr val="C00000"/>
                </a:solidFill>
              </a:rPr>
              <a:t>共有する？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F00F834-808E-E85D-9B5F-C76463F618C0}"/>
              </a:ext>
            </a:extLst>
          </p:cNvPr>
          <p:cNvCxnSpPr>
            <a:cxnSpLocks/>
          </p:cNvCxnSpPr>
          <p:nvPr/>
        </p:nvCxnSpPr>
        <p:spPr>
          <a:xfrm>
            <a:off x="731520" y="3070169"/>
            <a:ext cx="7647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0FB0F9D-F64B-B2AE-0856-84FEEFA5D0D6}"/>
              </a:ext>
            </a:extLst>
          </p:cNvPr>
          <p:cNvSpPr txBox="1"/>
          <p:nvPr/>
        </p:nvSpPr>
        <p:spPr>
          <a:xfrm>
            <a:off x="1496291" y="2807165"/>
            <a:ext cx="314221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SNS</a:t>
            </a:r>
            <a:r>
              <a:rPr kumimoji="1" lang="ja-JP" altLang="en-US" sz="2400" dirty="0">
                <a:solidFill>
                  <a:schemeClr val="bg1"/>
                </a:solidFill>
              </a:rPr>
              <a:t>？</a:t>
            </a:r>
            <a:r>
              <a:rPr kumimoji="1" lang="ja-JP" altLang="en-US" sz="2400" dirty="0">
                <a:solidFill>
                  <a:srgbClr val="C00000"/>
                </a:solidFill>
              </a:rPr>
              <a:t>掲示板？</a:t>
            </a:r>
            <a:r>
              <a:rPr kumimoji="1" lang="ja-JP" altLang="en-US" sz="2400" dirty="0">
                <a:solidFill>
                  <a:schemeClr val="bg1"/>
                </a:solidFill>
              </a:rPr>
              <a:t>直接？</a:t>
            </a:r>
          </a:p>
        </p:txBody>
      </p:sp>
      <p:sp>
        <p:nvSpPr>
          <p:cNvPr id="40" name="思考の吹き出し: 雲形 39">
            <a:extLst>
              <a:ext uri="{FF2B5EF4-FFF2-40B4-BE49-F238E27FC236}">
                <a16:creationId xmlns:a16="http://schemas.microsoft.com/office/drawing/2014/main" id="{14270B51-1A64-39F5-FACC-CF4189559D18}"/>
              </a:ext>
            </a:extLst>
          </p:cNvPr>
          <p:cNvSpPr/>
          <p:nvPr/>
        </p:nvSpPr>
        <p:spPr>
          <a:xfrm rot="391932">
            <a:off x="482138" y="815820"/>
            <a:ext cx="4921135" cy="3366654"/>
          </a:xfrm>
          <a:prstGeom prst="cloudCallout">
            <a:avLst>
              <a:gd name="adj1" fmla="val 75374"/>
              <a:gd name="adj2" fmla="val 2258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78EA14E4-4AC9-5A02-3691-1DAD3DC6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226" y="1596043"/>
            <a:ext cx="3209925" cy="381000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E29BE82-BAD8-8AF3-E5CC-64CE1683FFDF}"/>
              </a:ext>
            </a:extLst>
          </p:cNvPr>
          <p:cNvSpPr txBox="1"/>
          <p:nvPr/>
        </p:nvSpPr>
        <p:spPr>
          <a:xfrm rot="20320519" flipH="1">
            <a:off x="7011785" y="362163"/>
            <a:ext cx="20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需要はあるのか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762433C-A51F-C1CB-4B2E-28C1350FD532}"/>
              </a:ext>
            </a:extLst>
          </p:cNvPr>
          <p:cNvSpPr txBox="1"/>
          <p:nvPr/>
        </p:nvSpPr>
        <p:spPr>
          <a:xfrm>
            <a:off x="7764798" y="1097468"/>
            <a:ext cx="442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どのくらいの年齢層の人が乗ってるの？</a:t>
            </a:r>
          </a:p>
        </p:txBody>
      </p:sp>
    </p:spTree>
    <p:extLst>
      <p:ext uri="{BB962C8B-B14F-4D97-AF65-F5344CB8AC3E}">
        <p14:creationId xmlns:p14="http://schemas.microsoft.com/office/powerpoint/2010/main" val="42197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87D21-7F52-CBCD-FAFB-6EB0B759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6" y="253539"/>
            <a:ext cx="10396882" cy="48629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～作成背景～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5031A3D-52CC-1AC1-3003-16B77ED2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1073241"/>
            <a:ext cx="10124902" cy="45129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F5A04FA-7D38-DF96-940D-16AC691FC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30" y="1073241"/>
            <a:ext cx="1323109" cy="451291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149AF3-3959-CA81-37D3-0901A0565237}"/>
              </a:ext>
            </a:extLst>
          </p:cNvPr>
          <p:cNvSpPr/>
          <p:nvPr/>
        </p:nvSpPr>
        <p:spPr>
          <a:xfrm>
            <a:off x="4347556" y="1330036"/>
            <a:ext cx="1005840" cy="42561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5EEFF0F-41F3-EF1D-FC5B-0897019ECDE4}"/>
              </a:ext>
            </a:extLst>
          </p:cNvPr>
          <p:cNvSpPr/>
          <p:nvPr/>
        </p:nvSpPr>
        <p:spPr>
          <a:xfrm>
            <a:off x="6035040" y="1330036"/>
            <a:ext cx="3350029" cy="425611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FF1D6AB-6D67-45F5-5C46-96C1FEFEB2BD}"/>
              </a:ext>
            </a:extLst>
          </p:cNvPr>
          <p:cNvSpPr txBox="1"/>
          <p:nvPr/>
        </p:nvSpPr>
        <p:spPr>
          <a:xfrm>
            <a:off x="5303519" y="5784759"/>
            <a:ext cx="62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令和２年版　運転免許統計　警察庁交通局運転免許課　抜粋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5A3C8C-61A3-6C10-26FF-ED3D12794313}"/>
              </a:ext>
            </a:extLst>
          </p:cNvPr>
          <p:cNvSpPr txBox="1"/>
          <p:nvPr/>
        </p:nvSpPr>
        <p:spPr>
          <a:xfrm>
            <a:off x="8152015" y="623602"/>
            <a:ext cx="1906385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運転免許保有率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960722-B6F7-C25B-02C7-9FAEB46A44EA}"/>
              </a:ext>
            </a:extLst>
          </p:cNvPr>
          <p:cNvSpPr/>
          <p:nvPr/>
        </p:nvSpPr>
        <p:spPr>
          <a:xfrm>
            <a:off x="4580313" y="174567"/>
            <a:ext cx="340822" cy="1828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919B8AD-1EEB-5170-956D-9E7ADA30ACC5}"/>
              </a:ext>
            </a:extLst>
          </p:cNvPr>
          <p:cNvSpPr/>
          <p:nvPr/>
        </p:nvSpPr>
        <p:spPr>
          <a:xfrm>
            <a:off x="4580313" y="606379"/>
            <a:ext cx="340822" cy="182880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F0E8A48-4BE0-8F46-1513-D2B8AB4509B9}"/>
              </a:ext>
            </a:extLst>
          </p:cNvPr>
          <p:cNvSpPr txBox="1"/>
          <p:nvPr/>
        </p:nvSpPr>
        <p:spPr>
          <a:xfrm>
            <a:off x="5148072" y="67536"/>
            <a:ext cx="18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自動車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886F1E-2067-D271-9F5D-639B415D81C8}"/>
              </a:ext>
            </a:extLst>
          </p:cNvPr>
          <p:cNvSpPr txBox="1"/>
          <p:nvPr/>
        </p:nvSpPr>
        <p:spPr>
          <a:xfrm>
            <a:off x="5166359" y="50530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バイク</a:t>
            </a:r>
          </a:p>
        </p:txBody>
      </p:sp>
      <p:graphicFrame>
        <p:nvGraphicFramePr>
          <p:cNvPr id="19" name="グラフ 18">
            <a:extLst>
              <a:ext uri="{FF2B5EF4-FFF2-40B4-BE49-F238E27FC236}">
                <a16:creationId xmlns:a16="http://schemas.microsoft.com/office/drawing/2014/main" id="{9D5A5427-8B7B-7D7D-C0B6-F23FFC270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6367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3612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6FD48-AB4D-7522-1338-DF2B7075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74" y="150394"/>
            <a:ext cx="10396882" cy="70242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~</a:t>
            </a:r>
            <a:r>
              <a:rPr kumimoji="1" lang="ja-JP" altLang="en-US" dirty="0"/>
              <a:t>作成背景</a:t>
            </a:r>
            <a:r>
              <a:rPr kumimoji="1" lang="en-US" altLang="ja-JP" dirty="0"/>
              <a:t>~</a:t>
            </a:r>
            <a:endParaRPr kumimoji="1" lang="ja-JP" altLang="en-US" dirty="0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5FD12EE-EB6E-3334-DCB9-101EAAB07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603972"/>
              </p:ext>
            </p:extLst>
          </p:nvPr>
        </p:nvGraphicFramePr>
        <p:xfrm>
          <a:off x="1224949" y="402437"/>
          <a:ext cx="8016775" cy="5225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4C3E44-A55A-6614-76F8-4405FDD2E0FF}"/>
              </a:ext>
            </a:extLst>
          </p:cNvPr>
          <p:cNvSpPr txBox="1"/>
          <p:nvPr/>
        </p:nvSpPr>
        <p:spPr>
          <a:xfrm>
            <a:off x="7680960" y="2427317"/>
            <a:ext cx="382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バイクの免許保有率の低さがわかる</a:t>
            </a:r>
          </a:p>
        </p:txBody>
      </p:sp>
      <p:sp>
        <p:nvSpPr>
          <p:cNvPr id="4" name="スクロール: 横 3">
            <a:extLst>
              <a:ext uri="{FF2B5EF4-FFF2-40B4-BE49-F238E27FC236}">
                <a16:creationId xmlns:a16="http://schemas.microsoft.com/office/drawing/2014/main" id="{48F8FF35-FB01-078E-14DF-3BC002F327C5}"/>
              </a:ext>
            </a:extLst>
          </p:cNvPr>
          <p:cNvSpPr/>
          <p:nvPr/>
        </p:nvSpPr>
        <p:spPr>
          <a:xfrm>
            <a:off x="7597833" y="2208816"/>
            <a:ext cx="4023360" cy="806334"/>
          </a:xfrm>
          <a:prstGeom prst="horizontalScroll">
            <a:avLst/>
          </a:prstGeom>
          <a:noFill/>
          <a:ln w="57150"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A84D2A-AC54-22DE-A3FC-E0931C7AC5E7}"/>
              </a:ext>
            </a:extLst>
          </p:cNvPr>
          <p:cNvSpPr txBox="1"/>
          <p:nvPr/>
        </p:nvSpPr>
        <p:spPr>
          <a:xfrm>
            <a:off x="361637" y="4112817"/>
            <a:ext cx="92302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自動車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97F59E-20C3-FBCD-A825-76CBD78A9AB5}"/>
              </a:ext>
            </a:extLst>
          </p:cNvPr>
          <p:cNvSpPr txBox="1"/>
          <p:nvPr/>
        </p:nvSpPr>
        <p:spPr>
          <a:xfrm>
            <a:off x="1820214" y="4112817"/>
            <a:ext cx="84538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バイク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DF9FEA-95B5-92F5-0E71-AF164C8DABB6}"/>
              </a:ext>
            </a:extLst>
          </p:cNvPr>
          <p:cNvSpPr txBox="1"/>
          <p:nvPr/>
        </p:nvSpPr>
        <p:spPr>
          <a:xfrm>
            <a:off x="1373030" y="4112817"/>
            <a:ext cx="2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61CA61-42D3-B0EE-2106-D8BECE9333EE}"/>
              </a:ext>
            </a:extLst>
          </p:cNvPr>
          <p:cNvSpPr txBox="1"/>
          <p:nvPr/>
        </p:nvSpPr>
        <p:spPr>
          <a:xfrm>
            <a:off x="534857" y="4482149"/>
            <a:ext cx="2248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accent6"/>
                </a:solidFill>
              </a:rPr>
              <a:t>４</a:t>
            </a:r>
            <a:r>
              <a:rPr kumimoji="1" lang="ja-JP" altLang="en-US" sz="4400" dirty="0"/>
              <a:t>　：　</a:t>
            </a:r>
            <a:r>
              <a:rPr kumimoji="1" lang="ja-JP" altLang="en-US" sz="4400" dirty="0">
                <a:solidFill>
                  <a:srgbClr val="C00000"/>
                </a:solidFill>
              </a:rPr>
              <a:t>１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C82AB9E-7E02-DE14-4819-E85EB608A324}"/>
              </a:ext>
            </a:extLst>
          </p:cNvPr>
          <p:cNvSpPr txBox="1"/>
          <p:nvPr/>
        </p:nvSpPr>
        <p:spPr>
          <a:xfrm flipH="1">
            <a:off x="221266" y="1098468"/>
            <a:ext cx="257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令和二年免許保有人数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8582F3A-F387-EFC5-62A5-A8B8E1AAB7C6}"/>
              </a:ext>
            </a:extLst>
          </p:cNvPr>
          <p:cNvSpPr txBox="1"/>
          <p:nvPr/>
        </p:nvSpPr>
        <p:spPr>
          <a:xfrm>
            <a:off x="361637" y="1811547"/>
            <a:ext cx="208826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自動車：約</a:t>
            </a:r>
            <a:r>
              <a:rPr kumimoji="1" lang="en-US" altLang="ja-JP" dirty="0"/>
              <a:t>400</a:t>
            </a:r>
            <a:r>
              <a:rPr kumimoji="1" lang="ja-JP" altLang="en-US" dirty="0"/>
              <a:t>万人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524A24-2397-2E4E-14AA-281D2ED85E92}"/>
              </a:ext>
            </a:extLst>
          </p:cNvPr>
          <p:cNvSpPr txBox="1"/>
          <p:nvPr/>
        </p:nvSpPr>
        <p:spPr>
          <a:xfrm>
            <a:off x="361636" y="2498833"/>
            <a:ext cx="2088265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バイク：約１００万人</a:t>
            </a:r>
          </a:p>
        </p:txBody>
      </p:sp>
    </p:spTree>
    <p:extLst>
      <p:ext uri="{BB962C8B-B14F-4D97-AF65-F5344CB8AC3E}">
        <p14:creationId xmlns:p14="http://schemas.microsoft.com/office/powerpoint/2010/main" val="329903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17791-46C6-CC4F-15A3-93D386A8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21" y="175661"/>
            <a:ext cx="4271210" cy="632861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～作成背景～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EACF0A-0A18-1EDD-7DE1-B8C09AE04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776"/>
            <a:ext cx="11858324" cy="595322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F46833-7524-5F4A-C44C-3266B0FD651F}"/>
              </a:ext>
            </a:extLst>
          </p:cNvPr>
          <p:cNvSpPr/>
          <p:nvPr/>
        </p:nvSpPr>
        <p:spPr>
          <a:xfrm>
            <a:off x="7680960" y="1453415"/>
            <a:ext cx="2579571" cy="531314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92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396DF-D95E-AEF4-63B5-D5D4F7CD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-136206"/>
            <a:ext cx="3510951" cy="1151965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dirty="0"/>
              <a:t>～作成背景～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301D89-2EB1-94F9-4153-429364CCE0D0}"/>
              </a:ext>
            </a:extLst>
          </p:cNvPr>
          <p:cNvSpPr txBox="1"/>
          <p:nvPr/>
        </p:nvSpPr>
        <p:spPr>
          <a:xfrm>
            <a:off x="379563" y="847789"/>
            <a:ext cx="200567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/>
              <a:t>ターゲット層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9FBCF5-CC39-BE3D-F99B-E9B5DE3643D1}"/>
              </a:ext>
            </a:extLst>
          </p:cNvPr>
          <p:cNvSpPr txBox="1"/>
          <p:nvPr/>
        </p:nvSpPr>
        <p:spPr>
          <a:xfrm>
            <a:off x="379563" y="1542346"/>
            <a:ext cx="1500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・老若男女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5E413C-C8CF-D7F4-18E8-3DB19A4DC6E0}"/>
              </a:ext>
            </a:extLst>
          </p:cNvPr>
          <p:cNvSpPr txBox="1"/>
          <p:nvPr/>
        </p:nvSpPr>
        <p:spPr>
          <a:xfrm>
            <a:off x="379563" y="2646042"/>
            <a:ext cx="3786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>
                  <a:solidFill>
                    <a:srgbClr val="FF0000"/>
                  </a:solidFill>
                </a:ln>
              </a:rPr>
              <a:t>・新規参入者</a:t>
            </a:r>
            <a:endParaRPr kumimoji="1" lang="en-US" altLang="ja-JP" sz="2000" dirty="0">
              <a:ln>
                <a:solidFill>
                  <a:srgbClr val="FF0000"/>
                </a:solidFill>
              </a:ln>
            </a:endParaRPr>
          </a:p>
          <a:p>
            <a:r>
              <a:rPr kumimoji="1" lang="ja-JP" altLang="en-US" sz="2000" dirty="0">
                <a:ln>
                  <a:solidFill>
                    <a:srgbClr val="FF0000"/>
                  </a:solidFill>
                </a:ln>
              </a:rPr>
              <a:t>→１％でも興味がある人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0738D8-336D-D755-1E1A-9D00A32CEAD2}"/>
              </a:ext>
            </a:extLst>
          </p:cNvPr>
          <p:cNvSpPr txBox="1"/>
          <p:nvPr/>
        </p:nvSpPr>
        <p:spPr>
          <a:xfrm>
            <a:off x="379563" y="2024334"/>
            <a:ext cx="4917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・既に乗っている人、過去に乗っていた人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87F90DF-2133-71E5-F671-9C5ACC8B1488}"/>
              </a:ext>
            </a:extLst>
          </p:cNvPr>
          <p:cNvSpPr txBox="1"/>
          <p:nvPr/>
        </p:nvSpPr>
        <p:spPr>
          <a:xfrm>
            <a:off x="379563" y="3667974"/>
            <a:ext cx="5716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・興味０の人</a:t>
            </a:r>
            <a:endParaRPr kumimoji="1" lang="en-US" altLang="ja-JP" sz="2000" dirty="0"/>
          </a:p>
          <a:p>
            <a:r>
              <a:rPr kumimoji="1" lang="ja-JP" altLang="en-US" sz="2000" dirty="0"/>
              <a:t>→ネックなイメージが多いのではないか</a:t>
            </a:r>
            <a:endParaRPr kumimoji="1" lang="en-US" altLang="ja-JP" sz="2000" dirty="0"/>
          </a:p>
          <a:p>
            <a:r>
              <a:rPr kumimoji="1" lang="ja-JP" altLang="en-US" sz="2000" dirty="0"/>
              <a:t>→暴走族、走り屋、転倒・事故の際のリスクの高さ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DCE8D8-68B3-638D-516B-72B6C44855DF}"/>
              </a:ext>
            </a:extLst>
          </p:cNvPr>
          <p:cNvSpPr/>
          <p:nvPr/>
        </p:nvSpPr>
        <p:spPr>
          <a:xfrm>
            <a:off x="379563" y="1434231"/>
            <a:ext cx="11102195" cy="3989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C22A7DA-3B6A-C2AC-1A4F-FFBE790EADB3}"/>
              </a:ext>
            </a:extLst>
          </p:cNvPr>
          <p:cNvSpPr/>
          <p:nvPr/>
        </p:nvSpPr>
        <p:spPr>
          <a:xfrm>
            <a:off x="5141343" y="3019245"/>
            <a:ext cx="2130725" cy="5607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EDA5E5-5443-E5A4-02A5-FFFBCA859C15}"/>
              </a:ext>
            </a:extLst>
          </p:cNvPr>
          <p:cNvSpPr txBox="1"/>
          <p:nvPr/>
        </p:nvSpPr>
        <p:spPr>
          <a:xfrm>
            <a:off x="7643003" y="2976437"/>
            <a:ext cx="3748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わからない点の解消をすることにより</a:t>
            </a:r>
            <a:endParaRPr kumimoji="1" lang="en-US" altLang="ja-JP" dirty="0"/>
          </a:p>
          <a:p>
            <a:r>
              <a:rPr kumimoji="1" lang="ja-JP" altLang="en-US" dirty="0"/>
              <a:t>よりバイクのことについて興味が湧く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282EDC-4E66-05A0-5191-CC3558B67504}"/>
              </a:ext>
            </a:extLst>
          </p:cNvPr>
          <p:cNvSpPr txBox="1"/>
          <p:nvPr/>
        </p:nvSpPr>
        <p:spPr>
          <a:xfrm>
            <a:off x="7643003" y="3718074"/>
            <a:ext cx="324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例）バイクメーカー、どういうバイクに乗れば良いか？</a:t>
            </a:r>
          </a:p>
        </p:txBody>
      </p:sp>
    </p:spTree>
    <p:extLst>
      <p:ext uri="{BB962C8B-B14F-4D97-AF65-F5344CB8AC3E}">
        <p14:creationId xmlns:p14="http://schemas.microsoft.com/office/powerpoint/2010/main" val="2679293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3407</TotalTime>
  <Words>798</Words>
  <Application>Microsoft Office PowerPoint</Application>
  <PresentationFormat>ワイド画面</PresentationFormat>
  <Paragraphs>114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9" baseType="lpstr">
      <vt:lpstr>Arial</vt:lpstr>
      <vt:lpstr>Impact</vt:lpstr>
      <vt:lpstr>メイン イベント</vt:lpstr>
      <vt:lpstr>B　　K　　K</vt:lpstr>
      <vt:lpstr>本日の流れ</vt:lpstr>
      <vt:lpstr>はじめに</vt:lpstr>
      <vt:lpstr>作成目的</vt:lpstr>
      <vt:lpstr>～作成背景～</vt:lpstr>
      <vt:lpstr>～作成背景～</vt:lpstr>
      <vt:lpstr>~作成背景~</vt:lpstr>
      <vt:lpstr>～作成背景～</vt:lpstr>
      <vt:lpstr>～作成背景～</vt:lpstr>
      <vt:lpstr>～作成背景～</vt:lpstr>
      <vt:lpstr>～作成背景～</vt:lpstr>
      <vt:lpstr>システム説明</vt:lpstr>
      <vt:lpstr>技術的な実装内容</vt:lpstr>
      <vt:lpstr>不足機能や今後のシステム展望</vt:lpstr>
      <vt:lpstr>さいごに</vt:lpstr>
      <vt:lpstr>ご清聴ありがとうございました。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　　K　　K</dc:title>
  <dc:creator>川脇 隆成</dc:creator>
  <cp:lastModifiedBy>川脇 隆成</cp:lastModifiedBy>
  <cp:revision>38</cp:revision>
  <dcterms:created xsi:type="dcterms:W3CDTF">2022-06-02T16:25:54Z</dcterms:created>
  <dcterms:modified xsi:type="dcterms:W3CDTF">2022-06-08T15:40:48Z</dcterms:modified>
</cp:coreProperties>
</file>