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7560000" cx="10692000"/>
  <p:notesSz cx="7560000" cy="10692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3E5B87-A77A-4D37-A0CA-501CFD5C909C}">
  <a:tblStyle styleId="{C33E5B87-A77A-4D37-A0CA-501CFD5C90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480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8ce4eee2_0_8:notes"/>
          <p:cNvSpPr/>
          <p:nvPr>
            <p:ph idx="2" type="sldImg"/>
          </p:nvPr>
        </p:nvSpPr>
        <p:spPr>
          <a:xfrm>
            <a:off x="1004480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8ce4ee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f8ce4eee2_0_58:notes"/>
          <p:cNvSpPr/>
          <p:nvPr>
            <p:ph idx="2" type="sldImg"/>
          </p:nvPr>
        </p:nvSpPr>
        <p:spPr>
          <a:xfrm>
            <a:off x="1004480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f8ce4eee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29800" cy="21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298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1" Type="http://schemas.openxmlformats.org/officeDocument/2006/relationships/hyperlink" Target="https://youtu.be/-coCBRwK7zA" TargetMode="External"/><Relationship Id="rId10" Type="http://schemas.openxmlformats.org/officeDocument/2006/relationships/hyperlink" Target="mailto:ryuseun@gmail.com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jp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youtu.be/-coCBRwK7zA" TargetMode="External"/><Relationship Id="rId5" Type="http://schemas.openxmlformats.org/officeDocument/2006/relationships/image" Target="../media/image5.png"/><Relationship Id="rId6" Type="http://schemas.openxmlformats.org/officeDocument/2006/relationships/hyperlink" Target="mailto:ryuseun@gmail.com" TargetMode="External"/><Relationship Id="rId7" Type="http://schemas.openxmlformats.org/officeDocument/2006/relationships/hyperlink" Target="https://youtu.be/-coCBRwK7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343700" y="415625"/>
            <a:ext cx="3184500" cy="2172900"/>
          </a:xfrm>
          <a:prstGeom prst="roundRect">
            <a:avLst>
              <a:gd fmla="val 8212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204875" y="403775"/>
            <a:ext cx="3030900" cy="2172900"/>
          </a:xfrm>
          <a:prstGeom prst="roundRect">
            <a:avLst>
              <a:gd fmla="val 8212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9700" y="414600"/>
            <a:ext cx="4035000" cy="2172900"/>
          </a:xfrm>
          <a:prstGeom prst="roundRect">
            <a:avLst>
              <a:gd fmla="val 8212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79173" y="498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{C33E5B87-A77A-4D37-A0CA-501CFD5C909C}</a:tableStyleId>
              </a:tblPr>
              <a:tblGrid>
                <a:gridCol w="1195150"/>
                <a:gridCol w="3573300"/>
                <a:gridCol w="2983300"/>
                <a:gridCol w="2781900"/>
              </a:tblGrid>
              <a:tr h="3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Version 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period</a:t>
                      </a:r>
                      <a:r>
                        <a:rPr lang="en" sz="1000"/>
                        <a:t>)</a:t>
                      </a:r>
                      <a:endParaRPr sz="1000"/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Target Goal or Product</a:t>
                      </a:r>
                      <a:endParaRPr sz="1000"/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Development staff 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Required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Manpower and Budget</a:t>
                      </a:r>
                      <a:endParaRPr sz="1000"/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Sales target company / Product</a:t>
                      </a:r>
                      <a:endParaRPr sz="1000"/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Pre-Alpha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(13 Months)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(2018.7~2019.7)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Display Integrated Lensless Camera Possibility Verification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 Lensless Camera Methodology and Knowhow acquisition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 Optimized Lensless Mask Design Complete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UX: camera position and camera interaction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SW: Camera Image Processing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HW 1, 2: Camera and Display Circuit Control</a:t>
                      </a:r>
                      <a:endParaRPr sz="1000"/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SAMSUNG Electronics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SAMSUNG Display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Alpha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(6 Months)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OLED Display Mask Based Lensless Camera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 C model and FPGA Design/Verification/Tuning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 Goal: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 Image Quality PSNR 15(dB), SSIM 0.7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UX 1: AF, FOV Interaction Design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SW 1,2,3: Focuse and FOV control,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 Modeling, Camera Quality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Tuning, C Modeling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HW 1,2,3: FPGA Design, Verification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Budget $1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million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SAMSUNG Electronics and SAMSUNG Display required more high quality result (beta version) and noticed an intention to actively purchase of beta version level.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Expected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Royalty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Price: $10 million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Beta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(6 Months)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 Goal: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Image Quality PSNR 24(dB), SSIM 0.9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Technology license Sales to SAMSUNG Display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Future</a:t>
                      </a:r>
                      <a:endParaRPr sz="1000"/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Self-production ‘Camera Integrated OLED Display’ by using Inkjet Printing Method</a:t>
                      </a:r>
                      <a:endParaRPr sz="1000"/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SAMSUNG Electronics, APPLE, SONY, etc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2023 Expected Market Value: $121 billion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4650" marB="64650" marR="129300" marL="129300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0" y="723049"/>
            <a:ext cx="2880000" cy="135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475" y="637576"/>
            <a:ext cx="2153687" cy="147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636" y="2745971"/>
            <a:ext cx="1701651" cy="15819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877625" y="4329113"/>
            <a:ext cx="1700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Pre-Alpha Quality</a:t>
            </a:r>
            <a:endParaRPr b="1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6300" y="2745962"/>
            <a:ext cx="1574800" cy="15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6654786" y="4329113"/>
            <a:ext cx="1573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Beta Quality</a:t>
            </a:r>
            <a:endParaRPr b="1"/>
          </a:p>
        </p:txBody>
      </p:sp>
      <p:sp>
        <p:nvSpPr>
          <p:cNvPr id="64" name="Google Shape;64;p13"/>
          <p:cNvSpPr txBox="1"/>
          <p:nvPr/>
        </p:nvSpPr>
        <p:spPr>
          <a:xfrm>
            <a:off x="2244375" y="175"/>
            <a:ext cx="6514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All-in-One Display and Camera Technology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2600" y="2763713"/>
            <a:ext cx="1259296" cy="17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1800" y="2745963"/>
            <a:ext cx="1701650" cy="158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787" y="2745962"/>
            <a:ext cx="1574799" cy="158194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119713" y="4311963"/>
            <a:ext cx="1700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Sensor </a:t>
            </a:r>
            <a:r>
              <a:rPr b="1" lang="en" sz="1000"/>
              <a:t>Capture</a:t>
            </a:r>
            <a:r>
              <a:rPr b="1" lang="en" sz="1000"/>
              <a:t> image</a:t>
            </a:r>
            <a:endParaRPr b="1"/>
          </a:p>
        </p:txBody>
      </p:sp>
      <p:sp>
        <p:nvSpPr>
          <p:cNvPr id="69" name="Google Shape;69;p13"/>
          <p:cNvSpPr/>
          <p:nvPr/>
        </p:nvSpPr>
        <p:spPr>
          <a:xfrm>
            <a:off x="4406538" y="4529425"/>
            <a:ext cx="903600" cy="243000"/>
          </a:xfrm>
          <a:prstGeom prst="curvedUpArrow">
            <a:avLst>
              <a:gd fmla="val 42595" name="adj1"/>
              <a:gd fmla="val 254767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5111025" y="4573313"/>
            <a:ext cx="1390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Image Processing</a:t>
            </a:r>
            <a:endParaRPr b="1" sz="1000"/>
          </a:p>
        </p:txBody>
      </p:sp>
      <p:sp>
        <p:nvSpPr>
          <p:cNvPr id="71" name="Google Shape;71;p13"/>
          <p:cNvSpPr/>
          <p:nvPr/>
        </p:nvSpPr>
        <p:spPr>
          <a:xfrm>
            <a:off x="6305238" y="4538750"/>
            <a:ext cx="903600" cy="243000"/>
          </a:xfrm>
          <a:prstGeom prst="curvedUpArrow">
            <a:avLst>
              <a:gd fmla="val 42595" name="adj1"/>
              <a:gd fmla="val 254767" name="adj2"/>
              <a:gd fmla="val 25000" name="adj3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7191900" y="4470338"/>
            <a:ext cx="232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After </a:t>
            </a:r>
            <a:r>
              <a:rPr b="1" lang="en" sz="1000">
                <a:solidFill>
                  <a:srgbClr val="FF0000"/>
                </a:solidFill>
              </a:rPr>
              <a:t>1 year</a:t>
            </a:r>
            <a:r>
              <a:rPr b="1" lang="en" sz="1000">
                <a:solidFill>
                  <a:srgbClr val="FF0000"/>
                </a:solidFill>
              </a:rPr>
              <a:t>, Beta Version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license Sales to SAMSUNG Display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28600" y="2060525"/>
            <a:ext cx="1574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Due to camera holes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Immersive distraction 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1886275" y="2060525"/>
            <a:ext cx="2238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Due to the biased camera position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gaze mismatch </a:t>
            </a:r>
            <a:endParaRPr sz="100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74725" y="438875"/>
            <a:ext cx="2321700" cy="17008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4153500" y="2103450"/>
            <a:ext cx="3085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Bezelless design without camera holes, and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fused lensless camera in the center of the display</a:t>
            </a:r>
            <a:endParaRPr sz="1000"/>
          </a:p>
        </p:txBody>
      </p:sp>
      <p:sp>
        <p:nvSpPr>
          <p:cNvPr id="77" name="Google Shape;77;p13"/>
          <p:cNvSpPr/>
          <p:nvPr/>
        </p:nvSpPr>
        <p:spPr>
          <a:xfrm>
            <a:off x="89700" y="2649400"/>
            <a:ext cx="10438500" cy="2200800"/>
          </a:xfrm>
          <a:prstGeom prst="roundRect">
            <a:avLst>
              <a:gd fmla="val 8212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7384175" y="483300"/>
            <a:ext cx="31440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It is a Camera Integrated Display Technology.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Fundamentally, this solution supports bezel less display design. In the teleconference, this solution supports an experience that the remote user's eyes and the viewer's eyes match. When user take a selfie, it provides a mirror effect.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OLED Display Market value is expected $121 billion.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After 1 year, my team will sale patent license to SAMSUNG Electronics and SAMSUNG Display. In near future, my team will make product and device sale to the $121 billion values market.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(Contact: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ryuseun@gmail.com</a:t>
            </a:r>
            <a:r>
              <a:rPr lang="en" sz="1000">
                <a:solidFill>
                  <a:schemeClr val="dk1"/>
                </a:solidFill>
              </a:rPr>
              <a:t>, Video:  </a:t>
            </a:r>
            <a:r>
              <a:rPr lang="en" sz="1000" u="sng">
                <a:solidFill>
                  <a:schemeClr val="hlink"/>
                </a:solidFill>
                <a:hlinkClick r:id="rId11"/>
              </a:rPr>
              <a:t>https://youtu.be/-coCBRwK7zA</a:t>
            </a:r>
            <a:r>
              <a:rPr lang="en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938" y="3151292"/>
            <a:ext cx="2781283" cy="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7607975" y="3981675"/>
            <a:ext cx="2781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Optimized Lensless Mask Pattern Design</a:t>
            </a:r>
            <a:endParaRPr sz="1000"/>
          </a:p>
        </p:txBody>
      </p:sp>
      <p:sp>
        <p:nvSpPr>
          <p:cNvPr id="85" name="Google Shape;85;p14"/>
          <p:cNvSpPr txBox="1"/>
          <p:nvPr/>
        </p:nvSpPr>
        <p:spPr>
          <a:xfrm>
            <a:off x="0" y="0"/>
            <a:ext cx="2551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67AC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https://youtu.be/-coCBRwK7zA</a:t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025" y="1321914"/>
            <a:ext cx="2745426" cy="14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594625" y="2771488"/>
            <a:ext cx="2168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OLED Display Market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(Market Research Future)</a:t>
            </a:r>
            <a:endParaRPr b="1" sz="1000"/>
          </a:p>
        </p:txBody>
      </p:sp>
      <p:sp>
        <p:nvSpPr>
          <p:cNvPr id="88" name="Google Shape;88;p14"/>
          <p:cNvSpPr txBox="1"/>
          <p:nvPr/>
        </p:nvSpPr>
        <p:spPr>
          <a:xfrm>
            <a:off x="3039013" y="4796733"/>
            <a:ext cx="435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Team Leader "Seun Ryu"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It is a Camera Integrated Display Technology.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Fundamentally, this solution supports bezel less display design.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 the teleconference, this solution supports an experience that the remote user's eyes and the viewer's eyes match.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When user take a selfie, it provides a mirror effect.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OLED Display Market value is expected $121 billion.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After 1 year, my team will sale patent license to SAMSUNG Electronics and SAMSUNG Display. In near future, my team will make product and device sale to the $121 billion values market.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(Contact: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ryuseun@gmail.com</a:t>
            </a:r>
            <a:r>
              <a:rPr lang="en" sz="1000">
                <a:solidFill>
                  <a:schemeClr val="dk1"/>
                </a:solidFill>
              </a:rPr>
              <a:t>, Video: 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https://youtu.be/-coCBRwK7zA</a:t>
            </a:r>
            <a:r>
              <a:rPr lang="en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