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0691813" cy="7559675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3E5B87-A77A-4D37-A0CA-501CFD5C909C}">
  <a:tblStyle styleId="{C33E5B87-A77A-4D37-A0CA-501CFD5C90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3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657225"/>
            <a:ext cx="4638675" cy="32813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44468" y="4157669"/>
            <a:ext cx="5155742" cy="393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845" tIns="86845" rIns="86845" bIns="8684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f8ce4eee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657225"/>
            <a:ext cx="4638675" cy="32813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f8ce4eee2_0_8:notes"/>
          <p:cNvSpPr txBox="1">
            <a:spLocks noGrp="1"/>
          </p:cNvSpPr>
          <p:nvPr>
            <p:ph type="body" idx="1"/>
          </p:nvPr>
        </p:nvSpPr>
        <p:spPr>
          <a:xfrm>
            <a:off x="644468" y="4157669"/>
            <a:ext cx="5155742" cy="3938844"/>
          </a:xfrm>
          <a:prstGeom prst="rect">
            <a:avLst/>
          </a:prstGeom>
        </p:spPr>
        <p:txBody>
          <a:bodyPr spcFirstLastPara="1" wrap="square" lIns="86845" tIns="86845" rIns="86845" bIns="868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64478" y="1094388"/>
            <a:ext cx="9963000" cy="301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73245" y="661638"/>
            <a:ext cx="7445700" cy="60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10447" y="1812541"/>
            <a:ext cx="4729800" cy="217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10447" y="4120005"/>
            <a:ext cx="4729800" cy="18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jpg"/><Relationship Id="rId11" Type="http://schemas.openxmlformats.org/officeDocument/2006/relationships/hyperlink" Target="https://youtu.be/-coCBRwK7zA" TargetMode="External"/><Relationship Id="rId5" Type="http://schemas.openxmlformats.org/officeDocument/2006/relationships/image" Target="../media/image3.png"/><Relationship Id="rId10" Type="http://schemas.openxmlformats.org/officeDocument/2006/relationships/hyperlink" Target="mailto:ryuseun@gmail.com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343700" y="415625"/>
            <a:ext cx="3184500" cy="2172900"/>
          </a:xfrm>
          <a:prstGeom prst="roundRect">
            <a:avLst>
              <a:gd name="adj" fmla="val 8212"/>
            </a:avLst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204875" y="403775"/>
            <a:ext cx="3030900" cy="2172900"/>
          </a:xfrm>
          <a:prstGeom prst="roundRect">
            <a:avLst>
              <a:gd name="adj" fmla="val 8212"/>
            </a:avLst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89700" y="414600"/>
            <a:ext cx="4035000" cy="2172900"/>
          </a:xfrm>
          <a:prstGeom prst="roundRect">
            <a:avLst>
              <a:gd name="adj" fmla="val 8212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7" name="Google Shape;57;p13"/>
          <p:cNvGraphicFramePr/>
          <p:nvPr/>
        </p:nvGraphicFramePr>
        <p:xfrm>
          <a:off x="79173" y="4987273"/>
          <a:ext cx="10533650" cy="2475300"/>
        </p:xfrm>
        <a:graphic>
          <a:graphicData uri="http://schemas.openxmlformats.org/drawingml/2006/table">
            <a:tbl>
              <a:tblPr>
                <a:noFill/>
                <a:tableStyleId>{C33E5B87-A77A-4D37-A0CA-501CFD5C909C}</a:tableStyleId>
              </a:tblPr>
              <a:tblGrid>
                <a:gridCol w="119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Version (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period</a:t>
                      </a:r>
                      <a:r>
                        <a:rPr lang="en" sz="1000"/>
                        <a:t>)</a:t>
                      </a:r>
                      <a:endParaRPr sz="1000"/>
                    </a:p>
                  </a:txBody>
                  <a:tcPr marL="129300" marR="129300" marT="64650" marB="64650" anchor="ctr">
                    <a:lnL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Target Goal or Product</a:t>
                      </a:r>
                      <a:endParaRPr sz="1000"/>
                    </a:p>
                  </a:txBody>
                  <a:tcPr marL="129300" marR="129300" marT="64650" marB="64650" anchor="ctr">
                    <a:lnL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Development staff /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Required Manpower and Budget</a:t>
                      </a:r>
                      <a:endParaRPr sz="1000"/>
                    </a:p>
                  </a:txBody>
                  <a:tcPr marL="129300" marR="129300" marT="64650" marB="64650" anchor="ctr">
                    <a:lnL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Sales target company / Product</a:t>
                      </a:r>
                      <a:endParaRPr sz="1000"/>
                    </a:p>
                  </a:txBody>
                  <a:tcPr marL="129300" marR="129300" marT="64650" marB="64650" anchor="ctr">
                    <a:lnL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Pre-Alpha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(13 Months)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(2018.7~2019.7)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129300" marR="129300" marT="64650" marB="64650" anchor="ctr">
                    <a:lnL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Display Integrated Lensless Camera Possibility Verification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- Lensless Camera Methodology and Knowhow acquisition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- Optimized Lensless Mask Design Complete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129300" marR="129300" marT="64650" marB="64650" anchor="ctr">
                    <a:lnL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UX: camera position and camera interaction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SW: Camera Image Processing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HW 1, 2: Camera and Display Circuit Control</a:t>
                      </a:r>
                      <a:endParaRPr sz="1000"/>
                    </a:p>
                  </a:txBody>
                  <a:tcPr marL="129300" marR="129300" marT="64650" marB="64650" anchor="ctr">
                    <a:lnL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SAMSUNG Electronics And SAMSUNG Display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129300" marR="129300" marT="64650" marB="64650" anchor="ctr">
                    <a:lnL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Alpha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(6 Months)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129300" marR="129300" marT="64650" marB="64650" anchor="ctr">
                    <a:lnL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OLED Display Mask Based Lensless Camera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- C model and FPGA Design/Verification/Tuning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- Goal:</a:t>
                      </a: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 Image Quality PSNR 15(dB), SSIM 0.7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129300" marR="129300" marT="64650" marB="64650" anchor="ctr">
                    <a:lnL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UX 1: AF, FOV Interaction Design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SW 1,2,3: Focuse and FOV control, C Modeling, Camera Quality Tuning, C Modeling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HW 1,2,3: FPGA Design, Verification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Budget $1 million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129300" marR="129300" marT="64650" marB="64650" anchor="ctr">
                    <a:lnL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SAMSUNG Electronics and SAMSUNG Display required more high quality result (beta version) and noticed an intention to actively purchase of beta version level.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Expected Royalty Price: $10 million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129300" marR="129300" marT="64650" marB="64650" anchor="ctr">
                    <a:lnL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Beta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(6 Months)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129300" marR="129300" marT="64650" marB="64650" anchor="ctr">
                    <a:lnL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- Goal: </a:t>
                      </a: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Image Quality PSNR 24(dB), SSIM 0.9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Technology license Sales to SAMSUNG Display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129300" marR="129300" marT="64650" marB="64650" anchor="ctr">
                    <a:lnL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Future</a:t>
                      </a:r>
                      <a:endParaRPr sz="1000"/>
                    </a:p>
                  </a:txBody>
                  <a:tcPr marL="129300" marR="129300" marT="64650" marB="64650" anchor="ctr">
                    <a:lnL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Self-production ‘Camera Integrated OLED Display’ by using Inkjet Printing Method</a:t>
                      </a:r>
                      <a:endParaRPr sz="1000"/>
                    </a:p>
                  </a:txBody>
                  <a:tcPr marL="129300" marR="129300" marT="64650" marB="64650" anchor="ctr">
                    <a:lnL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129300" marR="129300" marT="64650" marB="64650" anchor="ctr">
                    <a:lnL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SAMSUNG Electronics, APPLE, SONY, etc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2023 Expected Market Value: $121 billion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129300" marR="129300" marT="64650" marB="64650" anchor="ctr">
                    <a:lnL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00" y="723049"/>
            <a:ext cx="2880000" cy="135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475" y="637576"/>
            <a:ext cx="2153687" cy="1478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7636" y="2745971"/>
            <a:ext cx="1701651" cy="158194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4877625" y="4329113"/>
            <a:ext cx="1700100" cy="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Pre-Alpha Quality</a:t>
            </a:r>
            <a:endParaRPr b="1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6300" y="2745962"/>
            <a:ext cx="1574800" cy="15819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6654786" y="4329113"/>
            <a:ext cx="1573200" cy="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Beta Quality</a:t>
            </a:r>
            <a:endParaRPr b="1"/>
          </a:p>
        </p:txBody>
      </p:sp>
      <p:sp>
        <p:nvSpPr>
          <p:cNvPr id="64" name="Google Shape;64;p13"/>
          <p:cNvSpPr txBox="1"/>
          <p:nvPr/>
        </p:nvSpPr>
        <p:spPr>
          <a:xfrm>
            <a:off x="2244375" y="175"/>
            <a:ext cx="65145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All-in-One Display and Camera Technology</a:t>
            </a:r>
            <a:endParaRPr sz="2400" b="1">
              <a:solidFill>
                <a:schemeClr val="dk1"/>
              </a:solidFill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02600" y="2763713"/>
            <a:ext cx="1259296" cy="179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91800" y="2745963"/>
            <a:ext cx="1701650" cy="158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5787" y="2745962"/>
            <a:ext cx="1574799" cy="158194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3119713" y="4311963"/>
            <a:ext cx="1700100" cy="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Sensor Capture image</a:t>
            </a:r>
            <a:endParaRPr b="1"/>
          </a:p>
        </p:txBody>
      </p:sp>
      <p:sp>
        <p:nvSpPr>
          <p:cNvPr id="69" name="Google Shape;69;p13"/>
          <p:cNvSpPr/>
          <p:nvPr/>
        </p:nvSpPr>
        <p:spPr>
          <a:xfrm>
            <a:off x="4406538" y="4529425"/>
            <a:ext cx="903600" cy="243000"/>
          </a:xfrm>
          <a:prstGeom prst="curvedUpArrow">
            <a:avLst>
              <a:gd name="adj1" fmla="val 42595"/>
              <a:gd name="adj2" fmla="val 254767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5111025" y="4573313"/>
            <a:ext cx="1390500" cy="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Image Processing</a:t>
            </a:r>
            <a:endParaRPr sz="1000" b="1"/>
          </a:p>
        </p:txBody>
      </p:sp>
      <p:sp>
        <p:nvSpPr>
          <p:cNvPr id="71" name="Google Shape;71;p13"/>
          <p:cNvSpPr/>
          <p:nvPr/>
        </p:nvSpPr>
        <p:spPr>
          <a:xfrm>
            <a:off x="6305238" y="4538750"/>
            <a:ext cx="903600" cy="243000"/>
          </a:xfrm>
          <a:prstGeom prst="curvedUpArrow">
            <a:avLst>
              <a:gd name="adj1" fmla="val 42595"/>
              <a:gd name="adj2" fmla="val 254767"/>
              <a:gd name="adj3" fmla="val 25000"/>
            </a:avLst>
          </a:prstGeom>
          <a:solidFill>
            <a:srgbClr val="F4CC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7191900" y="4470338"/>
            <a:ext cx="23217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After 1 year, Beta Version</a:t>
            </a:r>
            <a:endParaRPr sz="10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license Sales to SAMSUNG Display</a:t>
            </a:r>
            <a:endParaRPr sz="1000" b="1">
              <a:solidFill>
                <a:srgbClr val="FF0000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228600" y="2060525"/>
            <a:ext cx="15747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Due to camera holes 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Immersive distraction </a:t>
            </a:r>
            <a:endParaRPr sz="1000"/>
          </a:p>
        </p:txBody>
      </p:sp>
      <p:sp>
        <p:nvSpPr>
          <p:cNvPr id="74" name="Google Shape;74;p13"/>
          <p:cNvSpPr txBox="1"/>
          <p:nvPr/>
        </p:nvSpPr>
        <p:spPr>
          <a:xfrm>
            <a:off x="1886275" y="2060525"/>
            <a:ext cx="22383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Due to the biased camera position 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gaze mismatch </a:t>
            </a:r>
            <a:endParaRPr sz="1000"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74725" y="438875"/>
            <a:ext cx="2321700" cy="170084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4153500" y="2103450"/>
            <a:ext cx="30852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Bezelless design without camera holes, and 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fused lensless camera in the center of the display</a:t>
            </a:r>
            <a:endParaRPr sz="1000"/>
          </a:p>
        </p:txBody>
      </p:sp>
      <p:sp>
        <p:nvSpPr>
          <p:cNvPr id="77" name="Google Shape;77;p13"/>
          <p:cNvSpPr/>
          <p:nvPr/>
        </p:nvSpPr>
        <p:spPr>
          <a:xfrm>
            <a:off x="89700" y="2649400"/>
            <a:ext cx="10438500" cy="2200800"/>
          </a:xfrm>
          <a:prstGeom prst="roundRect">
            <a:avLst>
              <a:gd name="adj" fmla="val 8212"/>
            </a:avLst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7384175" y="483300"/>
            <a:ext cx="3144000" cy="20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It is a Camera Integrated Display Technology.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Fundamentally, this solution supports bezel less display design. In the teleconference, this solution supports an experience that the remote user's eyes and the viewer's eyes match. When user take a selfie, it provides a mirror effect.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OLED Display Market value is expected $121 billion. 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After 1 year, my team will sale patent license to SAMSUNG Electronics and SAMSUNG Display. In near future, my team will make product and device sale to the $121 billion values market.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(Contact: </a:t>
            </a:r>
            <a:r>
              <a:rPr lang="en" sz="1000" u="sng" dirty="0">
                <a:solidFill>
                  <a:schemeClr val="hlink"/>
                </a:solidFill>
                <a:hlinkClick r:id="rId10"/>
              </a:rPr>
              <a:t>ryuseun@gmail.com</a:t>
            </a:r>
            <a:r>
              <a:rPr lang="en" sz="1000" dirty="0">
                <a:solidFill>
                  <a:schemeClr val="dk1"/>
                </a:solidFill>
              </a:rPr>
              <a:t>, Video:  </a:t>
            </a:r>
            <a:r>
              <a:rPr lang="en" sz="1000" u="sng" dirty="0">
                <a:solidFill>
                  <a:schemeClr val="hlink"/>
                </a:solidFill>
                <a:hlinkClick r:id="rId11"/>
              </a:rPr>
              <a:t>https://youtu.be/-coCBRwK7zA</a:t>
            </a:r>
            <a:r>
              <a:rPr lang="en" sz="1000" dirty="0">
                <a:solidFill>
                  <a:schemeClr val="dk1"/>
                </a:solidFill>
              </a:rPr>
              <a:t>)</a:t>
            </a:r>
            <a:endParaRPr sz="1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Microsoft Office PowerPoint</Application>
  <PresentationFormat>사용자 지정</PresentationFormat>
  <Paragraphs>52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home</cp:lastModifiedBy>
  <cp:revision>1</cp:revision>
  <cp:lastPrinted>2019-08-15T13:36:36Z</cp:lastPrinted>
  <dcterms:modified xsi:type="dcterms:W3CDTF">2019-08-15T13:36:53Z</dcterms:modified>
</cp:coreProperties>
</file>