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"/>
          <p:cNvGrpSpPr/>
          <p:nvPr/>
        </p:nvGrpSpPr>
        <p:grpSpPr>
          <a:xfrm>
            <a:off x="219073" y="-6095"/>
            <a:ext cx="11972928" cy="6864098"/>
            <a:chOff x="0" y="0"/>
            <a:chExt cx="11972926" cy="6864097"/>
          </a:xfrm>
        </p:grpSpPr>
        <p:sp>
          <p:nvSpPr>
            <p:cNvPr id="94" name="순서도: 수동 입력 27"/>
            <p:cNvSpPr/>
            <p:nvPr/>
          </p:nvSpPr>
          <p:spPr>
            <a:xfrm flipH="1" rot="16200000">
              <a:off x="2608160" y="-2500669"/>
              <a:ext cx="6864098" cy="1186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2" y="10359"/>
                  </a:moveTo>
                  <a:lnTo>
                    <a:pt x="21591" y="0"/>
                  </a:lnTo>
                  <a:lnTo>
                    <a:pt x="21591" y="21600"/>
                  </a:lnTo>
                  <a:lnTo>
                    <a:pt x="19" y="21600"/>
                  </a:lnTo>
                  <a:cubicBezTo>
                    <a:pt x="30" y="18012"/>
                    <a:pt x="-9" y="13947"/>
                    <a:pt x="2" y="10359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사각형: 둥근 위쪽 모서리 11"/>
            <p:cNvSpPr/>
            <p:nvPr/>
          </p:nvSpPr>
          <p:spPr>
            <a:xfrm>
              <a:off x="107496" y="267351"/>
              <a:ext cx="11652071" cy="659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5" y="0"/>
                  </a:moveTo>
                  <a:lnTo>
                    <a:pt x="21275" y="0"/>
                  </a:lnTo>
                  <a:cubicBezTo>
                    <a:pt x="21455" y="0"/>
                    <a:pt x="21600" y="257"/>
                    <a:pt x="21600" y="57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574"/>
                  </a:lnTo>
                  <a:cubicBezTo>
                    <a:pt x="0" y="257"/>
                    <a:pt x="145" y="0"/>
                    <a:pt x="325" y="0"/>
                  </a:cubicBezTo>
                  <a:close/>
                </a:path>
              </a:pathLst>
            </a:custGeom>
            <a:solidFill>
              <a:srgbClr val="EDEFF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28600" dist="38100" dir="16200000">
                <a:srgbClr val="000000">
                  <a:alpha val="17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사각형: 둥근 한쪽 모서리 14"/>
            <p:cNvSpPr/>
            <p:nvPr/>
          </p:nvSpPr>
          <p:spPr>
            <a:xfrm flipH="1">
              <a:off x="0" y="267351"/>
              <a:ext cx="739286" cy="131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844" y="0"/>
                  </a:lnTo>
                  <a:cubicBezTo>
                    <a:pt x="19918" y="0"/>
                    <a:pt x="21600" y="942"/>
                    <a:pt x="21600" y="2104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9" name="사각형: 둥근 모서리 13"/>
            <p:cNvGrpSpPr/>
            <p:nvPr/>
          </p:nvGrpSpPr>
          <p:grpSpPr>
            <a:xfrm>
              <a:off x="0" y="267351"/>
              <a:ext cx="3012701" cy="494882"/>
              <a:chOff x="0" y="0"/>
              <a:chExt cx="3012700" cy="494880"/>
            </a:xfrm>
          </p:grpSpPr>
          <p:sp>
            <p:nvSpPr>
              <p:cNvPr id="97" name="모서리가 둥근 직사각형"/>
              <p:cNvSpPr/>
              <p:nvPr/>
            </p:nvSpPr>
            <p:spPr>
              <a:xfrm>
                <a:off x="0" y="0"/>
                <a:ext cx="3012701" cy="49488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DD9FF"/>
                  </a:gs>
                  <a:gs pos="100000">
                    <a:srgbClr val="00B0F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14300" dist="254000" dir="0">
                  <a:srgbClr val="000000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i="1" sz="1600">
                    <a:solidFill>
                      <a:srgbClr val="F9F6E7"/>
                    </a:solidFill>
                  </a:defRPr>
                </a:pPr>
              </a:p>
            </p:txBody>
          </p:sp>
          <p:sp>
            <p:nvSpPr>
              <p:cNvPr id="98" name="개발팀 향후 계획 보고서"/>
              <p:cNvSpPr txBox="1"/>
              <p:nvPr/>
            </p:nvSpPr>
            <p:spPr>
              <a:xfrm>
                <a:off x="118193" y="90468"/>
                <a:ext cx="2776316" cy="31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444500">
                  <a:defRPr sz="1600">
                    <a:solidFill>
                      <a:srgbClr val="F9F6E7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개발팀 향후 계획 보고서</a:t>
                </a:r>
              </a:p>
            </p:txBody>
          </p:sp>
        </p:grpSp>
        <p:sp>
          <p:nvSpPr>
            <p:cNvPr id="100" name="그룹 15"/>
            <p:cNvSpPr/>
            <p:nvPr/>
          </p:nvSpPr>
          <p:spPr>
            <a:xfrm>
              <a:off x="216220" y="421923"/>
              <a:ext cx="185739" cy="185739"/>
            </a:xfrm>
            <a:prstGeom prst="ellipse">
              <a:avLst/>
            </a:prstGeom>
            <a:solidFill>
              <a:srgbClr val="FFFFFF"/>
            </a:solidFill>
            <a:ln w="177800" cap="flat">
              <a:solidFill>
                <a:srgbClr val="FFFFFF">
                  <a:alpha val="2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직사각형 12"/>
            <p:cNvSpPr/>
            <p:nvPr/>
          </p:nvSpPr>
          <p:spPr>
            <a:xfrm>
              <a:off x="1" y="762232"/>
              <a:ext cx="11759566" cy="61018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3" name="그룹화"/>
          <p:cNvGrpSpPr/>
          <p:nvPr/>
        </p:nvGrpSpPr>
        <p:grpSpPr>
          <a:xfrm>
            <a:off x="3665536" y="1383056"/>
            <a:ext cx="5080001" cy="4954646"/>
            <a:chOff x="0" y="0"/>
            <a:chExt cx="5080000" cy="4954645"/>
          </a:xfrm>
        </p:grpSpPr>
        <p:grpSp>
          <p:nvGrpSpPr>
            <p:cNvPr id="107" name="그룹 33"/>
            <p:cNvGrpSpPr/>
            <p:nvPr/>
          </p:nvGrpSpPr>
          <p:grpSpPr>
            <a:xfrm>
              <a:off x="0" y="0"/>
              <a:ext cx="5080001" cy="4954646"/>
              <a:chOff x="0" y="0"/>
              <a:chExt cx="5080000" cy="4954645"/>
            </a:xfrm>
          </p:grpSpPr>
          <p:sp>
            <p:nvSpPr>
              <p:cNvPr id="103" name="자유형: 도형 20"/>
              <p:cNvSpPr/>
              <p:nvPr/>
            </p:nvSpPr>
            <p:spPr>
              <a:xfrm>
                <a:off x="-1" y="0"/>
                <a:ext cx="2931749" cy="1806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6" y="0"/>
                    </a:moveTo>
                    <a:lnTo>
                      <a:pt x="11355" y="0"/>
                    </a:lnTo>
                    <a:cubicBezTo>
                      <a:pt x="12435" y="0"/>
                      <a:pt x="13311" y="1421"/>
                      <a:pt x="13311" y="3174"/>
                    </a:cubicBezTo>
                    <a:lnTo>
                      <a:pt x="13311" y="17421"/>
                    </a:lnTo>
                    <a:lnTo>
                      <a:pt x="12041" y="17421"/>
                    </a:lnTo>
                    <a:lnTo>
                      <a:pt x="12041" y="3776"/>
                    </a:lnTo>
                    <a:cubicBezTo>
                      <a:pt x="12041" y="2829"/>
                      <a:pt x="11568" y="2061"/>
                      <a:pt x="10984" y="2061"/>
                    </a:cubicBezTo>
                    <a:lnTo>
                      <a:pt x="2327" y="2061"/>
                    </a:lnTo>
                    <a:cubicBezTo>
                      <a:pt x="1743" y="2061"/>
                      <a:pt x="1270" y="2829"/>
                      <a:pt x="1270" y="3776"/>
                    </a:cubicBezTo>
                    <a:lnTo>
                      <a:pt x="1270" y="17824"/>
                    </a:lnTo>
                    <a:cubicBezTo>
                      <a:pt x="1270" y="18771"/>
                      <a:pt x="1743" y="19539"/>
                      <a:pt x="2327" y="19539"/>
                    </a:cubicBezTo>
                    <a:lnTo>
                      <a:pt x="7061" y="19539"/>
                    </a:lnTo>
                    <a:lnTo>
                      <a:pt x="7061" y="19527"/>
                    </a:lnTo>
                    <a:lnTo>
                      <a:pt x="21600" y="19527"/>
                    </a:lnTo>
                    <a:lnTo>
                      <a:pt x="21600" y="21600"/>
                    </a:lnTo>
                    <a:lnTo>
                      <a:pt x="1956" y="21600"/>
                    </a:lnTo>
                    <a:cubicBezTo>
                      <a:pt x="876" y="21600"/>
                      <a:pt x="0" y="20179"/>
                      <a:pt x="0" y="18426"/>
                    </a:cubicBezTo>
                    <a:lnTo>
                      <a:pt x="0" y="3174"/>
                    </a:lnTo>
                    <a:cubicBezTo>
                      <a:pt x="0" y="1421"/>
                      <a:pt x="876" y="0"/>
                      <a:pt x="1956" y="0"/>
                    </a:cubicBezTo>
                    <a:close/>
                  </a:path>
                </a:pathLst>
              </a:custGeom>
              <a:solidFill>
                <a:srgbClr val="3D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자유형: 도형 21"/>
              <p:cNvSpPr/>
              <p:nvPr/>
            </p:nvSpPr>
            <p:spPr>
              <a:xfrm rot="16200000">
                <a:off x="-562556" y="2585453"/>
                <a:ext cx="2931748" cy="1806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6" y="0"/>
                    </a:moveTo>
                    <a:lnTo>
                      <a:pt x="11355" y="0"/>
                    </a:lnTo>
                    <a:cubicBezTo>
                      <a:pt x="12435" y="0"/>
                      <a:pt x="13311" y="1421"/>
                      <a:pt x="13311" y="3174"/>
                    </a:cubicBezTo>
                    <a:lnTo>
                      <a:pt x="13311" y="17421"/>
                    </a:lnTo>
                    <a:lnTo>
                      <a:pt x="12041" y="17421"/>
                    </a:lnTo>
                    <a:lnTo>
                      <a:pt x="12041" y="3776"/>
                    </a:lnTo>
                    <a:cubicBezTo>
                      <a:pt x="12041" y="2829"/>
                      <a:pt x="11568" y="2061"/>
                      <a:pt x="10984" y="2061"/>
                    </a:cubicBezTo>
                    <a:lnTo>
                      <a:pt x="2327" y="2061"/>
                    </a:lnTo>
                    <a:cubicBezTo>
                      <a:pt x="1743" y="2061"/>
                      <a:pt x="1270" y="2829"/>
                      <a:pt x="1270" y="3776"/>
                    </a:cubicBezTo>
                    <a:lnTo>
                      <a:pt x="1270" y="17824"/>
                    </a:lnTo>
                    <a:cubicBezTo>
                      <a:pt x="1270" y="18771"/>
                      <a:pt x="1743" y="19539"/>
                      <a:pt x="2327" y="19539"/>
                    </a:cubicBezTo>
                    <a:lnTo>
                      <a:pt x="7061" y="19539"/>
                    </a:lnTo>
                    <a:lnTo>
                      <a:pt x="7061" y="19527"/>
                    </a:lnTo>
                    <a:lnTo>
                      <a:pt x="21600" y="19527"/>
                    </a:lnTo>
                    <a:lnTo>
                      <a:pt x="21600" y="21600"/>
                    </a:lnTo>
                    <a:lnTo>
                      <a:pt x="1956" y="21600"/>
                    </a:lnTo>
                    <a:cubicBezTo>
                      <a:pt x="876" y="21600"/>
                      <a:pt x="0" y="20179"/>
                      <a:pt x="0" y="18426"/>
                    </a:cubicBezTo>
                    <a:lnTo>
                      <a:pt x="0" y="3174"/>
                    </a:lnTo>
                    <a:cubicBezTo>
                      <a:pt x="0" y="1421"/>
                      <a:pt x="876" y="0"/>
                      <a:pt x="1956" y="0"/>
                    </a:cubicBez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" name="자유형: 도형 22"/>
              <p:cNvSpPr/>
              <p:nvPr/>
            </p:nvSpPr>
            <p:spPr>
              <a:xfrm rot="10800000">
                <a:off x="2148252" y="3148008"/>
                <a:ext cx="2931748" cy="1806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6" y="0"/>
                    </a:moveTo>
                    <a:lnTo>
                      <a:pt x="11355" y="0"/>
                    </a:lnTo>
                    <a:cubicBezTo>
                      <a:pt x="12435" y="0"/>
                      <a:pt x="13311" y="1421"/>
                      <a:pt x="13311" y="3174"/>
                    </a:cubicBezTo>
                    <a:lnTo>
                      <a:pt x="13311" y="17421"/>
                    </a:lnTo>
                    <a:lnTo>
                      <a:pt x="12041" y="17421"/>
                    </a:lnTo>
                    <a:lnTo>
                      <a:pt x="12041" y="3776"/>
                    </a:lnTo>
                    <a:cubicBezTo>
                      <a:pt x="12041" y="2829"/>
                      <a:pt x="11568" y="2061"/>
                      <a:pt x="10984" y="2061"/>
                    </a:cubicBezTo>
                    <a:lnTo>
                      <a:pt x="2327" y="2061"/>
                    </a:lnTo>
                    <a:cubicBezTo>
                      <a:pt x="1743" y="2061"/>
                      <a:pt x="1270" y="2829"/>
                      <a:pt x="1270" y="3776"/>
                    </a:cubicBezTo>
                    <a:lnTo>
                      <a:pt x="1270" y="17824"/>
                    </a:lnTo>
                    <a:cubicBezTo>
                      <a:pt x="1270" y="18771"/>
                      <a:pt x="1743" y="19539"/>
                      <a:pt x="2327" y="19539"/>
                    </a:cubicBezTo>
                    <a:lnTo>
                      <a:pt x="7061" y="19539"/>
                    </a:lnTo>
                    <a:lnTo>
                      <a:pt x="7061" y="19527"/>
                    </a:lnTo>
                    <a:lnTo>
                      <a:pt x="21600" y="19527"/>
                    </a:lnTo>
                    <a:lnTo>
                      <a:pt x="21600" y="21600"/>
                    </a:lnTo>
                    <a:lnTo>
                      <a:pt x="1956" y="21600"/>
                    </a:lnTo>
                    <a:cubicBezTo>
                      <a:pt x="876" y="21600"/>
                      <a:pt x="0" y="20179"/>
                      <a:pt x="0" y="18426"/>
                    </a:cubicBezTo>
                    <a:lnTo>
                      <a:pt x="0" y="3174"/>
                    </a:lnTo>
                    <a:cubicBezTo>
                      <a:pt x="0" y="1421"/>
                      <a:pt x="876" y="0"/>
                      <a:pt x="1956" y="0"/>
                    </a:cubicBezTo>
                    <a:close/>
                  </a:path>
                </a:pathLst>
              </a:custGeom>
              <a:solidFill>
                <a:srgbClr val="6DD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" name="자유형: 도형 23"/>
              <p:cNvSpPr/>
              <p:nvPr/>
            </p:nvSpPr>
            <p:spPr>
              <a:xfrm rot="5400000">
                <a:off x="2710807" y="562555"/>
                <a:ext cx="2931749" cy="1806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6" y="0"/>
                    </a:moveTo>
                    <a:lnTo>
                      <a:pt x="11355" y="0"/>
                    </a:lnTo>
                    <a:cubicBezTo>
                      <a:pt x="12435" y="0"/>
                      <a:pt x="13311" y="1421"/>
                      <a:pt x="13311" y="3174"/>
                    </a:cubicBezTo>
                    <a:lnTo>
                      <a:pt x="13311" y="17421"/>
                    </a:lnTo>
                    <a:lnTo>
                      <a:pt x="12041" y="17421"/>
                    </a:lnTo>
                    <a:lnTo>
                      <a:pt x="12041" y="3776"/>
                    </a:lnTo>
                    <a:cubicBezTo>
                      <a:pt x="12041" y="2829"/>
                      <a:pt x="11568" y="2061"/>
                      <a:pt x="10984" y="2061"/>
                    </a:cubicBezTo>
                    <a:lnTo>
                      <a:pt x="2327" y="2061"/>
                    </a:lnTo>
                    <a:cubicBezTo>
                      <a:pt x="1743" y="2061"/>
                      <a:pt x="1270" y="2829"/>
                      <a:pt x="1270" y="3776"/>
                    </a:cubicBezTo>
                    <a:lnTo>
                      <a:pt x="1270" y="17824"/>
                    </a:lnTo>
                    <a:cubicBezTo>
                      <a:pt x="1270" y="18771"/>
                      <a:pt x="1743" y="19539"/>
                      <a:pt x="2327" y="19539"/>
                    </a:cubicBezTo>
                    <a:lnTo>
                      <a:pt x="7061" y="19539"/>
                    </a:lnTo>
                    <a:lnTo>
                      <a:pt x="7061" y="19527"/>
                    </a:lnTo>
                    <a:lnTo>
                      <a:pt x="21600" y="19527"/>
                    </a:lnTo>
                    <a:lnTo>
                      <a:pt x="21600" y="21600"/>
                    </a:lnTo>
                    <a:lnTo>
                      <a:pt x="1956" y="21600"/>
                    </a:lnTo>
                    <a:cubicBezTo>
                      <a:pt x="876" y="21600"/>
                      <a:pt x="0" y="20179"/>
                      <a:pt x="0" y="18426"/>
                    </a:cubicBezTo>
                    <a:lnTo>
                      <a:pt x="0" y="3174"/>
                    </a:lnTo>
                    <a:cubicBezTo>
                      <a:pt x="0" y="1421"/>
                      <a:pt x="876" y="0"/>
                      <a:pt x="1956" y="0"/>
                    </a:cubicBezTo>
                    <a:close/>
                  </a:path>
                </a:pathLst>
              </a:custGeom>
              <a:solidFill>
                <a:srgbClr val="00447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10" name="그룹 6"/>
            <p:cNvGrpSpPr/>
            <p:nvPr/>
          </p:nvGrpSpPr>
          <p:grpSpPr>
            <a:xfrm>
              <a:off x="284221" y="3436235"/>
              <a:ext cx="1207020" cy="1207020"/>
              <a:chOff x="0" y="0"/>
              <a:chExt cx="1207019" cy="1207019"/>
            </a:xfrm>
          </p:grpSpPr>
          <p:sp>
            <p:nvSpPr>
              <p:cNvPr id="108" name="모서리가 둥근 직사각형"/>
              <p:cNvSpPr/>
              <p:nvPr/>
            </p:nvSpPr>
            <p:spPr>
              <a:xfrm>
                <a:off x="0" y="0"/>
                <a:ext cx="1207020" cy="1207020"/>
              </a:xfrm>
              <a:prstGeom prst="roundRect">
                <a:avLst>
                  <a:gd name="adj" fmla="val 981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27000" dist="0" dir="0">
                  <a:srgbClr val="000000">
                    <a:alpha val="15000"/>
                  </a:srgbClr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b="1" sz="1200">
                    <a:solidFill>
                      <a:srgbClr val="6DD9FF"/>
                    </a:solidFill>
                  </a:defRPr>
                </a:pPr>
              </a:p>
            </p:txBody>
          </p:sp>
          <p:sp>
            <p:nvSpPr>
              <p:cNvPr id="109" name="#성장"/>
              <p:cNvSpPr txBox="1"/>
              <p:nvPr/>
            </p:nvSpPr>
            <p:spPr>
              <a:xfrm>
                <a:off x="91260" y="796250"/>
                <a:ext cx="1024499" cy="311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noAutofit/>
              </a:bodyPr>
              <a:lstStyle>
                <a:lvl1pPr algn="ctr">
                  <a:defRPr sz="1400">
                    <a:solidFill>
                      <a:srgbClr val="38D4D6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#성장</a:t>
                </a:r>
              </a:p>
            </p:txBody>
          </p:sp>
        </p:grpSp>
        <p:grpSp>
          <p:nvGrpSpPr>
            <p:cNvPr id="115" name="그룹 4"/>
            <p:cNvGrpSpPr/>
            <p:nvPr/>
          </p:nvGrpSpPr>
          <p:grpSpPr>
            <a:xfrm>
              <a:off x="3573170" y="299807"/>
              <a:ext cx="1207021" cy="1207020"/>
              <a:chOff x="0" y="0"/>
              <a:chExt cx="1207019" cy="1207019"/>
            </a:xfrm>
          </p:grpSpPr>
          <p:grpSp>
            <p:nvGrpSpPr>
              <p:cNvPr id="113" name="사각형: 둥근 모서리 24"/>
              <p:cNvGrpSpPr/>
              <p:nvPr/>
            </p:nvGrpSpPr>
            <p:grpSpPr>
              <a:xfrm>
                <a:off x="0" y="0"/>
                <a:ext cx="1207020" cy="1207020"/>
                <a:chOff x="0" y="0"/>
                <a:chExt cx="1207019" cy="1207019"/>
              </a:xfrm>
            </p:grpSpPr>
            <p:sp>
              <p:nvSpPr>
                <p:cNvPr id="111" name="모서리가 둥근 직사각형"/>
                <p:cNvSpPr/>
                <p:nvPr/>
              </p:nvSpPr>
              <p:spPr>
                <a:xfrm>
                  <a:off x="0" y="0"/>
                  <a:ext cx="1207020" cy="1207020"/>
                </a:xfrm>
                <a:prstGeom prst="roundRect">
                  <a:avLst>
                    <a:gd name="adj" fmla="val 9815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0" dist="0" dir="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b">
                  <a:noAutofit/>
                </a:bodyPr>
                <a:lstStyle/>
                <a:p>
                  <a:pPr algn="ctr">
                    <a:defRPr b="1" sz="1200">
                      <a:solidFill>
                        <a:srgbClr val="6DD9FF"/>
                      </a:solidFill>
                    </a:defRPr>
                  </a:pPr>
                </a:p>
              </p:txBody>
            </p:sp>
            <p:sp>
              <p:nvSpPr>
                <p:cNvPr id="112" name="#관리"/>
                <p:cNvSpPr txBox="1"/>
                <p:nvPr/>
              </p:nvSpPr>
              <p:spPr>
                <a:xfrm>
                  <a:off x="91260" y="783550"/>
                  <a:ext cx="1024499" cy="31172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b">
                  <a:noAutofit/>
                </a:bodyPr>
                <a:lstStyle>
                  <a:lvl1pPr algn="ctr">
                    <a:defRPr sz="1400">
                      <a:solidFill>
                        <a:srgbClr val="0044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#관리</a:t>
                  </a:r>
                </a:p>
              </p:txBody>
            </p:sp>
          </p:grpSp>
          <p:pic>
            <p:nvPicPr>
              <p:cNvPr id="114" name="settings (3).png" descr="settings (3)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00309" y="298336"/>
                <a:ext cx="406401" cy="406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18" name="그룹 2"/>
            <p:cNvGrpSpPr/>
            <p:nvPr/>
          </p:nvGrpSpPr>
          <p:grpSpPr>
            <a:xfrm>
              <a:off x="3573170" y="3448983"/>
              <a:ext cx="1207021" cy="1207021"/>
              <a:chOff x="0" y="0"/>
              <a:chExt cx="1207019" cy="1207019"/>
            </a:xfrm>
          </p:grpSpPr>
          <p:sp>
            <p:nvSpPr>
              <p:cNvPr id="116" name="모서리가 둥근 직사각형"/>
              <p:cNvSpPr/>
              <p:nvPr/>
            </p:nvSpPr>
            <p:spPr>
              <a:xfrm>
                <a:off x="0" y="0"/>
                <a:ext cx="1207020" cy="1207020"/>
              </a:xfrm>
              <a:prstGeom prst="roundRect">
                <a:avLst>
                  <a:gd name="adj" fmla="val 981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27000" dist="0" dir="0">
                  <a:srgbClr val="000000">
                    <a:alpha val="15000"/>
                  </a:srgbClr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b="1" sz="1200">
                    <a:solidFill>
                      <a:srgbClr val="6DD9FF"/>
                    </a:solidFill>
                  </a:defRPr>
                </a:pPr>
              </a:p>
            </p:txBody>
          </p:sp>
          <p:sp>
            <p:nvSpPr>
              <p:cNvPr id="117" name="#개선"/>
              <p:cNvSpPr txBox="1"/>
              <p:nvPr/>
            </p:nvSpPr>
            <p:spPr>
              <a:xfrm>
                <a:off x="91260" y="783550"/>
                <a:ext cx="1024499" cy="311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noAutofit/>
              </a:bodyPr>
              <a:lstStyle>
                <a:lvl1pPr algn="ctr">
                  <a:defRPr sz="1400">
                    <a:solidFill>
                      <a:srgbClr val="6DD9FF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#개선</a:t>
                </a:r>
              </a:p>
            </p:txBody>
          </p:sp>
        </p:grpSp>
        <p:grpSp>
          <p:nvGrpSpPr>
            <p:cNvPr id="122" name="그룹 4"/>
            <p:cNvGrpSpPr/>
            <p:nvPr/>
          </p:nvGrpSpPr>
          <p:grpSpPr>
            <a:xfrm>
              <a:off x="284221" y="299807"/>
              <a:ext cx="1207020" cy="1207020"/>
              <a:chOff x="0" y="0"/>
              <a:chExt cx="1207019" cy="1207019"/>
            </a:xfrm>
          </p:grpSpPr>
          <p:sp>
            <p:nvSpPr>
              <p:cNvPr id="119" name="모서리가 둥근 직사각형"/>
              <p:cNvSpPr/>
              <p:nvPr/>
            </p:nvSpPr>
            <p:spPr>
              <a:xfrm>
                <a:off x="0" y="0"/>
                <a:ext cx="1207020" cy="1207020"/>
              </a:xfrm>
              <a:prstGeom prst="roundRect">
                <a:avLst>
                  <a:gd name="adj" fmla="val 981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27000" dist="0" dir="0">
                  <a:srgbClr val="000000">
                    <a:alpha val="15000"/>
                  </a:srgbClr>
                </a:outerShdw>
              </a:effectLst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b="1" sz="1200">
                    <a:solidFill>
                      <a:srgbClr val="6DD9FF"/>
                    </a:solidFill>
                  </a:defRPr>
                </a:pPr>
              </a:p>
            </p:txBody>
          </p:sp>
          <p:sp>
            <p:nvSpPr>
              <p:cNvPr id="120" name="#문서화"/>
              <p:cNvSpPr txBox="1"/>
              <p:nvPr/>
            </p:nvSpPr>
            <p:spPr>
              <a:xfrm>
                <a:off x="91260" y="783550"/>
                <a:ext cx="1024499" cy="311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b">
                <a:noAutofit/>
              </a:bodyPr>
              <a:lstStyle>
                <a:lvl1pPr algn="ctr">
                  <a:defRPr sz="1400">
                    <a:solidFill>
                      <a:srgbClr val="3DAAD6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#문서화</a:t>
                </a:r>
              </a:p>
            </p:txBody>
          </p:sp>
          <p:pic>
            <p:nvPicPr>
              <p:cNvPr id="121" name="open-folder (2).png" descr="open-folder (2)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00309" y="304437"/>
                <a:ext cx="406401" cy="406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24" name="직사각형 90"/>
          <p:cNvSpPr txBox="1"/>
          <p:nvPr/>
        </p:nvSpPr>
        <p:spPr>
          <a:xfrm>
            <a:off x="695498" y="4992542"/>
            <a:ext cx="2790855" cy="89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① 코드 리뷰(최소 2인 이상)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② 개발 관련 스터디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③ RSS 피드 연동</a:t>
            </a:r>
          </a:p>
        </p:txBody>
      </p:sp>
      <p:sp>
        <p:nvSpPr>
          <p:cNvPr id="125" name="직사각형 91"/>
          <p:cNvSpPr txBox="1"/>
          <p:nvPr/>
        </p:nvSpPr>
        <p:spPr>
          <a:xfrm>
            <a:off x="695498" y="1538727"/>
            <a:ext cx="2790855" cy="1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① 개발 프로세스 가이드라인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② 파트별 개발 산출물(API 명세 등)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③ 저장소별 개발 세팅 가이드라인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④ 버그 리포트</a:t>
            </a:r>
          </a:p>
          <a:p>
            <a:pPr algn="r"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⑤ Git 사용법</a:t>
            </a:r>
          </a:p>
        </p:txBody>
      </p:sp>
      <p:sp>
        <p:nvSpPr>
          <p:cNvPr id="126" name="직사각형 92"/>
          <p:cNvSpPr txBox="1"/>
          <p:nvPr/>
        </p:nvSpPr>
        <p:spPr>
          <a:xfrm>
            <a:off x="8924721" y="4841476"/>
            <a:ext cx="2809993" cy="119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① DB 데이터 암호화(D.Amo)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② 어드민 조회 페이지 탭 분리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③ 어드민 공통 데이트피커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④ Gitlab MR 템플릿 및 라벨 설정</a:t>
            </a:r>
          </a:p>
        </p:txBody>
      </p:sp>
      <p:sp>
        <p:nvSpPr>
          <p:cNvPr id="127" name="직사각형 93"/>
          <p:cNvSpPr txBox="1"/>
          <p:nvPr/>
        </p:nvSpPr>
        <p:spPr>
          <a:xfrm>
            <a:off x="8924721" y="1538727"/>
            <a:ext cx="2809993" cy="1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① 서버 권한(Root/IAM)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② 서비스 배포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③ 서비스 버전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④ Gitlab 개발/운영 통합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⑤ Gitlab CI/CD 구축</a:t>
            </a:r>
          </a:p>
        </p:txBody>
      </p:sp>
      <p:pic>
        <p:nvPicPr>
          <p:cNvPr id="128" name="performance (1).png" descr="performance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6906" y="5129379"/>
            <a:ext cx="4064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checkmark (1).png" descr="checkmark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863" y="460806"/>
            <a:ext cx="101601" cy="10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level-up (4).png" descr="level-up (4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54051" y="5129379"/>
            <a:ext cx="4064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