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  <c:pt idx="4">
                  <c:v>2019년</c:v>
                </c:pt>
                <c:pt idx="5">
                  <c:v>2020년</c:v>
                </c:pt>
                <c:pt idx="6">
                  <c:v>2021년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15</c:v>
                </c:pt>
                <c:pt idx="6">
                  <c:v>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273164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  <c:pt idx="4">
                  <c:v>2019년</c:v>
                </c:pt>
                <c:pt idx="5">
                  <c:v>2020년</c:v>
                </c:pt>
                <c:pt idx="6">
                  <c:v>2021년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89221392"/>
        <c:axId val="1589234448"/>
      </c:areaChart>
      <c:catAx>
        <c:axId val="1589221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234448"/>
        <c:crosses val="autoZero"/>
        <c:auto val="1"/>
        <c:lblAlgn val="ctr"/>
        <c:lblOffset val="100"/>
        <c:noMultiLvlLbl val="0"/>
      </c:catAx>
      <c:valAx>
        <c:axId val="15892344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89221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273164"/>
              </a:solidFill>
              <a:ln w="19050" cap="rnd">
                <a:solidFill>
                  <a:schemeClr val="tx1">
                    <a:lumMod val="75000"/>
                    <a:lumOff val="25000"/>
                  </a:schemeClr>
                </a:solidFill>
                <a:round/>
              </a:ln>
              <a:effectLst/>
            </c:spPr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100" b="1">
                      <a:solidFill>
                        <a:schemeClr val="bg1"/>
                      </a:solidFill>
                      <a:latin typeface="+mn-ea"/>
                      <a:ea typeface="+mn-ea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사원</c:v>
                </c:pt>
                <c:pt idx="1">
                  <c:v>대리</c:v>
                </c:pt>
                <c:pt idx="2">
                  <c:v>과장</c:v>
                </c:pt>
                <c:pt idx="3">
                  <c:v>부장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</c:v>
                </c:pt>
                <c:pt idx="1">
                  <c:v>0.9</c:v>
                </c:pt>
                <c:pt idx="2">
                  <c:v>0.4</c:v>
                </c:pt>
                <c:pt idx="3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B42-4D07-83B4-D10C63A65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2"/>
        <c:axId val="1589229552"/>
        <c:axId val="1589222480"/>
      </c:barChart>
      <c:catAx>
        <c:axId val="15892295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589222480"/>
        <c:crosses val="autoZero"/>
        <c:auto val="1"/>
        <c:lblAlgn val="ctr"/>
        <c:lblOffset val="100"/>
        <c:noMultiLvlLbl val="0"/>
      </c:catAx>
      <c:valAx>
        <c:axId val="158922248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158922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1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5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63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961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0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1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24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7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6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49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52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7548300" y="3313259"/>
            <a:ext cx="615821" cy="632681"/>
          </a:xfrm>
          <a:prstGeom prst="rect">
            <a:avLst/>
          </a:prstGeom>
          <a:solidFill>
            <a:srgbClr val="61D6FF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4083294" y="2142160"/>
            <a:ext cx="4025411" cy="17298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8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3946372" y="1854023"/>
            <a:ext cx="612000" cy="61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=""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4558372" y="1742518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700" b="1" dirty="0" err="1">
                <a:solidFill>
                  <a:prstClr val="white"/>
                </a:solidFill>
              </a:rPr>
              <a:t>조땡</a:t>
            </a:r>
            <a:endParaRPr lang="en-US" altLang="ko-KR" sz="700" b="1" dirty="0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052859" y="1952186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0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=""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=""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=""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01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차트 17"/>
          <p:cNvGraphicFramePr/>
          <p:nvPr>
            <p:extLst/>
          </p:nvPr>
        </p:nvGraphicFramePr>
        <p:xfrm>
          <a:off x="1768939" y="2176041"/>
          <a:ext cx="9759446" cy="3772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직사각형 22"/>
          <p:cNvSpPr/>
          <p:nvPr/>
        </p:nvSpPr>
        <p:spPr>
          <a:xfrm>
            <a:off x="2162006" y="1669988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768939" y="2933103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10101" y="2965975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0494" y="2465972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854853" y="2158195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80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259067" y="3753131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60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cxnSp>
        <p:nvCxnSpPr>
          <p:cNvPr id="30" name="꺾인 연결선 29"/>
          <p:cNvCxnSpPr>
            <a:stCxn id="25" idx="2"/>
          </p:cNvCxnSpPr>
          <p:nvPr/>
        </p:nvCxnSpPr>
        <p:spPr>
          <a:xfrm rot="16200000" flipH="1">
            <a:off x="5840477" y="-134372"/>
            <a:ext cx="821941" cy="7691727"/>
          </a:xfrm>
          <a:prstGeom prst="bentConnector2">
            <a:avLst/>
          </a:prstGeom>
          <a:ln w="3175"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7" idx="0"/>
            <a:endCxn id="28" idx="0"/>
          </p:cNvCxnSpPr>
          <p:nvPr/>
        </p:nvCxnSpPr>
        <p:spPr>
          <a:xfrm rot="5400000" flipH="1" flipV="1">
            <a:off x="9853342" y="1171993"/>
            <a:ext cx="307777" cy="2280182"/>
          </a:xfrm>
          <a:prstGeom prst="bentConnector3">
            <a:avLst>
              <a:gd name="adj1" fmla="val 309662"/>
            </a:avLst>
          </a:prstGeom>
          <a:ln w="3175">
            <a:solidFill>
              <a:srgbClr val="61D6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=""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=""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=""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01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xmlns="" id="{DE9E9F55-2344-49D3-8325-DD6E6DEDC5CB}"/>
              </a:ext>
            </a:extLst>
          </p:cNvPr>
          <p:cNvGraphicFramePr/>
          <p:nvPr>
            <p:extLst/>
          </p:nvPr>
        </p:nvGraphicFramePr>
        <p:xfrm>
          <a:off x="2256648" y="2434704"/>
          <a:ext cx="5727700" cy="2857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720302" y="1583590"/>
            <a:ext cx="53354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Q.</a:t>
            </a:r>
            <a:r>
              <a:rPr lang="ko-KR" altLang="en-US" sz="2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나는 퇴사 생각을 해본 적 있다</a:t>
            </a:r>
            <a:r>
              <a:rPr lang="en-US" altLang="ko-KR" sz="2400" b="1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5" latinLnBrk="0">
              <a:lnSpc>
                <a:spcPct val="300000"/>
              </a:lnSpc>
              <a:defRPr/>
            </a:pPr>
            <a:r>
              <a:rPr lang="ko-KR" altLang="en-US" sz="800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직장인 </a:t>
            </a:r>
            <a:r>
              <a:rPr lang="en-US" altLang="ko-KR" sz="800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2,000</a:t>
            </a:r>
            <a:r>
              <a:rPr lang="ko-KR" altLang="en-US" sz="800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명에게 물었습니다</a:t>
            </a:r>
            <a:r>
              <a:rPr lang="en-US" altLang="ko-KR" sz="800" kern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 20XX. 4. 1 ~30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8542661" y="2411661"/>
            <a:ext cx="2705100" cy="75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67.8%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업무량 과다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야근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42661" y="3501283"/>
            <a:ext cx="2705100" cy="75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급여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67.8%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기대 이하의 연봉 상승률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수당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8542661" y="4565638"/>
            <a:ext cx="2705100" cy="750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자기계발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67.8%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반복되는 업무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성장 기회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259237" y="2513372"/>
            <a:ext cx="201175" cy="273391"/>
            <a:chOff x="8197311" y="4908209"/>
            <a:chExt cx="371475" cy="504825"/>
          </a:xfrm>
        </p:grpSpPr>
        <p:sp>
          <p:nvSpPr>
            <p:cNvPr id="40" name="직사각형 39"/>
            <p:cNvSpPr/>
            <p:nvPr/>
          </p:nvSpPr>
          <p:spPr>
            <a:xfrm>
              <a:off x="8225886" y="5070134"/>
              <a:ext cx="342900" cy="342900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41"/>
            <p:cNvSpPr/>
            <p:nvPr/>
          </p:nvSpPr>
          <p:spPr>
            <a:xfrm>
              <a:off x="8197311" y="4908209"/>
              <a:ext cx="371475" cy="342900"/>
            </a:xfrm>
            <a:custGeom>
              <a:avLst/>
              <a:gdLst>
                <a:gd name="connsiteX0" fmla="*/ 0 w 371475"/>
                <a:gd name="connsiteY0" fmla="*/ 85725 h 342900"/>
                <a:gd name="connsiteX1" fmla="*/ 209550 w 371475"/>
                <a:gd name="connsiteY1" fmla="*/ 342900 h 342900"/>
                <a:gd name="connsiteX2" fmla="*/ 371475 w 371475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342900">
                  <a:moveTo>
                    <a:pt x="0" y="85725"/>
                  </a:moveTo>
                  <a:lnTo>
                    <a:pt x="209550" y="342900"/>
                  </a:lnTo>
                  <a:lnTo>
                    <a:pt x="371475" y="0"/>
                  </a:lnTo>
                </a:path>
              </a:pathLst>
            </a:custGeom>
            <a:noFill/>
            <a:ln w="34925">
              <a:solidFill>
                <a:srgbClr val="6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모서리가 둥근 직사각형 42"/>
          <p:cNvSpPr/>
          <p:nvPr/>
        </p:nvSpPr>
        <p:spPr>
          <a:xfrm>
            <a:off x="2129695" y="4017819"/>
            <a:ext cx="543315" cy="328249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대리</a:t>
            </a:r>
          </a:p>
        </p:txBody>
      </p:sp>
      <p:grpSp>
        <p:nvGrpSpPr>
          <p:cNvPr id="44" name="그룹 43"/>
          <p:cNvGrpSpPr/>
          <p:nvPr/>
        </p:nvGrpSpPr>
        <p:grpSpPr>
          <a:xfrm>
            <a:off x="8266974" y="3602994"/>
            <a:ext cx="201175" cy="273391"/>
            <a:chOff x="8197311" y="4908209"/>
            <a:chExt cx="371475" cy="504825"/>
          </a:xfrm>
        </p:grpSpPr>
        <p:sp>
          <p:nvSpPr>
            <p:cNvPr id="45" name="직사각형 44"/>
            <p:cNvSpPr/>
            <p:nvPr/>
          </p:nvSpPr>
          <p:spPr>
            <a:xfrm>
              <a:off x="8225886" y="5070134"/>
              <a:ext cx="342900" cy="342900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자유형 45"/>
            <p:cNvSpPr/>
            <p:nvPr/>
          </p:nvSpPr>
          <p:spPr>
            <a:xfrm>
              <a:off x="8197311" y="4908209"/>
              <a:ext cx="371475" cy="342900"/>
            </a:xfrm>
            <a:custGeom>
              <a:avLst/>
              <a:gdLst>
                <a:gd name="connsiteX0" fmla="*/ 0 w 371475"/>
                <a:gd name="connsiteY0" fmla="*/ 85725 h 342900"/>
                <a:gd name="connsiteX1" fmla="*/ 209550 w 371475"/>
                <a:gd name="connsiteY1" fmla="*/ 342900 h 342900"/>
                <a:gd name="connsiteX2" fmla="*/ 371475 w 371475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342900">
                  <a:moveTo>
                    <a:pt x="0" y="85725"/>
                  </a:moveTo>
                  <a:lnTo>
                    <a:pt x="209550" y="342900"/>
                  </a:lnTo>
                  <a:lnTo>
                    <a:pt x="371475" y="0"/>
                  </a:lnTo>
                </a:path>
              </a:pathLst>
            </a:custGeom>
            <a:noFill/>
            <a:ln w="34925">
              <a:solidFill>
                <a:srgbClr val="6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274711" y="4692616"/>
            <a:ext cx="201175" cy="273391"/>
            <a:chOff x="8197311" y="4908209"/>
            <a:chExt cx="371475" cy="504825"/>
          </a:xfrm>
        </p:grpSpPr>
        <p:sp>
          <p:nvSpPr>
            <p:cNvPr id="48" name="직사각형 47"/>
            <p:cNvSpPr/>
            <p:nvPr/>
          </p:nvSpPr>
          <p:spPr>
            <a:xfrm>
              <a:off x="8225886" y="5070134"/>
              <a:ext cx="342900" cy="342900"/>
            </a:xfrm>
            <a:prstGeom prst="rect">
              <a:avLst/>
            </a:prstGeom>
            <a:noFill/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자유형 48"/>
            <p:cNvSpPr/>
            <p:nvPr/>
          </p:nvSpPr>
          <p:spPr>
            <a:xfrm>
              <a:off x="8197311" y="4908209"/>
              <a:ext cx="371475" cy="342900"/>
            </a:xfrm>
            <a:custGeom>
              <a:avLst/>
              <a:gdLst>
                <a:gd name="connsiteX0" fmla="*/ 0 w 371475"/>
                <a:gd name="connsiteY0" fmla="*/ 85725 h 342900"/>
                <a:gd name="connsiteX1" fmla="*/ 209550 w 371475"/>
                <a:gd name="connsiteY1" fmla="*/ 342900 h 342900"/>
                <a:gd name="connsiteX2" fmla="*/ 371475 w 371475"/>
                <a:gd name="connsiteY2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475" h="342900">
                  <a:moveTo>
                    <a:pt x="0" y="85725"/>
                  </a:moveTo>
                  <a:lnTo>
                    <a:pt x="209550" y="342900"/>
                  </a:lnTo>
                  <a:lnTo>
                    <a:pt x="371475" y="0"/>
                  </a:lnTo>
                </a:path>
              </a:pathLst>
            </a:custGeom>
            <a:noFill/>
            <a:ln w="34925">
              <a:solidFill>
                <a:srgbClr val="61D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641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=""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=""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=""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01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 rot="16200000" flipV="1">
            <a:off x="6874003" y="1064045"/>
            <a:ext cx="0" cy="718542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양쪽 모서리가 둥근 사각형 67"/>
          <p:cNvSpPr/>
          <p:nvPr/>
        </p:nvSpPr>
        <p:spPr>
          <a:xfrm>
            <a:off x="4280447" y="1909368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295957" y="3592272"/>
            <a:ext cx="892270" cy="10621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0" name="모서리가 둥근 사각형 설명선 69"/>
          <p:cNvSpPr/>
          <p:nvPr/>
        </p:nvSpPr>
        <p:spPr>
          <a:xfrm>
            <a:off x="5416665" y="3363109"/>
            <a:ext cx="505759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40%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cxnSp>
        <p:nvCxnSpPr>
          <p:cNvPr id="71" name="직선 연결선 70"/>
          <p:cNvCxnSpPr/>
          <p:nvPr/>
        </p:nvCxnSpPr>
        <p:spPr>
          <a:xfrm rot="16200000" flipV="1">
            <a:off x="4697710" y="1661627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794721" y="2314902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2021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624502" y="2314902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80%</a:t>
            </a:r>
          </a:p>
        </p:txBody>
      </p:sp>
      <p:sp>
        <p:nvSpPr>
          <p:cNvPr id="74" name="양쪽 모서리가 둥근 사각형 73"/>
          <p:cNvSpPr/>
          <p:nvPr/>
        </p:nvSpPr>
        <p:spPr>
          <a:xfrm>
            <a:off x="8294031" y="1909368"/>
            <a:ext cx="892270" cy="2747388"/>
          </a:xfrm>
          <a:prstGeom prst="round2SameRect">
            <a:avLst>
              <a:gd name="adj1" fmla="val 575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309541" y="2979078"/>
            <a:ext cx="892270" cy="1675300"/>
          </a:xfrm>
          <a:prstGeom prst="rect">
            <a:avLst/>
          </a:prstGeom>
          <a:solidFill>
            <a:srgbClr val="61D6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6" name="모서리가 둥근 사각형 설명선 75"/>
          <p:cNvSpPr/>
          <p:nvPr/>
        </p:nvSpPr>
        <p:spPr>
          <a:xfrm>
            <a:off x="9430249" y="2800371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273164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cxnSp>
        <p:nvCxnSpPr>
          <p:cNvPr id="77" name="직선 연결선 76"/>
          <p:cNvCxnSpPr/>
          <p:nvPr/>
        </p:nvCxnSpPr>
        <p:spPr>
          <a:xfrm rot="16200000" flipV="1">
            <a:off x="8711294" y="2840336"/>
            <a:ext cx="0" cy="1638277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6808304" y="3493611"/>
            <a:ext cx="995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2021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월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638086" y="3493611"/>
            <a:ext cx="49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40%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749377" y="495899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762961" y="4958996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4552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3AAEB204-09C5-445C-8F02-C974A3ACF200}"/>
              </a:ext>
            </a:extLst>
          </p:cNvPr>
          <p:cNvSpPr/>
          <p:nvPr/>
        </p:nvSpPr>
        <p:spPr>
          <a:xfrm>
            <a:off x="1262743" y="233265"/>
            <a:ext cx="10574694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</a:t>
            </a: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A3C34650-0C7D-4F3A-AF15-EA5F7BEE2861}"/>
              </a:ext>
            </a:extLst>
          </p:cNvPr>
          <p:cNvSpPr/>
          <p:nvPr/>
        </p:nvSpPr>
        <p:spPr>
          <a:xfrm>
            <a:off x="354563" y="233265"/>
            <a:ext cx="615821" cy="6307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F5CA94CB-9AC1-4BB8-AB50-BA5C0CC171BD}"/>
              </a:ext>
            </a:extLst>
          </p:cNvPr>
          <p:cNvSpPr/>
          <p:nvPr/>
        </p:nvSpPr>
        <p:spPr>
          <a:xfrm>
            <a:off x="195472" y="1078167"/>
            <a:ext cx="612000" cy="612000"/>
          </a:xfrm>
          <a:prstGeom prst="rect">
            <a:avLst/>
          </a:prstGeom>
          <a:solidFill>
            <a:srgbClr val="273164"/>
          </a:solidFill>
          <a:ln>
            <a:noFill/>
          </a:ln>
          <a:effectLst>
            <a:outerShdw blurRad="254000" dist="101600" dir="2700000" algn="tl" rotWithShape="0">
              <a:srgbClr val="273164">
                <a:alpha val="2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/>
          <a:lstStyle/>
          <a:p>
            <a:pPr algn="ctr">
              <a:defRPr/>
            </a:pPr>
            <a:r>
              <a:rPr lang="en-US" altLang="ko-KR" sz="800" dirty="0">
                <a:solidFill>
                  <a:prstClr val="white"/>
                </a:solidFill>
              </a:rPr>
              <a:t>contents</a:t>
            </a:r>
            <a:endParaRPr lang="ko-KR" altLang="en-US" sz="800" dirty="0">
              <a:solidFill>
                <a:prstClr val="white"/>
              </a:solidFill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="" xmlns:a16="http://schemas.microsoft.com/office/drawing/2014/main" id="{C0765883-72CC-4F37-B503-8B5D87CECA34}"/>
              </a:ext>
            </a:extLst>
          </p:cNvPr>
          <p:cNvSpPr>
            <a:spLocks/>
          </p:cNvSpPr>
          <p:nvPr/>
        </p:nvSpPr>
        <p:spPr bwMode="auto">
          <a:xfrm>
            <a:off x="599837" y="1963157"/>
            <a:ext cx="129220" cy="17053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27316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86AEF120-3DF3-4223-B65D-5F452D5E25C7}"/>
              </a:ext>
            </a:extLst>
          </p:cNvPr>
          <p:cNvSpPr>
            <a:spLocks noEditPoints="1"/>
          </p:cNvSpPr>
          <p:nvPr/>
        </p:nvSpPr>
        <p:spPr bwMode="auto">
          <a:xfrm>
            <a:off x="604042" y="3719867"/>
            <a:ext cx="103434" cy="173967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자유형 23">
            <a:extLst>
              <a:ext uri="{FF2B5EF4-FFF2-40B4-BE49-F238E27FC236}">
                <a16:creationId xmlns="" xmlns:a16="http://schemas.microsoft.com/office/drawing/2014/main" id="{871AF1E0-12FD-48A4-917B-627485B645FB}"/>
              </a:ext>
            </a:extLst>
          </p:cNvPr>
          <p:cNvSpPr>
            <a:spLocks/>
          </p:cNvSpPr>
          <p:nvPr/>
        </p:nvSpPr>
        <p:spPr bwMode="auto">
          <a:xfrm>
            <a:off x="586593" y="3146789"/>
            <a:ext cx="155707" cy="13627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="" xmlns:a16="http://schemas.microsoft.com/office/drawing/2014/main" id="{101F9830-7320-4166-8E82-DA305A2F81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85780" y="2570492"/>
            <a:ext cx="157334" cy="13949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27316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CD2CB48-1132-43F0-B818-2820E3AA1F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9188" y="1255419"/>
            <a:ext cx="211943" cy="168596"/>
            <a:chOff x="6124" y="305"/>
            <a:chExt cx="841" cy="669"/>
          </a:xfrm>
          <a:solidFill>
            <a:schemeClr val="bg1"/>
          </a:solidFill>
        </p:grpSpPr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8CBAF445-995D-4A8A-9A89-CCD333562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4" y="440"/>
              <a:ext cx="601" cy="534"/>
            </a:xfrm>
            <a:custGeom>
              <a:avLst/>
              <a:gdLst>
                <a:gd name="T0" fmla="*/ 902 w 1802"/>
                <a:gd name="T1" fmla="*/ 0 h 1602"/>
                <a:gd name="T2" fmla="*/ 2 w 1802"/>
                <a:gd name="T3" fmla="*/ 742 h 1602"/>
                <a:gd name="T4" fmla="*/ 2 w 1802"/>
                <a:gd name="T5" fmla="*/ 743 h 1602"/>
                <a:gd name="T6" fmla="*/ 2 w 1802"/>
                <a:gd name="T7" fmla="*/ 746 h 1602"/>
                <a:gd name="T8" fmla="*/ 0 w 1802"/>
                <a:gd name="T9" fmla="*/ 749 h 1602"/>
                <a:gd name="T10" fmla="*/ 0 w 1802"/>
                <a:gd name="T11" fmla="*/ 751 h 1602"/>
                <a:gd name="T12" fmla="*/ 0 w 1802"/>
                <a:gd name="T13" fmla="*/ 1501 h 1602"/>
                <a:gd name="T14" fmla="*/ 2 w 1802"/>
                <a:gd name="T15" fmla="*/ 1521 h 1602"/>
                <a:gd name="T16" fmla="*/ 16 w 1802"/>
                <a:gd name="T17" fmla="*/ 1557 h 1602"/>
                <a:gd name="T18" fmla="*/ 30 w 1802"/>
                <a:gd name="T19" fmla="*/ 1572 h 1602"/>
                <a:gd name="T20" fmla="*/ 45 w 1802"/>
                <a:gd name="T21" fmla="*/ 1586 h 1602"/>
                <a:gd name="T22" fmla="*/ 81 w 1802"/>
                <a:gd name="T23" fmla="*/ 1601 h 1602"/>
                <a:gd name="T24" fmla="*/ 100 w 1802"/>
                <a:gd name="T25" fmla="*/ 1602 h 1602"/>
                <a:gd name="T26" fmla="*/ 702 w 1802"/>
                <a:gd name="T27" fmla="*/ 1602 h 1602"/>
                <a:gd name="T28" fmla="*/ 702 w 1802"/>
                <a:gd name="T29" fmla="*/ 1001 h 1602"/>
                <a:gd name="T30" fmla="*/ 1102 w 1802"/>
                <a:gd name="T31" fmla="*/ 1001 h 1602"/>
                <a:gd name="T32" fmla="*/ 1102 w 1802"/>
                <a:gd name="T33" fmla="*/ 1602 h 1602"/>
                <a:gd name="T34" fmla="*/ 1703 w 1802"/>
                <a:gd name="T35" fmla="*/ 1602 h 1602"/>
                <a:gd name="T36" fmla="*/ 1723 w 1802"/>
                <a:gd name="T37" fmla="*/ 1601 h 1602"/>
                <a:gd name="T38" fmla="*/ 1758 w 1802"/>
                <a:gd name="T39" fmla="*/ 1586 h 1602"/>
                <a:gd name="T40" fmla="*/ 1773 w 1802"/>
                <a:gd name="T41" fmla="*/ 1572 h 1602"/>
                <a:gd name="T42" fmla="*/ 1786 w 1802"/>
                <a:gd name="T43" fmla="*/ 1557 h 1602"/>
                <a:gd name="T44" fmla="*/ 1802 w 1802"/>
                <a:gd name="T45" fmla="*/ 1521 h 1602"/>
                <a:gd name="T46" fmla="*/ 1802 w 1802"/>
                <a:gd name="T47" fmla="*/ 1501 h 1602"/>
                <a:gd name="T48" fmla="*/ 1802 w 1802"/>
                <a:gd name="T49" fmla="*/ 751 h 1602"/>
                <a:gd name="T50" fmla="*/ 1802 w 1802"/>
                <a:gd name="T51" fmla="*/ 745 h 1602"/>
                <a:gd name="T52" fmla="*/ 1801 w 1802"/>
                <a:gd name="T53" fmla="*/ 742 h 1602"/>
                <a:gd name="T54" fmla="*/ 902 w 1802"/>
                <a:gd name="T55" fmla="*/ 0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02" h="1602">
                  <a:moveTo>
                    <a:pt x="902" y="0"/>
                  </a:moveTo>
                  <a:lnTo>
                    <a:pt x="2" y="742"/>
                  </a:lnTo>
                  <a:lnTo>
                    <a:pt x="2" y="743"/>
                  </a:lnTo>
                  <a:lnTo>
                    <a:pt x="2" y="746"/>
                  </a:lnTo>
                  <a:lnTo>
                    <a:pt x="0" y="749"/>
                  </a:lnTo>
                  <a:lnTo>
                    <a:pt x="0" y="751"/>
                  </a:lnTo>
                  <a:lnTo>
                    <a:pt x="0" y="1501"/>
                  </a:lnTo>
                  <a:lnTo>
                    <a:pt x="2" y="1521"/>
                  </a:lnTo>
                  <a:lnTo>
                    <a:pt x="16" y="1557"/>
                  </a:lnTo>
                  <a:lnTo>
                    <a:pt x="30" y="1572"/>
                  </a:lnTo>
                  <a:lnTo>
                    <a:pt x="45" y="1586"/>
                  </a:lnTo>
                  <a:lnTo>
                    <a:pt x="81" y="1601"/>
                  </a:lnTo>
                  <a:lnTo>
                    <a:pt x="100" y="1602"/>
                  </a:lnTo>
                  <a:lnTo>
                    <a:pt x="702" y="1602"/>
                  </a:lnTo>
                  <a:lnTo>
                    <a:pt x="702" y="1001"/>
                  </a:lnTo>
                  <a:lnTo>
                    <a:pt x="1102" y="1001"/>
                  </a:lnTo>
                  <a:lnTo>
                    <a:pt x="1102" y="1602"/>
                  </a:lnTo>
                  <a:lnTo>
                    <a:pt x="1703" y="1602"/>
                  </a:lnTo>
                  <a:lnTo>
                    <a:pt x="1723" y="1601"/>
                  </a:lnTo>
                  <a:lnTo>
                    <a:pt x="1758" y="1586"/>
                  </a:lnTo>
                  <a:lnTo>
                    <a:pt x="1773" y="1572"/>
                  </a:lnTo>
                  <a:lnTo>
                    <a:pt x="1786" y="1557"/>
                  </a:lnTo>
                  <a:lnTo>
                    <a:pt x="1802" y="1521"/>
                  </a:lnTo>
                  <a:lnTo>
                    <a:pt x="1802" y="1501"/>
                  </a:lnTo>
                  <a:lnTo>
                    <a:pt x="1802" y="751"/>
                  </a:lnTo>
                  <a:lnTo>
                    <a:pt x="1802" y="745"/>
                  </a:lnTo>
                  <a:lnTo>
                    <a:pt x="1801" y="742"/>
                  </a:lnTo>
                  <a:lnTo>
                    <a:pt x="9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5ACF1B7E-D3E3-4B7A-881E-42A247C23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" y="305"/>
              <a:ext cx="841" cy="394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말풍선: 모서리가 둥근 사각형 19">
            <a:extLst>
              <a:ext uri="{FF2B5EF4-FFF2-40B4-BE49-F238E27FC236}">
                <a16:creationId xmlns="" xmlns:a16="http://schemas.microsoft.com/office/drawing/2014/main" id="{54BBF834-0FD3-4194-B360-3E2DA93884B2}"/>
              </a:ext>
            </a:extLst>
          </p:cNvPr>
          <p:cNvSpPr/>
          <p:nvPr/>
        </p:nvSpPr>
        <p:spPr>
          <a:xfrm>
            <a:off x="705565" y="966662"/>
            <a:ext cx="366726" cy="223010"/>
          </a:xfrm>
          <a:prstGeom prst="wedgeRoundRectCallout">
            <a:avLst>
              <a:gd name="adj1" fmla="val -65539"/>
              <a:gd name="adj2" fmla="val 47889"/>
              <a:gd name="adj3" fmla="val 16667"/>
            </a:avLst>
          </a:prstGeom>
          <a:solidFill>
            <a:srgbClr val="61D6FF"/>
          </a:solidFill>
          <a:ln w="3175">
            <a:noFill/>
          </a:ln>
          <a:effectLst>
            <a:outerShdw blurRad="50800" dist="38100" dir="2700000" algn="tl" rotWithShape="0">
              <a:srgbClr val="273164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b="1" dirty="0">
                <a:solidFill>
                  <a:prstClr val="white"/>
                </a:solidFill>
              </a:rPr>
              <a:t>01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6A2C2387-D06D-4D43-B543-CEA3B68FA17C}"/>
              </a:ext>
            </a:extLst>
          </p:cNvPr>
          <p:cNvGrpSpPr/>
          <p:nvPr/>
        </p:nvGrpSpPr>
        <p:grpSpPr>
          <a:xfrm>
            <a:off x="454168" y="382727"/>
            <a:ext cx="415674" cy="415674"/>
            <a:chOff x="454168" y="382727"/>
            <a:chExt cx="415674" cy="415674"/>
          </a:xfrm>
        </p:grpSpPr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D1148154-C4EE-42DC-AE2A-C64C64B4C921}"/>
                </a:ext>
              </a:extLst>
            </p:cNvPr>
            <p:cNvSpPr/>
            <p:nvPr/>
          </p:nvSpPr>
          <p:spPr>
            <a:xfrm>
              <a:off x="454168" y="382727"/>
              <a:ext cx="415674" cy="4156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="" xmlns:a16="http://schemas.microsoft.com/office/drawing/2014/main" id="{9409AEC3-5F8A-4FC5-8D2B-C6C2080A2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55" y="414324"/>
              <a:ext cx="335500" cy="335500"/>
            </a:xfrm>
            <a:prstGeom prst="rect">
              <a:avLst/>
            </a:prstGeom>
          </p:spPr>
        </p:pic>
      </p:grpSp>
      <p:cxnSp>
        <p:nvCxnSpPr>
          <p:cNvPr id="24" name="직선 연결선 23">
            <a:extLst>
              <a:ext uri="{FF2B5EF4-FFF2-40B4-BE49-F238E27FC236}">
                <a16:creationId xmlns="" xmlns:a16="http://schemas.microsoft.com/office/drawing/2014/main" id="{58964794-67A8-4D7A-8E5E-09DF0711AC78}"/>
              </a:ext>
            </a:extLst>
          </p:cNvPr>
          <p:cNvCxnSpPr>
            <a:cxnSpLocks/>
          </p:cNvCxnSpPr>
          <p:nvPr/>
        </p:nvCxnSpPr>
        <p:spPr>
          <a:xfrm>
            <a:off x="1824718" y="867524"/>
            <a:ext cx="9612000" cy="0"/>
          </a:xfrm>
          <a:prstGeom prst="line">
            <a:avLst/>
          </a:prstGeom>
          <a:ln>
            <a:solidFill>
              <a:srgbClr val="2731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넛 31"/>
          <p:cNvSpPr/>
          <p:nvPr/>
        </p:nvSpPr>
        <p:spPr>
          <a:xfrm>
            <a:off x="4747243" y="2241885"/>
            <a:ext cx="2737078" cy="2737078"/>
          </a:xfrm>
          <a:prstGeom prst="donut">
            <a:avLst>
              <a:gd name="adj" fmla="val 12674"/>
            </a:avLst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050639" y="2952551"/>
            <a:ext cx="2130286" cy="1238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위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36,246,753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(68%)</a:t>
            </a:r>
            <a:endParaRPr lang="ko-KR" altLang="en-U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모서리가 둥근 사각형 설명선 34"/>
          <p:cNvSpPr/>
          <p:nvPr/>
        </p:nvSpPr>
        <p:spPr>
          <a:xfrm>
            <a:off x="7726638" y="3696287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273164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68%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6" name="Group 4"/>
          <p:cNvGrpSpPr>
            <a:grpSpLocks noChangeAspect="1"/>
          </p:cNvGrpSpPr>
          <p:nvPr/>
        </p:nvGrpSpPr>
        <p:grpSpPr bwMode="auto">
          <a:xfrm>
            <a:off x="2474396" y="3696287"/>
            <a:ext cx="226087" cy="467247"/>
            <a:chOff x="3696" y="1863"/>
            <a:chExt cx="285" cy="589"/>
          </a:xfrm>
          <a:solidFill>
            <a:srgbClr val="61D6FF"/>
          </a:solidFill>
        </p:grpSpPr>
        <p:sp>
          <p:nvSpPr>
            <p:cNvPr id="3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9"/>
          <p:cNvGrpSpPr>
            <a:grpSpLocks noChangeAspect="1"/>
          </p:cNvGrpSpPr>
          <p:nvPr/>
        </p:nvGrpSpPr>
        <p:grpSpPr bwMode="auto">
          <a:xfrm>
            <a:off x="8827680" y="3611227"/>
            <a:ext cx="205723" cy="463241"/>
            <a:chOff x="4426" y="2133"/>
            <a:chExt cx="282" cy="635"/>
          </a:xfrm>
          <a:solidFill>
            <a:srgbClr val="273164"/>
          </a:solidFill>
        </p:grpSpPr>
        <p:sp>
          <p:nvSpPr>
            <p:cNvPr id="40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2843019" y="3696287"/>
            <a:ext cx="226087" cy="467247"/>
            <a:chOff x="3696" y="1863"/>
            <a:chExt cx="285" cy="589"/>
          </a:xfrm>
          <a:solidFill>
            <a:srgbClr val="61D6FF"/>
          </a:solidFill>
        </p:grpSpPr>
        <p:sp>
          <p:nvSpPr>
            <p:cNvPr id="4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5" name="Group 4"/>
          <p:cNvGrpSpPr>
            <a:grpSpLocks noChangeAspect="1"/>
          </p:cNvGrpSpPr>
          <p:nvPr/>
        </p:nvGrpSpPr>
        <p:grpSpPr bwMode="auto">
          <a:xfrm>
            <a:off x="3211642" y="3696287"/>
            <a:ext cx="226087" cy="467247"/>
            <a:chOff x="3696" y="1863"/>
            <a:chExt cx="285" cy="589"/>
          </a:xfrm>
          <a:solidFill>
            <a:srgbClr val="61D6FF"/>
          </a:solidFill>
        </p:grpSpPr>
        <p:sp>
          <p:nvSpPr>
            <p:cNvPr id="46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4"/>
          <p:cNvGrpSpPr>
            <a:grpSpLocks noChangeAspect="1"/>
          </p:cNvGrpSpPr>
          <p:nvPr/>
        </p:nvGrpSpPr>
        <p:grpSpPr bwMode="auto">
          <a:xfrm>
            <a:off x="3580265" y="3696287"/>
            <a:ext cx="226087" cy="467247"/>
            <a:chOff x="3696" y="1863"/>
            <a:chExt cx="285" cy="589"/>
          </a:xfrm>
          <a:solidFill>
            <a:srgbClr val="61D6FF"/>
          </a:solidFill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4"/>
          <p:cNvGrpSpPr>
            <a:grpSpLocks noChangeAspect="1"/>
          </p:cNvGrpSpPr>
          <p:nvPr/>
        </p:nvGrpSpPr>
        <p:grpSpPr bwMode="auto">
          <a:xfrm>
            <a:off x="3948888" y="3696287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52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4"/>
          <p:cNvGrpSpPr>
            <a:grpSpLocks noChangeAspect="1"/>
          </p:cNvGrpSpPr>
          <p:nvPr/>
        </p:nvGrpSpPr>
        <p:grpSpPr bwMode="auto">
          <a:xfrm>
            <a:off x="2476318" y="4351178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4"/>
          <p:cNvGrpSpPr>
            <a:grpSpLocks noChangeAspect="1"/>
          </p:cNvGrpSpPr>
          <p:nvPr/>
        </p:nvGrpSpPr>
        <p:grpSpPr bwMode="auto">
          <a:xfrm>
            <a:off x="2844941" y="4351178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58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Group 4"/>
          <p:cNvGrpSpPr>
            <a:grpSpLocks noChangeAspect="1"/>
          </p:cNvGrpSpPr>
          <p:nvPr/>
        </p:nvGrpSpPr>
        <p:grpSpPr bwMode="auto">
          <a:xfrm>
            <a:off x="3213564" y="4351178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>
            <a:off x="3582187" y="4351178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64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Group 4"/>
          <p:cNvGrpSpPr>
            <a:grpSpLocks noChangeAspect="1"/>
          </p:cNvGrpSpPr>
          <p:nvPr/>
        </p:nvGrpSpPr>
        <p:grpSpPr bwMode="auto">
          <a:xfrm>
            <a:off x="3950810" y="4351178"/>
            <a:ext cx="226087" cy="467247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9"/>
          <p:cNvGrpSpPr>
            <a:grpSpLocks noChangeAspect="1"/>
          </p:cNvGrpSpPr>
          <p:nvPr/>
        </p:nvGrpSpPr>
        <p:grpSpPr bwMode="auto">
          <a:xfrm>
            <a:off x="9195473" y="3613914"/>
            <a:ext cx="205723" cy="463241"/>
            <a:chOff x="4426" y="2133"/>
            <a:chExt cx="282" cy="635"/>
          </a:xfrm>
          <a:solidFill>
            <a:srgbClr val="273164"/>
          </a:solidFill>
        </p:grpSpPr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Group 9"/>
          <p:cNvGrpSpPr>
            <a:grpSpLocks noChangeAspect="1"/>
          </p:cNvGrpSpPr>
          <p:nvPr/>
        </p:nvGrpSpPr>
        <p:grpSpPr bwMode="auto">
          <a:xfrm>
            <a:off x="9563266" y="3616601"/>
            <a:ext cx="205723" cy="463241"/>
            <a:chOff x="4426" y="2133"/>
            <a:chExt cx="282" cy="635"/>
          </a:xfrm>
          <a:solidFill>
            <a:srgbClr val="273164"/>
          </a:solidFill>
        </p:grpSpPr>
        <p:sp>
          <p:nvSpPr>
            <p:cNvPr id="88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9"/>
          <p:cNvGrpSpPr>
            <a:grpSpLocks noChangeAspect="1"/>
          </p:cNvGrpSpPr>
          <p:nvPr/>
        </p:nvGrpSpPr>
        <p:grpSpPr bwMode="auto">
          <a:xfrm>
            <a:off x="9931059" y="3619288"/>
            <a:ext cx="205723" cy="463241"/>
            <a:chOff x="4426" y="2133"/>
            <a:chExt cx="282" cy="635"/>
          </a:xfrm>
          <a:solidFill>
            <a:srgbClr val="273164"/>
          </a:solidFill>
        </p:grpSpPr>
        <p:sp>
          <p:nvSpPr>
            <p:cNvPr id="91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3" name="Group 9"/>
          <p:cNvGrpSpPr>
            <a:grpSpLocks noChangeAspect="1"/>
          </p:cNvGrpSpPr>
          <p:nvPr/>
        </p:nvGrpSpPr>
        <p:grpSpPr bwMode="auto">
          <a:xfrm>
            <a:off x="10298852" y="3621975"/>
            <a:ext cx="205723" cy="463241"/>
            <a:chOff x="4426" y="2133"/>
            <a:chExt cx="282" cy="635"/>
          </a:xfrm>
          <a:solidFill>
            <a:srgbClr val="273164"/>
          </a:solidFill>
        </p:grpSpPr>
        <p:sp>
          <p:nvSpPr>
            <p:cNvPr id="9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6" name="Group 9"/>
          <p:cNvGrpSpPr>
            <a:grpSpLocks noChangeAspect="1"/>
          </p:cNvGrpSpPr>
          <p:nvPr/>
        </p:nvGrpSpPr>
        <p:grpSpPr bwMode="auto">
          <a:xfrm>
            <a:off x="8813058" y="4284633"/>
            <a:ext cx="205723" cy="463241"/>
            <a:chOff x="4426" y="2133"/>
            <a:chExt cx="282" cy="635"/>
          </a:xfrm>
          <a:solidFill>
            <a:srgbClr val="273164"/>
          </a:solidFill>
        </p:grpSpPr>
        <p:sp>
          <p:nvSpPr>
            <p:cNvPr id="97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9"/>
          <p:cNvGrpSpPr>
            <a:grpSpLocks noChangeAspect="1"/>
          </p:cNvGrpSpPr>
          <p:nvPr/>
        </p:nvGrpSpPr>
        <p:grpSpPr bwMode="auto">
          <a:xfrm>
            <a:off x="9180851" y="4287320"/>
            <a:ext cx="205723" cy="463241"/>
            <a:chOff x="4426" y="2133"/>
            <a:chExt cx="282" cy="635"/>
          </a:xfrm>
          <a:solidFill>
            <a:srgbClr val="273164"/>
          </a:solidFill>
        </p:grpSpPr>
        <p:sp>
          <p:nvSpPr>
            <p:cNvPr id="100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" name="Group 9"/>
          <p:cNvGrpSpPr>
            <a:grpSpLocks noChangeAspect="1"/>
          </p:cNvGrpSpPr>
          <p:nvPr/>
        </p:nvGrpSpPr>
        <p:grpSpPr bwMode="auto">
          <a:xfrm>
            <a:off x="9548644" y="4290007"/>
            <a:ext cx="205723" cy="463241"/>
            <a:chOff x="4426" y="2133"/>
            <a:chExt cx="282" cy="635"/>
          </a:xfrm>
          <a:solidFill>
            <a:srgbClr val="273164"/>
          </a:solidFill>
        </p:grpSpPr>
        <p:sp>
          <p:nvSpPr>
            <p:cNvPr id="103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5" name="Group 9"/>
          <p:cNvGrpSpPr>
            <a:grpSpLocks noChangeAspect="1"/>
          </p:cNvGrpSpPr>
          <p:nvPr/>
        </p:nvGrpSpPr>
        <p:grpSpPr bwMode="auto">
          <a:xfrm>
            <a:off x="9916437" y="4292694"/>
            <a:ext cx="205723" cy="463241"/>
            <a:chOff x="4426" y="2133"/>
            <a:chExt cx="282" cy="635"/>
          </a:xfrm>
          <a:solidFill>
            <a:srgbClr val="273164"/>
          </a:solidFill>
        </p:grpSpPr>
        <p:sp>
          <p:nvSpPr>
            <p:cNvPr id="10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8" name="Group 9"/>
          <p:cNvGrpSpPr>
            <a:grpSpLocks noChangeAspect="1"/>
          </p:cNvGrpSpPr>
          <p:nvPr/>
        </p:nvGrpSpPr>
        <p:grpSpPr bwMode="auto">
          <a:xfrm>
            <a:off x="10284227" y="4295381"/>
            <a:ext cx="205723" cy="463241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109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2259542" y="1966690"/>
            <a:ext cx="2130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61D6FF"/>
                </a:solidFill>
              </a:rPr>
              <a:t>43</a:t>
            </a:r>
            <a:r>
              <a:rPr lang="en-US" altLang="ko-KR" dirty="0">
                <a:solidFill>
                  <a:srgbClr val="61D6FF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593202" y="1963157"/>
            <a:ext cx="21302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273164"/>
                </a:solidFill>
              </a:rPr>
              <a:t>93</a:t>
            </a:r>
            <a:r>
              <a:rPr lang="en-US" altLang="ko-KR" dirty="0">
                <a:solidFill>
                  <a:srgbClr val="273164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113" name="막힌 원호 112"/>
          <p:cNvSpPr/>
          <p:nvPr/>
        </p:nvSpPr>
        <p:spPr>
          <a:xfrm>
            <a:off x="4747243" y="2241885"/>
            <a:ext cx="2737078" cy="2737078"/>
          </a:xfrm>
          <a:prstGeom prst="blockArc">
            <a:avLst>
              <a:gd name="adj1" fmla="val 20464494"/>
              <a:gd name="adj2" fmla="val 16224034"/>
              <a:gd name="adj3" fmla="val 1276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막힌 원호 32"/>
          <p:cNvSpPr/>
          <p:nvPr/>
        </p:nvSpPr>
        <p:spPr>
          <a:xfrm>
            <a:off x="4747243" y="2241885"/>
            <a:ext cx="2737078" cy="2737078"/>
          </a:xfrm>
          <a:prstGeom prst="blockArc">
            <a:avLst>
              <a:gd name="adj1" fmla="val 1104852"/>
              <a:gd name="adj2" fmla="val 16224034"/>
              <a:gd name="adj3" fmla="val 12767"/>
            </a:avLst>
          </a:prstGeom>
          <a:solidFill>
            <a:srgbClr val="61D6FF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4" name="모서리가 둥근 사각형 설명선 113"/>
          <p:cNvSpPr/>
          <p:nvPr/>
        </p:nvSpPr>
        <p:spPr>
          <a:xfrm>
            <a:off x="7637723" y="2800435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77%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7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783776" y="1996669"/>
            <a:ext cx="2647184" cy="2647184"/>
          </a:xfrm>
          <a:prstGeom prst="ellipse">
            <a:avLst/>
          </a:prstGeom>
          <a:solidFill>
            <a:srgbClr val="61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97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214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255</a:t>
            </a:r>
          </a:p>
        </p:txBody>
      </p:sp>
      <p:sp>
        <p:nvSpPr>
          <p:cNvPr id="6" name="타원 5"/>
          <p:cNvSpPr/>
          <p:nvPr/>
        </p:nvSpPr>
        <p:spPr>
          <a:xfrm>
            <a:off x="1788530" y="1996669"/>
            <a:ext cx="2647184" cy="2647184"/>
          </a:xfrm>
          <a:prstGeom prst="ellipse">
            <a:avLst/>
          </a:prstGeom>
          <a:solidFill>
            <a:srgbClr val="F2F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255</a:t>
            </a:r>
          </a:p>
        </p:txBody>
      </p:sp>
      <p:sp>
        <p:nvSpPr>
          <p:cNvPr id="7" name="타원 6"/>
          <p:cNvSpPr/>
          <p:nvPr/>
        </p:nvSpPr>
        <p:spPr>
          <a:xfrm>
            <a:off x="7779022" y="1996669"/>
            <a:ext cx="2647184" cy="2647184"/>
          </a:xfrm>
          <a:prstGeom prst="ellipse">
            <a:avLst/>
          </a:prstGeom>
          <a:solidFill>
            <a:srgbClr val="27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39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49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100</a:t>
            </a:r>
          </a:p>
        </p:txBody>
      </p:sp>
    </p:spTree>
    <p:extLst>
      <p:ext uri="{BB962C8B-B14F-4D97-AF65-F5344CB8AC3E}">
        <p14:creationId xmlns:p14="http://schemas.microsoft.com/office/powerpoint/2010/main" val="138608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6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와이드스크린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2021-05-31T15:17:18Z</dcterms:created>
  <dcterms:modified xsi:type="dcterms:W3CDTF">2024-09-11T06:08:07Z</dcterms:modified>
</cp:coreProperties>
</file>